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9" r:id="rId1"/>
    <p:sldMasterId id="2147483702" r:id="rId2"/>
  </p:sldMasterIdLst>
  <p:notesMasterIdLst>
    <p:notesMasterId r:id="rId9"/>
  </p:notesMasterIdLst>
  <p:sldIdLst>
    <p:sldId id="2720" r:id="rId3"/>
    <p:sldId id="325" r:id="rId4"/>
    <p:sldId id="2723" r:id="rId5"/>
    <p:sldId id="306" r:id="rId6"/>
    <p:sldId id="2721" r:id="rId7"/>
    <p:sldId id="2724" r:id="rId8"/>
  </p:sldIdLst>
  <p:sldSz cx="9144000" cy="6858000" type="screen4x3"/>
  <p:notesSz cx="7010400" cy="9296400"/>
  <p:embeddedFontLst>
    <p:embeddedFont>
      <p:font typeface="Bebas Neue" panose="020B0606020202050201" pitchFamily="34" charset="0"/>
      <p:regular r:id="rId10"/>
    </p:embeddedFont>
    <p:embeddedFont>
      <p:font typeface="Calibri" panose="020F0502020204030204" pitchFamily="34" charset="0"/>
      <p:regular r:id="rId11"/>
      <p:bold r:id="rId12"/>
      <p:italic r:id="rId13"/>
      <p:boldItalic r:id="rId14"/>
    </p:embeddedFont>
    <p:embeddedFont>
      <p:font typeface="Calibri Light" panose="020F0302020204030204" pitchFamily="34" charset="0"/>
      <p:regular r:id="rId15"/>
      <p:italic r:id="rId16"/>
    </p:embeddedFont>
    <p:embeddedFont>
      <p:font typeface="Open Sans" panose="020B0606030504020204" pitchFamily="34" charset="0"/>
      <p:regular r:id="rId17"/>
      <p:bold r:id="rId18"/>
      <p:italic r:id="rId19"/>
      <p:boldItalic r:id="rId20"/>
    </p:embeddedFont>
    <p:embeddedFont>
      <p:font typeface="Roboto" panose="02000000000000000000" pitchFamily="2" charset="0"/>
      <p:regular r:id="rId21"/>
      <p:bold r:id="rId22"/>
      <p:italic r:id="rId23"/>
      <p:boldItalic r:id="rId24"/>
    </p:embeddedFont>
    <p:embeddedFont>
      <p:font typeface="Roboto Medium" panose="02000000000000000000"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guide id="3" orient="horz" pos="504">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C0A"/>
    <a:srgbClr val="000000"/>
    <a:srgbClr val="1F497D"/>
    <a:srgbClr val="436692"/>
    <a:srgbClr val="97BAE5"/>
    <a:srgbClr val="2089BF"/>
    <a:srgbClr val="B9B9B9"/>
    <a:srgbClr val="77933C"/>
    <a:srgbClr val="E46421"/>
    <a:srgbClr val="3760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7D8497-D849-467C-85E2-9990E994DA80}" v="3" dt="2022-09-12T02:02:58.274"/>
  </p1510:revLst>
</p1510:revInfo>
</file>

<file path=ppt/tableStyles.xml><?xml version="1.0" encoding="utf-8"?>
<a:tblStyleLst xmlns:a="http://schemas.openxmlformats.org/drawingml/2006/main" def="{F1AEAE56-6EF8-459F-BDA7-0CAFDFF158B9}">
  <a:tblStyle styleId="{F1AEAE56-6EF8-459F-BDA7-0CAFDFF158B9}" styleName="Table_0">
    <a:wholeTbl>
      <a:tcTxStyle b="off" i="off">
        <a:font>
          <a:latin typeface="Calibri"/>
          <a:ea typeface="Calibri"/>
          <a:cs typeface="Calibri"/>
        </a:font>
        <a:schemeClr val="dk1"/>
      </a:tcTxStyle>
      <a:tcStyle>
        <a:tcBdr>
          <a:left>
            <a:ln w="12700" cap="flat" cmpd="sng">
              <a:solidFill>
                <a:schemeClr val="accent2"/>
              </a:solidFill>
              <a:prstDash val="solid"/>
              <a:round/>
              <a:headEnd type="none" w="sm" len="sm"/>
              <a:tailEnd type="none" w="sm" len="sm"/>
            </a:ln>
          </a:left>
          <a:right>
            <a:ln w="12700" cap="flat" cmpd="sng">
              <a:solidFill>
                <a:schemeClr val="accent2"/>
              </a:solidFill>
              <a:prstDash val="solid"/>
              <a:round/>
              <a:headEnd type="none" w="sm" len="sm"/>
              <a:tailEnd type="none" w="sm" len="sm"/>
            </a:ln>
          </a:right>
          <a:top>
            <a:ln w="12700" cap="flat" cmpd="sng">
              <a:solidFill>
                <a:schemeClr val="accent2"/>
              </a:solidFill>
              <a:prstDash val="solid"/>
              <a:round/>
              <a:headEnd type="none" w="sm" len="sm"/>
              <a:tailEnd type="none" w="sm" len="sm"/>
            </a:ln>
          </a:top>
          <a:bottom>
            <a:ln w="12700" cap="flat" cmpd="sng">
              <a:solidFill>
                <a:schemeClr val="accent2"/>
              </a:solidFill>
              <a:prstDash val="solid"/>
              <a:round/>
              <a:headEnd type="none" w="sm" len="sm"/>
              <a:tailEnd type="none" w="sm" len="sm"/>
            </a:ln>
          </a:bottom>
          <a:insideH>
            <a:ln w="12700" cap="flat" cmpd="sng">
              <a:solidFill>
                <a:schemeClr val="accent2"/>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FCECE7"/>
          </a:solidFill>
        </a:fill>
      </a:tcStyle>
    </a:band1H>
    <a:band2H>
      <a:tcTxStyle/>
      <a:tcStyle>
        <a:tcBdr/>
      </a:tcStyle>
    </a:band2H>
    <a:band1V>
      <a:tcTxStyle/>
      <a:tcStyle>
        <a:tcBdr/>
        <a:fill>
          <a:solidFill>
            <a:srgbClr val="FCECE7"/>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2"/>
              </a:solidFill>
              <a:prstDash val="solid"/>
              <a:round/>
              <a:headEnd type="none" w="sm" len="sm"/>
              <a:tailEnd type="none" w="sm" len="sm"/>
            </a:ln>
          </a:top>
        </a:tcBdr>
        <a:fill>
          <a:solidFill>
            <a:schemeClr val="l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fill>
          <a:solidFill>
            <a:schemeClr val="accent2"/>
          </a:solidFill>
        </a:fill>
      </a:tcStyle>
    </a:firstRow>
    <a:neCell>
      <a:tcTxStyle/>
      <a:tcStyle>
        <a:tcBdr/>
      </a:tcStyle>
    </a:neCell>
    <a:nwCell>
      <a:tcTxStyle/>
      <a:tcStyle>
        <a:tcBdr/>
      </a:tcStyle>
    </a:nwCell>
  </a:tblStyle>
  <a:tblStyle styleId="{48223759-3D0B-4624-A393-E245D562C030}"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CB80837-AFDE-4648-81C3-803EC0BD1DE2}" styleName="Table_2">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34" autoAdjust="0"/>
    <p:restoredTop sz="94095" autoAdjust="0"/>
  </p:normalViewPr>
  <p:slideViewPr>
    <p:cSldViewPr snapToGrid="0">
      <p:cViewPr varScale="1">
        <p:scale>
          <a:sx n="41" d="100"/>
          <a:sy n="41" d="100"/>
        </p:scale>
        <p:origin x="1208" y="20"/>
      </p:cViewPr>
      <p:guideLst>
        <p:guide orient="horz" pos="2160"/>
        <p:guide pos="2880"/>
        <p:guide orient="horz" pos="50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font" Target="fonts/font17.fntdata"/><Relationship Id="rId3" Type="http://schemas.openxmlformats.org/officeDocument/2006/relationships/slide" Target="slides/slide1.xml"/><Relationship Id="rId21" Type="http://schemas.openxmlformats.org/officeDocument/2006/relationships/font" Target="fonts/font12.fntdata"/><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24" Type="http://schemas.openxmlformats.org/officeDocument/2006/relationships/font" Target="fonts/font15.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font" Target="fonts/font19.fntdata"/><Relationship Id="rId10" Type="http://schemas.openxmlformats.org/officeDocument/2006/relationships/font" Target="fonts/font1.fntdata"/><Relationship Id="rId19" Type="http://schemas.openxmlformats.org/officeDocument/2006/relationships/font" Target="fonts/font10.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font" Target="fonts/font18.fntdata"/><Relationship Id="rId30" Type="http://schemas.openxmlformats.org/officeDocument/2006/relationships/viewProps" Target="view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Sheet1!$B$1</c:f>
              <c:strCache>
                <c:ptCount val="1"/>
                <c:pt idx="0">
                  <c:v>Percentage of Hiring Completed</c:v>
                </c:pt>
              </c:strCache>
            </c:strRef>
          </c:tx>
          <c:spPr>
            <a:solidFill>
              <a:srgbClr val="002353"/>
            </a:solidFill>
            <a:ln>
              <a:noFill/>
            </a:ln>
            <a:effectLst/>
          </c:spPr>
          <c:invertIfNegative val="0"/>
          <c:dLbls>
            <c:dLbl>
              <c:idx val="0"/>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r>
                      <a:rPr lang="en-US" b="1" dirty="0">
                        <a:solidFill>
                          <a:schemeClr val="bg1"/>
                        </a:solidFill>
                      </a:rPr>
                      <a:t>9</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1.0867790178278665E-2"/>
                      <c:h val="4.4359535397367873E-2"/>
                    </c:manualLayout>
                  </c15:layout>
                  <c15:showDataLabelsRange val="0"/>
                </c:ext>
                <c:ext xmlns:c16="http://schemas.microsoft.com/office/drawing/2014/chart" uri="{C3380CC4-5D6E-409C-BE32-E72D297353CC}">
                  <c16:uniqueId val="{00000000-A37E-4147-A3CD-1A8CEF8C410E}"/>
                </c:ext>
              </c:extLst>
            </c:dLbl>
            <c:dLbl>
              <c:idx val="1"/>
              <c:tx>
                <c:rich>
                  <a:bodyPr/>
                  <a:lstStyle/>
                  <a:p>
                    <a:r>
                      <a:rPr lang="en-US" b="1" dirty="0">
                        <a:solidFill>
                          <a:schemeClr val="bg1"/>
                        </a:solidFill>
                      </a:rPr>
                      <a:t>11</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37E-4147-A3CD-1A8CEF8C410E}"/>
                </c:ext>
              </c:extLst>
            </c:dLbl>
            <c:dLbl>
              <c:idx val="2"/>
              <c:tx>
                <c:rich>
                  <a:bodyPr/>
                  <a:lstStyle/>
                  <a:p>
                    <a:r>
                      <a:rPr lang="en-US" b="1" dirty="0">
                        <a:solidFill>
                          <a:schemeClr val="bg1"/>
                        </a:solidFill>
                      </a:rPr>
                      <a:t>10</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37E-4147-A3CD-1A8CEF8C410E}"/>
                </c:ext>
              </c:extLst>
            </c:dLbl>
            <c:dLbl>
              <c:idx val="3"/>
              <c:tx>
                <c:rich>
                  <a:bodyPr/>
                  <a:lstStyle/>
                  <a:p>
                    <a:r>
                      <a:rPr lang="en-US" b="1" dirty="0">
                        <a:solidFill>
                          <a:schemeClr val="bg1"/>
                        </a:solidFill>
                      </a:rPr>
                      <a:t>4</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37E-4147-A3CD-1A8CEF8C410E}"/>
                </c:ext>
              </c:extLst>
            </c:dLbl>
            <c:dLbl>
              <c:idx val="4"/>
              <c:tx>
                <c:rich>
                  <a:bodyPr/>
                  <a:lstStyle/>
                  <a:p>
                    <a:r>
                      <a:rPr lang="en-US" b="1" dirty="0">
                        <a:solidFill>
                          <a:schemeClr val="bg1"/>
                        </a:solidFill>
                      </a:rPr>
                      <a:t>8</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A37E-4147-A3CD-1A8CEF8C410E}"/>
                </c:ext>
              </c:extLst>
            </c:dLbl>
            <c:dLbl>
              <c:idx val="5"/>
              <c:tx>
                <c:rich>
                  <a:bodyPr/>
                  <a:lstStyle/>
                  <a:p>
                    <a:r>
                      <a:rPr lang="en-US" b="1" dirty="0">
                        <a:solidFill>
                          <a:schemeClr val="bg1"/>
                        </a:solidFill>
                      </a:rPr>
                      <a:t>17</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37E-4147-A3CD-1A8CEF8C410E}"/>
                </c:ext>
              </c:extLst>
            </c:dLbl>
            <c:dLbl>
              <c:idx val="6"/>
              <c:tx>
                <c:rich>
                  <a:bodyPr/>
                  <a:lstStyle/>
                  <a:p>
                    <a:r>
                      <a:rPr lang="en-US" b="1" dirty="0">
                        <a:solidFill>
                          <a:schemeClr val="bg1"/>
                        </a:solidFill>
                      </a:rPr>
                      <a:t>32</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A37E-4147-A3CD-1A8CEF8C410E}"/>
                </c:ext>
              </c:extLst>
            </c:dLbl>
            <c:dLbl>
              <c:idx val="7"/>
              <c:tx>
                <c:rich>
                  <a:bodyPr/>
                  <a:lstStyle/>
                  <a:p>
                    <a:r>
                      <a:rPr lang="en-US" b="1" dirty="0">
                        <a:solidFill>
                          <a:schemeClr val="bg1"/>
                        </a:solidFill>
                      </a:rPr>
                      <a:t>10</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A37E-4147-A3CD-1A8CEF8C410E}"/>
                </c:ext>
              </c:extLst>
            </c:dLbl>
            <c:dLbl>
              <c:idx val="8"/>
              <c:tx>
                <c:rich>
                  <a:bodyPr/>
                  <a:lstStyle/>
                  <a:p>
                    <a:r>
                      <a:rPr lang="en-US" b="1" dirty="0">
                        <a:solidFill>
                          <a:schemeClr val="bg1"/>
                        </a:solidFill>
                      </a:rPr>
                      <a:t>32</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A37E-4147-A3CD-1A8CEF8C410E}"/>
                </c:ext>
              </c:extLst>
            </c:dLbl>
            <c:dLbl>
              <c:idx val="9"/>
              <c:tx>
                <c:rich>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r>
                      <a:rPr lang="en-US" b="1" dirty="0">
                        <a:solidFill>
                          <a:schemeClr val="bg1"/>
                        </a:solidFill>
                      </a:rPr>
                      <a:t>14 </a:t>
                    </a:r>
                  </a:p>
                </c:rich>
              </c:tx>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A37E-4147-A3CD-1A8CEF8C410E}"/>
                </c:ext>
              </c:extLst>
            </c:dLbl>
            <c:dLbl>
              <c:idx val="10"/>
              <c:tx>
                <c:rich>
                  <a:bodyPr/>
                  <a:lstStyle/>
                  <a:p>
                    <a:r>
                      <a:rPr lang="en-US" b="1" dirty="0">
                        <a:solidFill>
                          <a:schemeClr val="bg1"/>
                        </a:solidFill>
                      </a:rPr>
                      <a:t>71</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A37E-4147-A3CD-1A8CEF8C410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Sheriff (58)</c:v>
                </c:pt>
                <c:pt idx="1">
                  <c:v>Marshal (29)</c:v>
                </c:pt>
                <c:pt idx="2">
                  <c:v>State Court (24)</c:v>
                </c:pt>
                <c:pt idx="3">
                  <c:v>Magistrate Court (9)</c:v>
                </c:pt>
                <c:pt idx="4">
                  <c:v>Probate Court (13)</c:v>
                </c:pt>
                <c:pt idx="5">
                  <c:v>Public Defender (27)</c:v>
                </c:pt>
                <c:pt idx="6">
                  <c:v>Superior Court (46)</c:v>
                </c:pt>
                <c:pt idx="7">
                  <c:v>COSMC (13)</c:v>
                </c:pt>
                <c:pt idx="8">
                  <c:v>Solicitor General (40)</c:v>
                </c:pt>
                <c:pt idx="9">
                  <c:v>Juvenile (15)</c:v>
                </c:pt>
                <c:pt idx="10">
                  <c:v>District Attorney (74)</c:v>
                </c:pt>
              </c:strCache>
            </c:strRef>
          </c:cat>
          <c:val>
            <c:numRef>
              <c:f>Sheet1!$B$2:$B$12</c:f>
              <c:numCache>
                <c:formatCode>General</c:formatCode>
                <c:ptCount val="11"/>
                <c:pt idx="0">
                  <c:v>16</c:v>
                </c:pt>
                <c:pt idx="1">
                  <c:v>38</c:v>
                </c:pt>
                <c:pt idx="2">
                  <c:v>42</c:v>
                </c:pt>
                <c:pt idx="3">
                  <c:v>44</c:v>
                </c:pt>
                <c:pt idx="4">
                  <c:v>62</c:v>
                </c:pt>
                <c:pt idx="5">
                  <c:v>63</c:v>
                </c:pt>
                <c:pt idx="6">
                  <c:v>70</c:v>
                </c:pt>
                <c:pt idx="7">
                  <c:v>77</c:v>
                </c:pt>
                <c:pt idx="8">
                  <c:v>80</c:v>
                </c:pt>
                <c:pt idx="9">
                  <c:v>93</c:v>
                </c:pt>
                <c:pt idx="10">
                  <c:v>96</c:v>
                </c:pt>
              </c:numCache>
            </c:numRef>
          </c:val>
          <c:extLst>
            <c:ext xmlns:c16="http://schemas.microsoft.com/office/drawing/2014/chart" uri="{C3380CC4-5D6E-409C-BE32-E72D297353CC}">
              <c16:uniqueId val="{0000000B-A37E-4147-A3CD-1A8CEF8C410E}"/>
            </c:ext>
          </c:extLst>
        </c:ser>
        <c:ser>
          <c:idx val="1"/>
          <c:order val="1"/>
          <c:tx>
            <c:strRef>
              <c:f>Sheet1!$C$1</c:f>
              <c:strCache>
                <c:ptCount val="1"/>
                <c:pt idx="0">
                  <c:v>  </c:v>
                </c:pt>
              </c:strCache>
            </c:strRef>
          </c:tx>
          <c:spPr>
            <a:solidFill>
              <a:srgbClr val="E46C0A"/>
            </a:solidFill>
            <a:ln>
              <a:noFill/>
            </a:ln>
            <a:effectLst/>
          </c:spPr>
          <c:invertIfNegative val="0"/>
          <c:cat>
            <c:strRef>
              <c:f>Sheet1!$A$2:$A$12</c:f>
              <c:strCache>
                <c:ptCount val="11"/>
                <c:pt idx="0">
                  <c:v>Sheriff (58)</c:v>
                </c:pt>
                <c:pt idx="1">
                  <c:v>Marshal (29)</c:v>
                </c:pt>
                <c:pt idx="2">
                  <c:v>State Court (24)</c:v>
                </c:pt>
                <c:pt idx="3">
                  <c:v>Magistrate Court (9)</c:v>
                </c:pt>
                <c:pt idx="4">
                  <c:v>Probate Court (13)</c:v>
                </c:pt>
                <c:pt idx="5">
                  <c:v>Public Defender (27)</c:v>
                </c:pt>
                <c:pt idx="6">
                  <c:v>Superior Court (46)</c:v>
                </c:pt>
                <c:pt idx="7">
                  <c:v>COSMC (13)</c:v>
                </c:pt>
                <c:pt idx="8">
                  <c:v>Solicitor General (40)</c:v>
                </c:pt>
                <c:pt idx="9">
                  <c:v>Juvenile (15)</c:v>
                </c:pt>
                <c:pt idx="10">
                  <c:v>District Attorney (74)</c:v>
                </c:pt>
              </c:strCache>
            </c:strRef>
          </c:cat>
          <c:val>
            <c:numRef>
              <c:f>Sheet1!$C$2:$C$12</c:f>
              <c:numCache>
                <c:formatCode>General</c:formatCode>
                <c:ptCount val="11"/>
                <c:pt idx="0">
                  <c:v>84</c:v>
                </c:pt>
                <c:pt idx="1">
                  <c:v>52</c:v>
                </c:pt>
                <c:pt idx="2">
                  <c:v>58</c:v>
                </c:pt>
                <c:pt idx="3">
                  <c:v>56</c:v>
                </c:pt>
                <c:pt idx="4">
                  <c:v>38</c:v>
                </c:pt>
                <c:pt idx="5">
                  <c:v>37</c:v>
                </c:pt>
                <c:pt idx="6">
                  <c:v>30</c:v>
                </c:pt>
                <c:pt idx="7">
                  <c:v>23</c:v>
                </c:pt>
                <c:pt idx="8">
                  <c:v>20</c:v>
                </c:pt>
                <c:pt idx="9">
                  <c:v>7</c:v>
                </c:pt>
                <c:pt idx="10">
                  <c:v>4</c:v>
                </c:pt>
              </c:numCache>
            </c:numRef>
          </c:val>
          <c:extLst>
            <c:ext xmlns:c16="http://schemas.microsoft.com/office/drawing/2014/chart" uri="{C3380CC4-5D6E-409C-BE32-E72D297353CC}">
              <c16:uniqueId val="{0000000C-A37E-4147-A3CD-1A8CEF8C410E}"/>
            </c:ext>
          </c:extLst>
        </c:ser>
        <c:dLbls>
          <c:showLegendKey val="0"/>
          <c:showVal val="0"/>
          <c:showCatName val="0"/>
          <c:showSerName val="0"/>
          <c:showPercent val="0"/>
          <c:showBubbleSize val="0"/>
        </c:dLbls>
        <c:gapWidth val="150"/>
        <c:overlap val="100"/>
        <c:axId val="1755130559"/>
        <c:axId val="1755142623"/>
      </c:barChart>
      <c:catAx>
        <c:axId val="17551305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55142623"/>
        <c:crosses val="autoZero"/>
        <c:auto val="1"/>
        <c:lblAlgn val="ctr"/>
        <c:lblOffset val="100"/>
        <c:noMultiLvlLbl val="0"/>
      </c:catAx>
      <c:valAx>
        <c:axId val="175514262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55130559"/>
        <c:crosses val="autoZero"/>
        <c:crossBetween val="between"/>
      </c:valAx>
      <c:spPr>
        <a:noFill/>
        <a:ln>
          <a:noFill/>
        </a:ln>
        <a:effectLst/>
      </c:spPr>
    </c:plotArea>
    <c:legend>
      <c:legendPos val="b"/>
      <c:legendEntry>
        <c:idx val="1"/>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8/3/2019</c:v>
                </c:pt>
                <c:pt idx="1">
                  <c:v> 8/3/2020</c:v>
                </c:pt>
                <c:pt idx="2">
                  <c:v> 8/3/2021</c:v>
                </c:pt>
                <c:pt idx="3">
                  <c:v> 8/3/2022</c:v>
                </c:pt>
              </c:strCache>
            </c:strRef>
          </c:cat>
          <c:val>
            <c:numRef>
              <c:f>Sheet1!$B$2:$B$5</c:f>
              <c:numCache>
                <c:formatCode>_(* #,##0_);_(* \(#,##0\);_(* "-"??_);_(@_)</c:formatCode>
                <c:ptCount val="4"/>
                <c:pt idx="0">
                  <c:v>3039</c:v>
                </c:pt>
                <c:pt idx="1">
                  <c:v>2490</c:v>
                </c:pt>
                <c:pt idx="2">
                  <c:v>3003</c:v>
                </c:pt>
                <c:pt idx="3">
                  <c:v>3444</c:v>
                </c:pt>
              </c:numCache>
            </c:numRef>
          </c:val>
          <c:extLst>
            <c:ext xmlns:c16="http://schemas.microsoft.com/office/drawing/2014/chart" uri="{C3380CC4-5D6E-409C-BE32-E72D297353CC}">
              <c16:uniqueId val="{00000000-2238-4155-B29F-F19A59932135}"/>
            </c:ext>
          </c:extLst>
        </c:ser>
        <c:dLbls>
          <c:showLegendKey val="0"/>
          <c:showVal val="0"/>
          <c:showCatName val="0"/>
          <c:showSerName val="0"/>
          <c:showPercent val="0"/>
          <c:showBubbleSize val="0"/>
        </c:dLbls>
        <c:gapWidth val="219"/>
        <c:overlap val="-27"/>
        <c:axId val="437206904"/>
        <c:axId val="437211608"/>
      </c:barChart>
      <c:catAx>
        <c:axId val="437206904"/>
        <c:scaling>
          <c:orientation val="minMax"/>
          <c:max val="4"/>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37211608"/>
        <c:crossesAt val="2200"/>
        <c:auto val="1"/>
        <c:lblAlgn val="ctr"/>
        <c:lblOffset val="100"/>
        <c:noMultiLvlLbl val="0"/>
      </c:catAx>
      <c:valAx>
        <c:axId val="437211608"/>
        <c:scaling>
          <c:orientation val="minMax"/>
          <c:max val="3600"/>
          <c:min val="22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Jail Population</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37206904"/>
        <c:crossesAt val="43680"/>
        <c:crossBetween val="between"/>
        <c:minorUnit val="2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0.6957</cdr:y>
    </cdr:from>
    <cdr:to>
      <cdr:x>1</cdr:x>
      <cdr:y>0.6957</cdr:y>
    </cdr:to>
    <cdr:cxnSp macro="">
      <cdr:nvCxnSpPr>
        <cdr:cNvPr id="3" name="Straight Connector 2">
          <a:extLst xmlns:a="http://schemas.openxmlformats.org/drawingml/2006/main">
            <a:ext uri="{FF2B5EF4-FFF2-40B4-BE49-F238E27FC236}">
              <a16:creationId xmlns:a16="http://schemas.microsoft.com/office/drawing/2014/main" id="{88081E95-28A2-C2F6-ED14-3751A70672D4}"/>
            </a:ext>
          </a:extLst>
        </cdr:cNvPr>
        <cdr:cNvCxnSpPr/>
      </cdr:nvCxnSpPr>
      <cdr:spPr>
        <a:xfrm xmlns:a="http://schemas.openxmlformats.org/drawingml/2006/main">
          <a:off x="0" y="2743200"/>
          <a:ext cx="9807114" cy="0"/>
        </a:xfrm>
        <a:prstGeom xmlns:a="http://schemas.openxmlformats.org/drawingml/2006/main" prst="line">
          <a:avLst/>
        </a:prstGeom>
        <a:ln xmlns:a="http://schemas.openxmlformats.org/drawingml/2006/main" w="19050">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68625" y="697225"/>
            <a:ext cx="467382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47901420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10d3b38257c_0_151:notes"/>
          <p:cNvSpPr txBox="1">
            <a:spLocks noGrp="1"/>
          </p:cNvSpPr>
          <p:nvPr>
            <p:ph type="body" idx="1"/>
          </p:nvPr>
        </p:nvSpPr>
        <p:spPr>
          <a:xfrm>
            <a:off x="701040" y="4415790"/>
            <a:ext cx="5608200" cy="4183500"/>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SzPts val="1100"/>
              <a:buNone/>
            </a:pPr>
            <a:endParaRPr/>
          </a:p>
        </p:txBody>
      </p:sp>
      <p:sp>
        <p:nvSpPr>
          <p:cNvPr id="602" name="Google Shape;602;g10d3b38257c_0_15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68376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10d3b38257c_0_151:notes"/>
          <p:cNvSpPr txBox="1">
            <a:spLocks noGrp="1"/>
          </p:cNvSpPr>
          <p:nvPr>
            <p:ph type="body" idx="1"/>
          </p:nvPr>
        </p:nvSpPr>
        <p:spPr>
          <a:xfrm>
            <a:off x="701040" y="4415790"/>
            <a:ext cx="5608200" cy="4183500"/>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SzPts val="1100"/>
              <a:buNone/>
            </a:pPr>
            <a:endParaRPr/>
          </a:p>
        </p:txBody>
      </p:sp>
      <p:sp>
        <p:nvSpPr>
          <p:cNvPr id="602" name="Google Shape;602;g10d3b38257c_0_15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37371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10d3b38257c_0_151:notes"/>
          <p:cNvSpPr txBox="1">
            <a:spLocks noGrp="1"/>
          </p:cNvSpPr>
          <p:nvPr>
            <p:ph type="body" idx="1"/>
          </p:nvPr>
        </p:nvSpPr>
        <p:spPr>
          <a:xfrm>
            <a:off x="701040" y="4415790"/>
            <a:ext cx="5608200" cy="4183500"/>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SzPts val="1100"/>
              <a:buNone/>
            </a:pPr>
            <a:endParaRPr/>
          </a:p>
        </p:txBody>
      </p:sp>
      <p:sp>
        <p:nvSpPr>
          <p:cNvPr id="602" name="Google Shape;602;g10d3b38257c_0_15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99390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10d3b38257c_0_151:notes"/>
          <p:cNvSpPr txBox="1">
            <a:spLocks noGrp="1"/>
          </p:cNvSpPr>
          <p:nvPr>
            <p:ph type="body" idx="1"/>
          </p:nvPr>
        </p:nvSpPr>
        <p:spPr>
          <a:xfrm>
            <a:off x="701040" y="4415790"/>
            <a:ext cx="5608200" cy="4183500"/>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SzPts val="1100"/>
              <a:buNone/>
            </a:pPr>
            <a:endParaRPr/>
          </a:p>
        </p:txBody>
      </p:sp>
      <p:sp>
        <p:nvSpPr>
          <p:cNvPr id="602" name="Google Shape;602;g10d3b38257c_0_15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72194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10d3b38257c_0_151:notes"/>
          <p:cNvSpPr txBox="1">
            <a:spLocks noGrp="1"/>
          </p:cNvSpPr>
          <p:nvPr>
            <p:ph type="body" idx="1"/>
          </p:nvPr>
        </p:nvSpPr>
        <p:spPr>
          <a:xfrm>
            <a:off x="701040" y="4415790"/>
            <a:ext cx="5608200" cy="4183500"/>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SzPts val="1100"/>
              <a:buNone/>
            </a:pPr>
            <a:endParaRPr/>
          </a:p>
        </p:txBody>
      </p:sp>
      <p:sp>
        <p:nvSpPr>
          <p:cNvPr id="602" name="Google Shape;602;g10d3b38257c_0_15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84091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936900" y="861150"/>
            <a:ext cx="7749900" cy="4946100"/>
          </a:xfrm>
          <a:prstGeom prst="rect">
            <a:avLst/>
          </a:prstGeom>
          <a:noFill/>
          <a:ln>
            <a:noFill/>
          </a:ln>
        </p:spPr>
        <p:txBody>
          <a:bodyPr spcFirstLastPara="1" wrap="square" lIns="91425" tIns="45700" rIns="91425" bIns="45700" anchor="t" anchorCtr="0">
            <a:noAutofit/>
          </a:bodyPr>
          <a:lstStyle>
            <a:lvl1pPr marL="457200" lvl="0" indent="-342900">
              <a:lnSpc>
                <a:spcPct val="80000"/>
              </a:lnSpc>
              <a:spcBef>
                <a:spcPts val="370"/>
              </a:spcBef>
              <a:spcAft>
                <a:spcPts val="0"/>
              </a:spcAft>
              <a:buClr>
                <a:schemeClr val="dk1"/>
              </a:buClr>
              <a:buSzPts val="1800"/>
              <a:buChar char="○"/>
              <a:defRPr sz="2500"/>
            </a:lvl1pPr>
            <a:lvl2pPr marL="914400" lvl="1" indent="-342900">
              <a:lnSpc>
                <a:spcPct val="80000"/>
              </a:lnSpc>
              <a:spcBef>
                <a:spcPts val="370"/>
              </a:spcBef>
              <a:spcAft>
                <a:spcPts val="0"/>
              </a:spcAft>
              <a:buClr>
                <a:schemeClr val="dk1"/>
              </a:buClr>
              <a:buSzPts val="1800"/>
              <a:buChar char="○"/>
              <a:defRPr sz="2500"/>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a:off x="311700" y="593367"/>
            <a:ext cx="8520600" cy="7635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3"/>
          <p:cNvSpPr txBox="1">
            <a:spLocks noGrp="1"/>
          </p:cNvSpPr>
          <p:nvPr>
            <p:ph type="body" idx="1"/>
          </p:nvPr>
        </p:nvSpPr>
        <p:spPr>
          <a:xfrm>
            <a:off x="311700" y="1536633"/>
            <a:ext cx="8520600" cy="4555200"/>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83" name="Google Shape;83;p13"/>
          <p:cNvSpPr txBox="1">
            <a:spLocks noGrp="1"/>
          </p:cNvSpPr>
          <p:nvPr>
            <p:ph type="sldNum" idx="12"/>
          </p:nvPr>
        </p:nvSpPr>
        <p:spPr>
          <a:xfrm>
            <a:off x="8490250" y="6241346"/>
            <a:ext cx="548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84"/>
        <p:cNvGrpSpPr/>
        <p:nvPr/>
      </p:nvGrpSpPr>
      <p:grpSpPr>
        <a:xfrm>
          <a:off x="0" y="0"/>
          <a:ext cx="0" cy="0"/>
          <a:chOff x="0" y="0"/>
          <a:chExt cx="0" cy="0"/>
        </a:xfrm>
      </p:grpSpPr>
      <p:sp>
        <p:nvSpPr>
          <p:cNvPr id="85" name="Google Shape;85;p14"/>
          <p:cNvSpPr txBox="1">
            <a:spLocks noGrp="1"/>
          </p:cNvSpPr>
          <p:nvPr>
            <p:ph type="body" idx="1"/>
          </p:nvPr>
        </p:nvSpPr>
        <p:spPr>
          <a:xfrm>
            <a:off x="628651" y="914400"/>
            <a:ext cx="7886700" cy="52959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6" name="Google Shape;86;p14"/>
          <p:cNvSpPr txBox="1">
            <a:spLocks noGrp="1"/>
          </p:cNvSpPr>
          <p:nvPr>
            <p:ph type="dt" idx="10"/>
          </p:nvPr>
        </p:nvSpPr>
        <p:spPr>
          <a:xfrm>
            <a:off x="628651" y="6492877"/>
            <a:ext cx="2057400" cy="3651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4"/>
          <p:cNvSpPr txBox="1">
            <a:spLocks noGrp="1"/>
          </p:cNvSpPr>
          <p:nvPr>
            <p:ph type="ftr" idx="11"/>
          </p:nvPr>
        </p:nvSpPr>
        <p:spPr>
          <a:xfrm>
            <a:off x="7234521" y="6548718"/>
            <a:ext cx="1909500" cy="3093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4"/>
          <p:cNvSpPr txBox="1">
            <a:spLocks noGrp="1"/>
          </p:cNvSpPr>
          <p:nvPr>
            <p:ph type="sldNum" idx="12"/>
          </p:nvPr>
        </p:nvSpPr>
        <p:spPr>
          <a:xfrm>
            <a:off x="38101" y="212716"/>
            <a:ext cx="551400" cy="365100"/>
          </a:xfrm>
          <a:prstGeom prst="rect">
            <a:avLst/>
          </a:prstGeom>
          <a:noFill/>
          <a:ln>
            <a:noFill/>
          </a:ln>
        </p:spPr>
        <p:txBody>
          <a:bodyPr spcFirstLastPara="1" wrap="square" lIns="68575" tIns="34275" rIns="68575" bIns="34275" anchor="ctr" anchorCtr="0">
            <a:noAutofit/>
          </a:bodyPr>
          <a:lstStyle>
            <a:lvl1pPr marL="0" marR="0" lvl="0" indent="0" algn="ctr">
              <a:lnSpc>
                <a:spcPct val="100000"/>
              </a:lnSpc>
              <a:spcBef>
                <a:spcPts val="0"/>
              </a:spcBef>
              <a:spcAft>
                <a:spcPts val="0"/>
              </a:spcAft>
              <a:buClr>
                <a:srgbClr val="000000"/>
              </a:buClr>
              <a:buSzPts val="1500"/>
              <a:buFont typeface="Arial"/>
              <a:buNone/>
              <a:defRPr sz="15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500"/>
              <a:buFont typeface="Arial"/>
              <a:buNone/>
              <a:defRPr sz="15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500"/>
              <a:buFont typeface="Arial"/>
              <a:buNone/>
              <a:defRPr sz="15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500"/>
              <a:buFont typeface="Arial"/>
              <a:buNone/>
              <a:defRPr sz="15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500"/>
              <a:buFont typeface="Arial"/>
              <a:buNone/>
              <a:defRPr sz="15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500"/>
              <a:buFont typeface="Arial"/>
              <a:buNone/>
              <a:defRPr sz="15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500"/>
              <a:buFont typeface="Arial"/>
              <a:buNone/>
              <a:defRPr sz="15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500"/>
              <a:buFont typeface="Arial"/>
              <a:buNone/>
              <a:defRPr sz="15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500"/>
              <a:buFont typeface="Arial"/>
              <a:buNone/>
              <a:defRPr sz="15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89" name="Google Shape;89;p14"/>
          <p:cNvSpPr txBox="1">
            <a:spLocks noGrp="1"/>
          </p:cNvSpPr>
          <p:nvPr>
            <p:ph type="title"/>
          </p:nvPr>
        </p:nvSpPr>
        <p:spPr>
          <a:xfrm>
            <a:off x="628651" y="146848"/>
            <a:ext cx="7886700" cy="6456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rgbClr val="262626"/>
              </a:buClr>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4"/>
          <p:cNvSpPr/>
          <p:nvPr/>
        </p:nvSpPr>
        <p:spPr>
          <a:xfrm>
            <a:off x="0" y="6160959"/>
            <a:ext cx="9144000" cy="697200"/>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91"/>
        <p:cNvGrpSpPr/>
        <p:nvPr/>
      </p:nvGrpSpPr>
      <p:grpSpPr>
        <a:xfrm>
          <a:off x="0" y="0"/>
          <a:ext cx="0" cy="0"/>
          <a:chOff x="0" y="0"/>
          <a:chExt cx="0" cy="0"/>
        </a:xfrm>
      </p:grpSpPr>
      <p:sp>
        <p:nvSpPr>
          <p:cNvPr id="92" name="Google Shape;92;p15"/>
          <p:cNvSpPr txBox="1">
            <a:spLocks noGrp="1"/>
          </p:cNvSpPr>
          <p:nvPr>
            <p:ph type="body" idx="1"/>
          </p:nvPr>
        </p:nvSpPr>
        <p:spPr>
          <a:xfrm>
            <a:off x="628651" y="914400"/>
            <a:ext cx="7886700" cy="52959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3" name="Google Shape;93;p15"/>
          <p:cNvSpPr txBox="1">
            <a:spLocks noGrp="1"/>
          </p:cNvSpPr>
          <p:nvPr>
            <p:ph type="dt" idx="10"/>
          </p:nvPr>
        </p:nvSpPr>
        <p:spPr>
          <a:xfrm>
            <a:off x="628651" y="6492877"/>
            <a:ext cx="2057400" cy="3651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5"/>
          <p:cNvSpPr txBox="1">
            <a:spLocks noGrp="1"/>
          </p:cNvSpPr>
          <p:nvPr>
            <p:ph type="ftr" idx="11"/>
          </p:nvPr>
        </p:nvSpPr>
        <p:spPr>
          <a:xfrm>
            <a:off x="7234521" y="6548718"/>
            <a:ext cx="1909500" cy="3093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5"/>
          <p:cNvSpPr txBox="1">
            <a:spLocks noGrp="1"/>
          </p:cNvSpPr>
          <p:nvPr>
            <p:ph type="sldNum" idx="12"/>
          </p:nvPr>
        </p:nvSpPr>
        <p:spPr>
          <a:xfrm>
            <a:off x="38101" y="212716"/>
            <a:ext cx="551400" cy="365100"/>
          </a:xfrm>
          <a:prstGeom prst="rect">
            <a:avLst/>
          </a:prstGeom>
          <a:noFill/>
          <a:ln>
            <a:noFill/>
          </a:ln>
        </p:spPr>
        <p:txBody>
          <a:bodyPr spcFirstLastPara="1" wrap="square" lIns="68575" tIns="34275" rIns="68575" bIns="34275" anchor="ctr" anchorCtr="0">
            <a:noAutofit/>
          </a:bodyPr>
          <a:lstStyle>
            <a:lvl1pPr marL="0" marR="0" lvl="0" indent="0" algn="ctr">
              <a:lnSpc>
                <a:spcPct val="100000"/>
              </a:lnSpc>
              <a:spcBef>
                <a:spcPts val="0"/>
              </a:spcBef>
              <a:spcAft>
                <a:spcPts val="0"/>
              </a:spcAft>
              <a:buClr>
                <a:srgbClr val="000000"/>
              </a:buClr>
              <a:buSzPts val="1500"/>
              <a:buFont typeface="Arial"/>
              <a:buNone/>
              <a:defRPr sz="15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500"/>
              <a:buFont typeface="Arial"/>
              <a:buNone/>
              <a:defRPr sz="15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500"/>
              <a:buFont typeface="Arial"/>
              <a:buNone/>
              <a:defRPr sz="15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500"/>
              <a:buFont typeface="Arial"/>
              <a:buNone/>
              <a:defRPr sz="15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500"/>
              <a:buFont typeface="Arial"/>
              <a:buNone/>
              <a:defRPr sz="15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500"/>
              <a:buFont typeface="Arial"/>
              <a:buNone/>
              <a:defRPr sz="15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500"/>
              <a:buFont typeface="Arial"/>
              <a:buNone/>
              <a:defRPr sz="15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500"/>
              <a:buFont typeface="Arial"/>
              <a:buNone/>
              <a:defRPr sz="15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500"/>
              <a:buFont typeface="Arial"/>
              <a:buNone/>
              <a:defRPr sz="15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96" name="Google Shape;96;p15"/>
          <p:cNvSpPr txBox="1">
            <a:spLocks noGrp="1"/>
          </p:cNvSpPr>
          <p:nvPr>
            <p:ph type="title"/>
          </p:nvPr>
        </p:nvSpPr>
        <p:spPr>
          <a:xfrm>
            <a:off x="628651" y="146848"/>
            <a:ext cx="7886700" cy="6456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rgbClr val="262626"/>
              </a:buClr>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97"/>
        <p:cNvGrpSpPr/>
        <p:nvPr/>
      </p:nvGrpSpPr>
      <p:grpSpPr>
        <a:xfrm>
          <a:off x="0" y="0"/>
          <a:ext cx="0" cy="0"/>
          <a:chOff x="0" y="0"/>
          <a:chExt cx="0" cy="0"/>
        </a:xfrm>
      </p:grpSpPr>
      <p:sp>
        <p:nvSpPr>
          <p:cNvPr id="98" name="Google Shape;98;p16"/>
          <p:cNvSpPr/>
          <p:nvPr/>
        </p:nvSpPr>
        <p:spPr>
          <a:xfrm>
            <a:off x="1" y="0"/>
            <a:ext cx="1956000" cy="6858000"/>
          </a:xfrm>
          <a:prstGeom prst="rect">
            <a:avLst/>
          </a:prstGeom>
          <a:solidFill>
            <a:srgbClr val="E26D35">
              <a:alpha val="70980"/>
            </a:srgb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Open Sans"/>
              <a:ea typeface="Open Sans"/>
              <a:cs typeface="Open Sans"/>
              <a:sym typeface="Open Sans"/>
            </a:endParaRPr>
          </a:p>
        </p:txBody>
      </p:sp>
      <p:cxnSp>
        <p:nvCxnSpPr>
          <p:cNvPr id="99" name="Google Shape;99;p16"/>
          <p:cNvCxnSpPr/>
          <p:nvPr/>
        </p:nvCxnSpPr>
        <p:spPr>
          <a:xfrm>
            <a:off x="2057400" y="0"/>
            <a:ext cx="0" cy="6858000"/>
          </a:xfrm>
          <a:prstGeom prst="straightConnector1">
            <a:avLst/>
          </a:prstGeom>
          <a:noFill/>
          <a:ln w="76200" cap="flat" cmpd="sng">
            <a:solidFill>
              <a:srgbClr val="114C7A"/>
            </a:solidFill>
            <a:prstDash val="solid"/>
            <a:miter lim="800000"/>
            <a:headEnd type="none" w="sm" len="sm"/>
            <a:tailEnd type="none" w="sm" len="sm"/>
          </a:ln>
        </p:spPr>
      </p:cxnSp>
      <p:sp>
        <p:nvSpPr>
          <p:cNvPr id="100" name="Google Shape;100;p16"/>
          <p:cNvSpPr txBox="1">
            <a:spLocks noGrp="1"/>
          </p:cNvSpPr>
          <p:nvPr>
            <p:ph type="ctrTitle"/>
          </p:nvPr>
        </p:nvSpPr>
        <p:spPr>
          <a:xfrm>
            <a:off x="2636045" y="1122363"/>
            <a:ext cx="57495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rgbClr val="114C7A"/>
              </a:buClr>
              <a:buSzPts val="4500"/>
              <a:buFont typeface="Roboto Medium"/>
              <a:buNone/>
              <a:defRPr sz="4500">
                <a:solidFill>
                  <a:srgbClr val="114C7A"/>
                </a:solidFill>
                <a:latin typeface="Roboto Medium"/>
                <a:ea typeface="Roboto Medium"/>
                <a:cs typeface="Roboto Medium"/>
                <a:sym typeface="Roboto Medium"/>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1" name="Google Shape;101;p16"/>
          <p:cNvSpPr txBox="1">
            <a:spLocks noGrp="1"/>
          </p:cNvSpPr>
          <p:nvPr>
            <p:ph type="subTitle" idx="1"/>
          </p:nvPr>
        </p:nvSpPr>
        <p:spPr>
          <a:xfrm>
            <a:off x="3727413" y="3816711"/>
            <a:ext cx="3566700" cy="928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750"/>
              </a:spcBef>
              <a:spcAft>
                <a:spcPts val="0"/>
              </a:spcAft>
              <a:buClr>
                <a:srgbClr val="114C7A"/>
              </a:buClr>
              <a:buSzPts val="1800"/>
              <a:buNone/>
              <a:defRPr sz="1800">
                <a:solidFill>
                  <a:srgbClr val="114C7A"/>
                </a:solidFill>
                <a:latin typeface="Roboto"/>
                <a:ea typeface="Roboto"/>
                <a:cs typeface="Roboto"/>
                <a:sym typeface="Roboto"/>
              </a:defRPr>
            </a:lvl1pPr>
            <a:lvl2pPr lvl="1" algn="ctr" rtl="0">
              <a:lnSpc>
                <a:spcPct val="90000"/>
              </a:lnSpc>
              <a:spcBef>
                <a:spcPts val="375"/>
              </a:spcBef>
              <a:spcAft>
                <a:spcPts val="0"/>
              </a:spcAft>
              <a:buClr>
                <a:schemeClr val="dk1"/>
              </a:buClr>
              <a:buSzPts val="1500"/>
              <a:buNone/>
              <a:defRPr sz="1500"/>
            </a:lvl2pPr>
            <a:lvl3pPr lvl="2" algn="ctr" rtl="0">
              <a:lnSpc>
                <a:spcPct val="90000"/>
              </a:lnSpc>
              <a:spcBef>
                <a:spcPts val="375"/>
              </a:spcBef>
              <a:spcAft>
                <a:spcPts val="0"/>
              </a:spcAft>
              <a:buClr>
                <a:schemeClr val="dk1"/>
              </a:buClr>
              <a:buSzPts val="1350"/>
              <a:buNone/>
              <a:defRPr sz="1350"/>
            </a:lvl3pPr>
            <a:lvl4pPr lvl="3" algn="ctr" rtl="0">
              <a:lnSpc>
                <a:spcPct val="90000"/>
              </a:lnSpc>
              <a:spcBef>
                <a:spcPts val="375"/>
              </a:spcBef>
              <a:spcAft>
                <a:spcPts val="0"/>
              </a:spcAft>
              <a:buClr>
                <a:schemeClr val="dk1"/>
              </a:buClr>
              <a:buSzPts val="1200"/>
              <a:buNone/>
              <a:defRPr sz="1200"/>
            </a:lvl4pPr>
            <a:lvl5pPr lvl="4" algn="ctr" rtl="0">
              <a:lnSpc>
                <a:spcPct val="90000"/>
              </a:lnSpc>
              <a:spcBef>
                <a:spcPts val="375"/>
              </a:spcBef>
              <a:spcAft>
                <a:spcPts val="0"/>
              </a:spcAft>
              <a:buClr>
                <a:schemeClr val="dk1"/>
              </a:buClr>
              <a:buSzPts val="1200"/>
              <a:buNone/>
              <a:defRPr sz="1200"/>
            </a:lvl5pPr>
            <a:lvl6pPr lvl="5" algn="ctr" rtl="0">
              <a:lnSpc>
                <a:spcPct val="90000"/>
              </a:lnSpc>
              <a:spcBef>
                <a:spcPts val="375"/>
              </a:spcBef>
              <a:spcAft>
                <a:spcPts val="0"/>
              </a:spcAft>
              <a:buClr>
                <a:schemeClr val="dk1"/>
              </a:buClr>
              <a:buSzPts val="1200"/>
              <a:buNone/>
              <a:defRPr sz="1200"/>
            </a:lvl6pPr>
            <a:lvl7pPr lvl="6" algn="ctr" rtl="0">
              <a:lnSpc>
                <a:spcPct val="90000"/>
              </a:lnSpc>
              <a:spcBef>
                <a:spcPts val="375"/>
              </a:spcBef>
              <a:spcAft>
                <a:spcPts val="0"/>
              </a:spcAft>
              <a:buClr>
                <a:schemeClr val="dk1"/>
              </a:buClr>
              <a:buSzPts val="1200"/>
              <a:buNone/>
              <a:defRPr sz="1200"/>
            </a:lvl7pPr>
            <a:lvl8pPr lvl="7" algn="ctr" rtl="0">
              <a:lnSpc>
                <a:spcPct val="90000"/>
              </a:lnSpc>
              <a:spcBef>
                <a:spcPts val="375"/>
              </a:spcBef>
              <a:spcAft>
                <a:spcPts val="0"/>
              </a:spcAft>
              <a:buClr>
                <a:schemeClr val="dk1"/>
              </a:buClr>
              <a:buSzPts val="1200"/>
              <a:buNone/>
              <a:defRPr sz="1200"/>
            </a:lvl8pPr>
            <a:lvl9pPr lvl="8" algn="ctr" rtl="0">
              <a:lnSpc>
                <a:spcPct val="90000"/>
              </a:lnSpc>
              <a:spcBef>
                <a:spcPts val="375"/>
              </a:spcBef>
              <a:spcAft>
                <a:spcPts val="0"/>
              </a:spcAft>
              <a:buClr>
                <a:schemeClr val="dk1"/>
              </a:buClr>
              <a:buSzPts val="1200"/>
              <a:buNone/>
              <a:defRPr sz="1200"/>
            </a:lvl9pPr>
          </a:lstStyle>
          <a:p>
            <a:endParaRPr/>
          </a:p>
        </p:txBody>
      </p:sp>
      <p:sp>
        <p:nvSpPr>
          <p:cNvPr id="102" name="Google Shape;102;p16"/>
          <p:cNvSpPr txBox="1">
            <a:spLocks noGrp="1"/>
          </p:cNvSpPr>
          <p:nvPr>
            <p:ph type="sldNum" idx="12"/>
          </p:nvPr>
        </p:nvSpPr>
        <p:spPr>
          <a:xfrm>
            <a:off x="8556784" y="6333134"/>
            <a:ext cx="548700" cy="525000"/>
          </a:xfrm>
          <a:prstGeom prst="rect">
            <a:avLst/>
          </a:prstGeom>
        </p:spPr>
        <p:txBody>
          <a:bodyPr spcFirstLastPara="1" wrap="square" lIns="91425" tIns="45700" rIns="91425" bIns="45700" anchor="t" anchorCtr="0">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AF4B6-61F3-42E1-A6AF-C3AA17025A78}"/>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23322C7-6B36-4AC4-A3AA-514D1B745467}"/>
              </a:ext>
            </a:extLst>
          </p:cNvPr>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C7DA1C6-69E6-4EAF-9427-226CB0F523F5}"/>
              </a:ext>
            </a:extLst>
          </p:cNvPr>
          <p:cNvSpPr>
            <a:spLocks noGrp="1"/>
          </p:cNvSpPr>
          <p:nvPr>
            <p:ph type="dt" sz="half" idx="10"/>
          </p:nvPr>
        </p:nvSpPr>
        <p:spPr/>
        <p:txBody>
          <a:bodyPr/>
          <a:lstStyle>
            <a:lvl1pPr>
              <a:defRPr>
                <a:solidFill>
                  <a:schemeClr val="bg1"/>
                </a:solidFill>
              </a:defRPr>
            </a:lvl1pPr>
          </a:lstStyle>
          <a:p>
            <a:fld id="{2BFE04ED-C8D4-4DFE-9D47-E6C9C0B3C640}" type="datetime1">
              <a:rPr lang="en-US" smtClean="0"/>
              <a:t>9/26/2022</a:t>
            </a:fld>
            <a:endParaRPr lang="en-US" dirty="0"/>
          </a:p>
        </p:txBody>
      </p:sp>
      <p:sp>
        <p:nvSpPr>
          <p:cNvPr id="5" name="Footer Placeholder 4">
            <a:extLst>
              <a:ext uri="{FF2B5EF4-FFF2-40B4-BE49-F238E27FC236}">
                <a16:creationId xmlns:a16="http://schemas.microsoft.com/office/drawing/2014/main" id="{D42C5145-E5B1-4A12-A55E-CF122A23AC7D}"/>
              </a:ext>
            </a:extLst>
          </p:cNvPr>
          <p:cNvSpPr>
            <a:spLocks noGrp="1"/>
          </p:cNvSpPr>
          <p:nvPr>
            <p:ph type="ftr" sz="quarter" idx="11"/>
          </p:nvPr>
        </p:nvSpPr>
        <p:spPr/>
        <p:txBody>
          <a:bodyPr/>
          <a:lstStyle>
            <a:lvl1pPr>
              <a:defRPr>
                <a:solidFill>
                  <a:schemeClr val="bg1"/>
                </a:solidFill>
              </a:defRPr>
            </a:lvl1pPr>
          </a:lstStyle>
          <a:p>
            <a:r>
              <a:rPr lang="en-US" dirty="0"/>
              <a:t>CHEckrein Consulting</a:t>
            </a:r>
          </a:p>
        </p:txBody>
      </p:sp>
      <p:sp>
        <p:nvSpPr>
          <p:cNvPr id="6" name="Slide Number Placeholder 5">
            <a:extLst>
              <a:ext uri="{FF2B5EF4-FFF2-40B4-BE49-F238E27FC236}">
                <a16:creationId xmlns:a16="http://schemas.microsoft.com/office/drawing/2014/main" id="{EC0B4DA9-2F9A-491E-8A8C-869EF1877932}"/>
              </a:ext>
            </a:extLst>
          </p:cNvPr>
          <p:cNvSpPr>
            <a:spLocks noGrp="1"/>
          </p:cNvSpPr>
          <p:nvPr>
            <p:ph type="sldNum" sz="quarter" idx="12"/>
          </p:nvPr>
        </p:nvSpPr>
        <p:spPr/>
        <p:txBody>
          <a:bodyPr/>
          <a:lstStyle>
            <a:lvl1pPr>
              <a:defRPr>
                <a:solidFill>
                  <a:schemeClr val="bg1"/>
                </a:solidFill>
              </a:defRPr>
            </a:lvl1pPr>
          </a:lstStyle>
          <a:p>
            <a:fld id="{7EBF0051-E859-48F3-978B-3B49531D16C3}" type="slidenum">
              <a:rPr lang="en-US" smtClean="0"/>
              <a:pPr/>
              <a:t>‹#›</a:t>
            </a:fld>
            <a:endParaRPr lang="en-US" dirty="0"/>
          </a:p>
        </p:txBody>
      </p:sp>
    </p:spTree>
    <p:extLst>
      <p:ext uri="{BB962C8B-B14F-4D97-AF65-F5344CB8AC3E}">
        <p14:creationId xmlns:p14="http://schemas.microsoft.com/office/powerpoint/2010/main" val="487546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781BF-20C8-4C47-8EBE-D63E476C01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C223A9-3D6E-4025-8A71-B0357BCDDA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8F032F-FA37-4679-B3F7-BF906EE85E7B}"/>
              </a:ext>
            </a:extLst>
          </p:cNvPr>
          <p:cNvSpPr>
            <a:spLocks noGrp="1"/>
          </p:cNvSpPr>
          <p:nvPr>
            <p:ph type="dt" sz="half" idx="10"/>
          </p:nvPr>
        </p:nvSpPr>
        <p:spPr/>
        <p:txBody>
          <a:bodyPr/>
          <a:lstStyle/>
          <a:p>
            <a:fld id="{818FEFDF-3B2A-4501-B83B-27A12459B05A}" type="datetime1">
              <a:rPr lang="en-US" smtClean="0"/>
              <a:t>9/26/2022</a:t>
            </a:fld>
            <a:endParaRPr lang="en-US" dirty="0"/>
          </a:p>
        </p:txBody>
      </p:sp>
      <p:sp>
        <p:nvSpPr>
          <p:cNvPr id="5" name="Footer Placeholder 4">
            <a:extLst>
              <a:ext uri="{FF2B5EF4-FFF2-40B4-BE49-F238E27FC236}">
                <a16:creationId xmlns:a16="http://schemas.microsoft.com/office/drawing/2014/main" id="{2E56EC98-CA1A-43A4-857A-0CEEFEAE6C0F}"/>
              </a:ext>
            </a:extLst>
          </p:cNvPr>
          <p:cNvSpPr>
            <a:spLocks noGrp="1"/>
          </p:cNvSpPr>
          <p:nvPr>
            <p:ph type="ftr" sz="quarter" idx="11"/>
          </p:nvPr>
        </p:nvSpPr>
        <p:spPr/>
        <p:txBody>
          <a:bodyPr/>
          <a:lstStyle/>
          <a:p>
            <a:r>
              <a:rPr lang="en-US" dirty="0"/>
              <a:t>CHEckrein Consulting</a:t>
            </a:r>
          </a:p>
        </p:txBody>
      </p:sp>
      <p:sp>
        <p:nvSpPr>
          <p:cNvPr id="6" name="Slide Number Placeholder 5">
            <a:extLst>
              <a:ext uri="{FF2B5EF4-FFF2-40B4-BE49-F238E27FC236}">
                <a16:creationId xmlns:a16="http://schemas.microsoft.com/office/drawing/2014/main" id="{97A8EFA9-6CBB-4F23-8382-29BAE6588BD8}"/>
              </a:ext>
            </a:extLst>
          </p:cNvPr>
          <p:cNvSpPr>
            <a:spLocks noGrp="1"/>
          </p:cNvSpPr>
          <p:nvPr>
            <p:ph type="sldNum" sz="quarter" idx="12"/>
          </p:nvPr>
        </p:nvSpPr>
        <p:spPr/>
        <p:txBody>
          <a:bodyPr/>
          <a:lstStyle/>
          <a:p>
            <a:fld id="{7EBF0051-E859-48F3-978B-3B49531D16C3}" type="slidenum">
              <a:rPr lang="en-US" smtClean="0"/>
              <a:t>‹#›</a:t>
            </a:fld>
            <a:endParaRPr lang="en-US" dirty="0"/>
          </a:p>
        </p:txBody>
      </p:sp>
    </p:spTree>
    <p:extLst>
      <p:ext uri="{BB962C8B-B14F-4D97-AF65-F5344CB8AC3E}">
        <p14:creationId xmlns:p14="http://schemas.microsoft.com/office/powerpoint/2010/main" val="2265398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BA9E0-1B8D-48EB-91EB-442ECF31BE89}"/>
              </a:ext>
            </a:extLst>
          </p:cNvPr>
          <p:cNvSpPr>
            <a:spLocks noGrp="1"/>
          </p:cNvSpPr>
          <p:nvPr>
            <p:ph type="title"/>
          </p:nvPr>
        </p:nvSpPr>
        <p:spPr>
          <a:xfrm>
            <a:off x="623888" y="1709741"/>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D13787E-C5F7-4778-8A88-153290A4B6C9}"/>
              </a:ext>
            </a:extLst>
          </p:cNvPr>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42FDE8-72FD-4A60-9045-4BE3A4F911C0}"/>
              </a:ext>
            </a:extLst>
          </p:cNvPr>
          <p:cNvSpPr>
            <a:spLocks noGrp="1"/>
          </p:cNvSpPr>
          <p:nvPr>
            <p:ph type="dt" sz="half" idx="10"/>
          </p:nvPr>
        </p:nvSpPr>
        <p:spPr/>
        <p:txBody>
          <a:bodyPr/>
          <a:lstStyle/>
          <a:p>
            <a:fld id="{776F797F-7BE0-40CD-AB01-643ABC96B502}" type="datetime1">
              <a:rPr lang="en-US" smtClean="0"/>
              <a:t>9/26/2022</a:t>
            </a:fld>
            <a:endParaRPr lang="en-US" dirty="0"/>
          </a:p>
        </p:txBody>
      </p:sp>
      <p:sp>
        <p:nvSpPr>
          <p:cNvPr id="5" name="Footer Placeholder 4">
            <a:extLst>
              <a:ext uri="{FF2B5EF4-FFF2-40B4-BE49-F238E27FC236}">
                <a16:creationId xmlns:a16="http://schemas.microsoft.com/office/drawing/2014/main" id="{F5AFD390-622D-427E-BCF3-EA668256C0A6}"/>
              </a:ext>
            </a:extLst>
          </p:cNvPr>
          <p:cNvSpPr>
            <a:spLocks noGrp="1"/>
          </p:cNvSpPr>
          <p:nvPr>
            <p:ph type="ftr" sz="quarter" idx="11"/>
          </p:nvPr>
        </p:nvSpPr>
        <p:spPr/>
        <p:txBody>
          <a:bodyPr/>
          <a:lstStyle/>
          <a:p>
            <a:r>
              <a:rPr lang="en-US" dirty="0"/>
              <a:t>CHEckrein Consulting</a:t>
            </a:r>
          </a:p>
        </p:txBody>
      </p:sp>
      <p:sp>
        <p:nvSpPr>
          <p:cNvPr id="6" name="Slide Number Placeholder 5">
            <a:extLst>
              <a:ext uri="{FF2B5EF4-FFF2-40B4-BE49-F238E27FC236}">
                <a16:creationId xmlns:a16="http://schemas.microsoft.com/office/drawing/2014/main" id="{3F2F0E13-446F-4A3D-8D56-6CBA6F64E67C}"/>
              </a:ext>
            </a:extLst>
          </p:cNvPr>
          <p:cNvSpPr>
            <a:spLocks noGrp="1"/>
          </p:cNvSpPr>
          <p:nvPr>
            <p:ph type="sldNum" sz="quarter" idx="12"/>
          </p:nvPr>
        </p:nvSpPr>
        <p:spPr/>
        <p:txBody>
          <a:bodyPr/>
          <a:lstStyle/>
          <a:p>
            <a:fld id="{7EBF0051-E859-48F3-978B-3B49531D16C3}" type="slidenum">
              <a:rPr lang="en-US" smtClean="0"/>
              <a:t>‹#›</a:t>
            </a:fld>
            <a:endParaRPr lang="en-US" dirty="0"/>
          </a:p>
        </p:txBody>
      </p:sp>
    </p:spTree>
    <p:extLst>
      <p:ext uri="{BB962C8B-B14F-4D97-AF65-F5344CB8AC3E}">
        <p14:creationId xmlns:p14="http://schemas.microsoft.com/office/powerpoint/2010/main" val="2478634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F587F-0490-433D-B266-E006CBB1C1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C04E48-A7CB-4675-BA60-D8015CE5365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C27E16-DD94-4D00-93F7-04D52E0A0761}"/>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B41139-B273-4D58-85BC-C6B5C69799E4}"/>
              </a:ext>
            </a:extLst>
          </p:cNvPr>
          <p:cNvSpPr>
            <a:spLocks noGrp="1"/>
          </p:cNvSpPr>
          <p:nvPr>
            <p:ph type="dt" sz="half" idx="10"/>
          </p:nvPr>
        </p:nvSpPr>
        <p:spPr/>
        <p:txBody>
          <a:bodyPr/>
          <a:lstStyle/>
          <a:p>
            <a:fld id="{892F1BC8-75D5-4E37-AFFC-B67A80B1B7D9}" type="datetime1">
              <a:rPr lang="en-US" smtClean="0"/>
              <a:t>9/26/2022</a:t>
            </a:fld>
            <a:endParaRPr lang="en-US" dirty="0"/>
          </a:p>
        </p:txBody>
      </p:sp>
      <p:sp>
        <p:nvSpPr>
          <p:cNvPr id="6" name="Footer Placeholder 5">
            <a:extLst>
              <a:ext uri="{FF2B5EF4-FFF2-40B4-BE49-F238E27FC236}">
                <a16:creationId xmlns:a16="http://schemas.microsoft.com/office/drawing/2014/main" id="{398411BA-3981-4A61-AB7D-762D116FF627}"/>
              </a:ext>
            </a:extLst>
          </p:cNvPr>
          <p:cNvSpPr>
            <a:spLocks noGrp="1"/>
          </p:cNvSpPr>
          <p:nvPr>
            <p:ph type="ftr" sz="quarter" idx="11"/>
          </p:nvPr>
        </p:nvSpPr>
        <p:spPr/>
        <p:txBody>
          <a:bodyPr/>
          <a:lstStyle/>
          <a:p>
            <a:r>
              <a:rPr lang="en-US" dirty="0"/>
              <a:t>CHEckrein Consulting</a:t>
            </a:r>
          </a:p>
        </p:txBody>
      </p:sp>
      <p:sp>
        <p:nvSpPr>
          <p:cNvPr id="7" name="Slide Number Placeholder 6">
            <a:extLst>
              <a:ext uri="{FF2B5EF4-FFF2-40B4-BE49-F238E27FC236}">
                <a16:creationId xmlns:a16="http://schemas.microsoft.com/office/drawing/2014/main" id="{6C25D336-E91E-41B6-91C6-42FB5C55F21A}"/>
              </a:ext>
            </a:extLst>
          </p:cNvPr>
          <p:cNvSpPr>
            <a:spLocks noGrp="1"/>
          </p:cNvSpPr>
          <p:nvPr>
            <p:ph type="sldNum" sz="quarter" idx="12"/>
          </p:nvPr>
        </p:nvSpPr>
        <p:spPr/>
        <p:txBody>
          <a:bodyPr/>
          <a:lstStyle/>
          <a:p>
            <a:fld id="{7EBF0051-E859-48F3-978B-3B49531D16C3}" type="slidenum">
              <a:rPr lang="en-US" smtClean="0"/>
              <a:t>‹#›</a:t>
            </a:fld>
            <a:endParaRPr lang="en-US" dirty="0"/>
          </a:p>
        </p:txBody>
      </p:sp>
    </p:spTree>
    <p:extLst>
      <p:ext uri="{BB962C8B-B14F-4D97-AF65-F5344CB8AC3E}">
        <p14:creationId xmlns:p14="http://schemas.microsoft.com/office/powerpoint/2010/main" val="4250367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4BC89-63E0-4A31-B6BE-031C3E823F81}"/>
              </a:ext>
            </a:extLst>
          </p:cNvPr>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85E33B-0CD9-423D-A572-CACFD71D3490}"/>
              </a:ext>
            </a:extLst>
          </p:cNvPr>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4F3689A-D687-4938-8191-39FB55C66F4B}"/>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0EBDB7-72B9-4F01-ACA7-0EDDC91C4A67}"/>
              </a:ext>
            </a:extLst>
          </p:cNvPr>
          <p:cNvSpPr>
            <a:spLocks noGrp="1"/>
          </p:cNvSpPr>
          <p:nvPr>
            <p:ph type="body" sz="quarter" idx="3"/>
          </p:nvPr>
        </p:nvSpPr>
        <p:spPr>
          <a:xfrm>
            <a:off x="4629151"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5F8B38F-F8CD-4D16-9E08-F02B9D393BCD}"/>
              </a:ext>
            </a:extLst>
          </p:cNvPr>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C720CC-99A7-4CDD-8208-CC0AFB23F0B4}"/>
              </a:ext>
            </a:extLst>
          </p:cNvPr>
          <p:cNvSpPr>
            <a:spLocks noGrp="1"/>
          </p:cNvSpPr>
          <p:nvPr>
            <p:ph type="dt" sz="half" idx="10"/>
          </p:nvPr>
        </p:nvSpPr>
        <p:spPr/>
        <p:txBody>
          <a:bodyPr/>
          <a:lstStyle/>
          <a:p>
            <a:fld id="{258BC238-282D-44F2-A9E2-BCDBD7DB3245}" type="datetime1">
              <a:rPr lang="en-US" smtClean="0"/>
              <a:t>9/26/2022</a:t>
            </a:fld>
            <a:endParaRPr lang="en-US" dirty="0"/>
          </a:p>
        </p:txBody>
      </p:sp>
      <p:sp>
        <p:nvSpPr>
          <p:cNvPr id="8" name="Footer Placeholder 7">
            <a:extLst>
              <a:ext uri="{FF2B5EF4-FFF2-40B4-BE49-F238E27FC236}">
                <a16:creationId xmlns:a16="http://schemas.microsoft.com/office/drawing/2014/main" id="{B8C71CD9-D351-4440-B4A9-EDF338F2116A}"/>
              </a:ext>
            </a:extLst>
          </p:cNvPr>
          <p:cNvSpPr>
            <a:spLocks noGrp="1"/>
          </p:cNvSpPr>
          <p:nvPr>
            <p:ph type="ftr" sz="quarter" idx="11"/>
          </p:nvPr>
        </p:nvSpPr>
        <p:spPr/>
        <p:txBody>
          <a:bodyPr/>
          <a:lstStyle/>
          <a:p>
            <a:r>
              <a:rPr lang="en-US" dirty="0"/>
              <a:t>CHEckrein Consulting</a:t>
            </a:r>
          </a:p>
        </p:txBody>
      </p:sp>
      <p:sp>
        <p:nvSpPr>
          <p:cNvPr id="9" name="Slide Number Placeholder 8">
            <a:extLst>
              <a:ext uri="{FF2B5EF4-FFF2-40B4-BE49-F238E27FC236}">
                <a16:creationId xmlns:a16="http://schemas.microsoft.com/office/drawing/2014/main" id="{5DD79F43-F176-4F71-AB19-0B6FC2B0E7D2}"/>
              </a:ext>
            </a:extLst>
          </p:cNvPr>
          <p:cNvSpPr>
            <a:spLocks noGrp="1"/>
          </p:cNvSpPr>
          <p:nvPr>
            <p:ph type="sldNum" sz="quarter" idx="12"/>
          </p:nvPr>
        </p:nvSpPr>
        <p:spPr/>
        <p:txBody>
          <a:bodyPr/>
          <a:lstStyle/>
          <a:p>
            <a:fld id="{7EBF0051-E859-48F3-978B-3B49531D16C3}" type="slidenum">
              <a:rPr lang="en-US" smtClean="0"/>
              <a:t>‹#›</a:t>
            </a:fld>
            <a:endParaRPr lang="en-US" dirty="0"/>
          </a:p>
        </p:txBody>
      </p:sp>
    </p:spTree>
    <p:extLst>
      <p:ext uri="{BB962C8B-B14F-4D97-AF65-F5344CB8AC3E}">
        <p14:creationId xmlns:p14="http://schemas.microsoft.com/office/powerpoint/2010/main" val="23669263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6C4F5-9553-4634-9D4F-4AF1EBF204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4B1C93-2819-4E2B-A3E4-9865351C594C}"/>
              </a:ext>
            </a:extLst>
          </p:cNvPr>
          <p:cNvSpPr>
            <a:spLocks noGrp="1"/>
          </p:cNvSpPr>
          <p:nvPr>
            <p:ph type="dt" sz="half" idx="10"/>
          </p:nvPr>
        </p:nvSpPr>
        <p:spPr/>
        <p:txBody>
          <a:bodyPr/>
          <a:lstStyle/>
          <a:p>
            <a:fld id="{5F52123D-8347-4F26-B16C-2F3FA61B982B}" type="datetime1">
              <a:rPr lang="en-US" smtClean="0"/>
              <a:t>9/26/2022</a:t>
            </a:fld>
            <a:endParaRPr lang="en-US" dirty="0"/>
          </a:p>
        </p:txBody>
      </p:sp>
      <p:sp>
        <p:nvSpPr>
          <p:cNvPr id="4" name="Footer Placeholder 3">
            <a:extLst>
              <a:ext uri="{FF2B5EF4-FFF2-40B4-BE49-F238E27FC236}">
                <a16:creationId xmlns:a16="http://schemas.microsoft.com/office/drawing/2014/main" id="{4EE428A6-8A16-4F83-A79B-670A118E3737}"/>
              </a:ext>
            </a:extLst>
          </p:cNvPr>
          <p:cNvSpPr>
            <a:spLocks noGrp="1"/>
          </p:cNvSpPr>
          <p:nvPr>
            <p:ph type="ftr" sz="quarter" idx="11"/>
          </p:nvPr>
        </p:nvSpPr>
        <p:spPr/>
        <p:txBody>
          <a:bodyPr/>
          <a:lstStyle/>
          <a:p>
            <a:r>
              <a:rPr lang="en-US" dirty="0"/>
              <a:t>CHEckrein Consulting</a:t>
            </a:r>
          </a:p>
        </p:txBody>
      </p:sp>
      <p:sp>
        <p:nvSpPr>
          <p:cNvPr id="5" name="Slide Number Placeholder 4">
            <a:extLst>
              <a:ext uri="{FF2B5EF4-FFF2-40B4-BE49-F238E27FC236}">
                <a16:creationId xmlns:a16="http://schemas.microsoft.com/office/drawing/2014/main" id="{D42BDF77-E295-42F7-AA1F-53C46A937AEE}"/>
              </a:ext>
            </a:extLst>
          </p:cNvPr>
          <p:cNvSpPr>
            <a:spLocks noGrp="1"/>
          </p:cNvSpPr>
          <p:nvPr>
            <p:ph type="sldNum" sz="quarter" idx="12"/>
          </p:nvPr>
        </p:nvSpPr>
        <p:spPr/>
        <p:txBody>
          <a:bodyPr/>
          <a:lstStyle/>
          <a:p>
            <a:fld id="{7EBF0051-E859-48F3-978B-3B49531D16C3}" type="slidenum">
              <a:rPr lang="en-US" smtClean="0"/>
              <a:t>‹#›</a:t>
            </a:fld>
            <a:endParaRPr lang="en-US" dirty="0"/>
          </a:p>
        </p:txBody>
      </p:sp>
    </p:spTree>
    <p:extLst>
      <p:ext uri="{BB962C8B-B14F-4D97-AF65-F5344CB8AC3E}">
        <p14:creationId xmlns:p14="http://schemas.microsoft.com/office/powerpoint/2010/main" val="710685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Arial"/>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6" name="Google Shape;26;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761989-E659-4971-8CAC-E9490BAED781}"/>
              </a:ext>
            </a:extLst>
          </p:cNvPr>
          <p:cNvSpPr>
            <a:spLocks noGrp="1"/>
          </p:cNvSpPr>
          <p:nvPr>
            <p:ph type="dt" sz="half" idx="10"/>
          </p:nvPr>
        </p:nvSpPr>
        <p:spPr/>
        <p:txBody>
          <a:bodyPr/>
          <a:lstStyle/>
          <a:p>
            <a:fld id="{7D0F2C47-EB07-4788-8960-9D5B5CFE6CB1}" type="datetime1">
              <a:rPr lang="en-US" smtClean="0"/>
              <a:t>9/26/2022</a:t>
            </a:fld>
            <a:endParaRPr lang="en-US" dirty="0"/>
          </a:p>
        </p:txBody>
      </p:sp>
      <p:sp>
        <p:nvSpPr>
          <p:cNvPr id="3" name="Footer Placeholder 2">
            <a:extLst>
              <a:ext uri="{FF2B5EF4-FFF2-40B4-BE49-F238E27FC236}">
                <a16:creationId xmlns:a16="http://schemas.microsoft.com/office/drawing/2014/main" id="{F7E784C9-B5AB-4A56-93E2-1A94FA8A6127}"/>
              </a:ext>
            </a:extLst>
          </p:cNvPr>
          <p:cNvSpPr>
            <a:spLocks noGrp="1"/>
          </p:cNvSpPr>
          <p:nvPr>
            <p:ph type="ftr" sz="quarter" idx="11"/>
          </p:nvPr>
        </p:nvSpPr>
        <p:spPr/>
        <p:txBody>
          <a:bodyPr/>
          <a:lstStyle/>
          <a:p>
            <a:r>
              <a:rPr lang="en-US" dirty="0"/>
              <a:t>CHEckrein Consulting</a:t>
            </a:r>
          </a:p>
        </p:txBody>
      </p:sp>
      <p:sp>
        <p:nvSpPr>
          <p:cNvPr id="4" name="Slide Number Placeholder 3">
            <a:extLst>
              <a:ext uri="{FF2B5EF4-FFF2-40B4-BE49-F238E27FC236}">
                <a16:creationId xmlns:a16="http://schemas.microsoft.com/office/drawing/2014/main" id="{B38D6E92-3A2C-4707-96C9-FD2E36D57AE3}"/>
              </a:ext>
            </a:extLst>
          </p:cNvPr>
          <p:cNvSpPr>
            <a:spLocks noGrp="1"/>
          </p:cNvSpPr>
          <p:nvPr>
            <p:ph type="sldNum" sz="quarter" idx="12"/>
          </p:nvPr>
        </p:nvSpPr>
        <p:spPr/>
        <p:txBody>
          <a:bodyPr/>
          <a:lstStyle/>
          <a:p>
            <a:fld id="{7EBF0051-E859-48F3-978B-3B49531D16C3}" type="slidenum">
              <a:rPr lang="en-US" smtClean="0"/>
              <a:t>‹#›</a:t>
            </a:fld>
            <a:endParaRPr lang="en-US" dirty="0"/>
          </a:p>
        </p:txBody>
      </p:sp>
    </p:spTree>
    <p:extLst>
      <p:ext uri="{BB962C8B-B14F-4D97-AF65-F5344CB8AC3E}">
        <p14:creationId xmlns:p14="http://schemas.microsoft.com/office/powerpoint/2010/main" val="29224158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63DF4-27D9-4730-855D-3793798A27E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8DCD267-84BE-43A8-8071-380144D7647E}"/>
              </a:ext>
            </a:extLst>
          </p:cNvPr>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F0F05E-B299-46B5-930B-C3060DCCEAB9}"/>
              </a:ext>
            </a:extLst>
          </p:cNvPr>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7B7FEA1-C906-4346-BE21-C6AC58FAF669}"/>
              </a:ext>
            </a:extLst>
          </p:cNvPr>
          <p:cNvSpPr>
            <a:spLocks noGrp="1"/>
          </p:cNvSpPr>
          <p:nvPr>
            <p:ph type="dt" sz="half" idx="10"/>
          </p:nvPr>
        </p:nvSpPr>
        <p:spPr/>
        <p:txBody>
          <a:bodyPr/>
          <a:lstStyle/>
          <a:p>
            <a:fld id="{3C8533F0-735A-4851-B114-DE7A67EC0A69}" type="datetime1">
              <a:rPr lang="en-US" smtClean="0"/>
              <a:t>9/26/2022</a:t>
            </a:fld>
            <a:endParaRPr lang="en-US" dirty="0"/>
          </a:p>
        </p:txBody>
      </p:sp>
      <p:sp>
        <p:nvSpPr>
          <p:cNvPr id="6" name="Footer Placeholder 5">
            <a:extLst>
              <a:ext uri="{FF2B5EF4-FFF2-40B4-BE49-F238E27FC236}">
                <a16:creationId xmlns:a16="http://schemas.microsoft.com/office/drawing/2014/main" id="{57A45A87-8B0E-4586-B240-9A64B950B07B}"/>
              </a:ext>
            </a:extLst>
          </p:cNvPr>
          <p:cNvSpPr>
            <a:spLocks noGrp="1"/>
          </p:cNvSpPr>
          <p:nvPr>
            <p:ph type="ftr" sz="quarter" idx="11"/>
          </p:nvPr>
        </p:nvSpPr>
        <p:spPr/>
        <p:txBody>
          <a:bodyPr/>
          <a:lstStyle/>
          <a:p>
            <a:r>
              <a:rPr lang="en-US" dirty="0"/>
              <a:t>CHEckrein Consulting</a:t>
            </a:r>
          </a:p>
        </p:txBody>
      </p:sp>
      <p:sp>
        <p:nvSpPr>
          <p:cNvPr id="7" name="Slide Number Placeholder 6">
            <a:extLst>
              <a:ext uri="{FF2B5EF4-FFF2-40B4-BE49-F238E27FC236}">
                <a16:creationId xmlns:a16="http://schemas.microsoft.com/office/drawing/2014/main" id="{5F972B56-B00B-4F7F-A2C4-5456AF1FB8C1}"/>
              </a:ext>
            </a:extLst>
          </p:cNvPr>
          <p:cNvSpPr>
            <a:spLocks noGrp="1"/>
          </p:cNvSpPr>
          <p:nvPr>
            <p:ph type="sldNum" sz="quarter" idx="12"/>
          </p:nvPr>
        </p:nvSpPr>
        <p:spPr/>
        <p:txBody>
          <a:bodyPr/>
          <a:lstStyle/>
          <a:p>
            <a:fld id="{7EBF0051-E859-48F3-978B-3B49531D16C3}" type="slidenum">
              <a:rPr lang="en-US" smtClean="0"/>
              <a:t>‹#›</a:t>
            </a:fld>
            <a:endParaRPr lang="en-US" dirty="0"/>
          </a:p>
        </p:txBody>
      </p:sp>
    </p:spTree>
    <p:extLst>
      <p:ext uri="{BB962C8B-B14F-4D97-AF65-F5344CB8AC3E}">
        <p14:creationId xmlns:p14="http://schemas.microsoft.com/office/powerpoint/2010/main" val="30280491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B6845-E385-42AD-93A5-2B10B202209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02025302-70F1-4816-A694-D9CD67B560BF}"/>
              </a:ext>
            </a:extLst>
          </p:cNvPr>
          <p:cNvSpPr>
            <a:spLocks noGrp="1"/>
          </p:cNvSpPr>
          <p:nvPr>
            <p:ph type="pic" idx="1"/>
          </p:nvPr>
        </p:nvSpPr>
        <p:spPr>
          <a:xfrm>
            <a:off x="3887391" y="987428"/>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a:extLst>
              <a:ext uri="{FF2B5EF4-FFF2-40B4-BE49-F238E27FC236}">
                <a16:creationId xmlns:a16="http://schemas.microsoft.com/office/drawing/2014/main" id="{9C46334E-3E73-413B-8A68-4318572459A1}"/>
              </a:ext>
            </a:extLst>
          </p:cNvPr>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4E80750-97CF-4CCD-A2D2-7E8C58F163A2}"/>
              </a:ext>
            </a:extLst>
          </p:cNvPr>
          <p:cNvSpPr>
            <a:spLocks noGrp="1"/>
          </p:cNvSpPr>
          <p:nvPr>
            <p:ph type="dt" sz="half" idx="10"/>
          </p:nvPr>
        </p:nvSpPr>
        <p:spPr/>
        <p:txBody>
          <a:bodyPr/>
          <a:lstStyle/>
          <a:p>
            <a:fld id="{0BF76BE7-7EBD-4C66-8706-C59C5A323CB9}" type="datetime1">
              <a:rPr lang="en-US" smtClean="0"/>
              <a:t>9/26/2022</a:t>
            </a:fld>
            <a:endParaRPr lang="en-US" dirty="0"/>
          </a:p>
        </p:txBody>
      </p:sp>
      <p:sp>
        <p:nvSpPr>
          <p:cNvPr id="6" name="Footer Placeholder 5">
            <a:extLst>
              <a:ext uri="{FF2B5EF4-FFF2-40B4-BE49-F238E27FC236}">
                <a16:creationId xmlns:a16="http://schemas.microsoft.com/office/drawing/2014/main" id="{2CBC09A6-185B-4E13-B2D9-CBF096A4BEA4}"/>
              </a:ext>
            </a:extLst>
          </p:cNvPr>
          <p:cNvSpPr>
            <a:spLocks noGrp="1"/>
          </p:cNvSpPr>
          <p:nvPr>
            <p:ph type="ftr" sz="quarter" idx="11"/>
          </p:nvPr>
        </p:nvSpPr>
        <p:spPr/>
        <p:txBody>
          <a:bodyPr/>
          <a:lstStyle/>
          <a:p>
            <a:r>
              <a:rPr lang="en-US" dirty="0"/>
              <a:t>CHEckrein Consulting</a:t>
            </a:r>
          </a:p>
        </p:txBody>
      </p:sp>
      <p:sp>
        <p:nvSpPr>
          <p:cNvPr id="7" name="Slide Number Placeholder 6">
            <a:extLst>
              <a:ext uri="{FF2B5EF4-FFF2-40B4-BE49-F238E27FC236}">
                <a16:creationId xmlns:a16="http://schemas.microsoft.com/office/drawing/2014/main" id="{585E7695-9293-4D5F-8810-C218010BA53B}"/>
              </a:ext>
            </a:extLst>
          </p:cNvPr>
          <p:cNvSpPr>
            <a:spLocks noGrp="1"/>
          </p:cNvSpPr>
          <p:nvPr>
            <p:ph type="sldNum" sz="quarter" idx="12"/>
          </p:nvPr>
        </p:nvSpPr>
        <p:spPr/>
        <p:txBody>
          <a:bodyPr/>
          <a:lstStyle/>
          <a:p>
            <a:fld id="{7EBF0051-E859-48F3-978B-3B49531D16C3}" type="slidenum">
              <a:rPr lang="en-US" smtClean="0"/>
              <a:t>‹#›</a:t>
            </a:fld>
            <a:endParaRPr lang="en-US" dirty="0"/>
          </a:p>
        </p:txBody>
      </p:sp>
    </p:spTree>
    <p:extLst>
      <p:ext uri="{BB962C8B-B14F-4D97-AF65-F5344CB8AC3E}">
        <p14:creationId xmlns:p14="http://schemas.microsoft.com/office/powerpoint/2010/main" val="42028323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065AB-0DA3-4AD3-90F3-28836E312F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803403-D48D-4C56-98CD-C2218EA3B9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A72BD2-224F-43BF-977C-D35B9D87EABC}"/>
              </a:ext>
            </a:extLst>
          </p:cNvPr>
          <p:cNvSpPr>
            <a:spLocks noGrp="1"/>
          </p:cNvSpPr>
          <p:nvPr>
            <p:ph type="dt" sz="half" idx="10"/>
          </p:nvPr>
        </p:nvSpPr>
        <p:spPr/>
        <p:txBody>
          <a:bodyPr/>
          <a:lstStyle/>
          <a:p>
            <a:fld id="{5FEB95AE-2861-45E6-84C3-51AC9F7DDCB5}" type="datetime1">
              <a:rPr lang="en-US" smtClean="0"/>
              <a:t>9/26/2022</a:t>
            </a:fld>
            <a:endParaRPr lang="en-US" dirty="0"/>
          </a:p>
        </p:txBody>
      </p:sp>
      <p:sp>
        <p:nvSpPr>
          <p:cNvPr id="5" name="Footer Placeholder 4">
            <a:extLst>
              <a:ext uri="{FF2B5EF4-FFF2-40B4-BE49-F238E27FC236}">
                <a16:creationId xmlns:a16="http://schemas.microsoft.com/office/drawing/2014/main" id="{55A4A339-8278-4692-8B13-AA61F3503245}"/>
              </a:ext>
            </a:extLst>
          </p:cNvPr>
          <p:cNvSpPr>
            <a:spLocks noGrp="1"/>
          </p:cNvSpPr>
          <p:nvPr>
            <p:ph type="ftr" sz="quarter" idx="11"/>
          </p:nvPr>
        </p:nvSpPr>
        <p:spPr/>
        <p:txBody>
          <a:bodyPr/>
          <a:lstStyle/>
          <a:p>
            <a:r>
              <a:rPr lang="en-US" dirty="0"/>
              <a:t>CHEckrein Consulting</a:t>
            </a:r>
          </a:p>
        </p:txBody>
      </p:sp>
      <p:sp>
        <p:nvSpPr>
          <p:cNvPr id="6" name="Slide Number Placeholder 5">
            <a:extLst>
              <a:ext uri="{FF2B5EF4-FFF2-40B4-BE49-F238E27FC236}">
                <a16:creationId xmlns:a16="http://schemas.microsoft.com/office/drawing/2014/main" id="{D111428A-CEEF-4073-AF26-698C86EAC2BA}"/>
              </a:ext>
            </a:extLst>
          </p:cNvPr>
          <p:cNvSpPr>
            <a:spLocks noGrp="1"/>
          </p:cNvSpPr>
          <p:nvPr>
            <p:ph type="sldNum" sz="quarter" idx="12"/>
          </p:nvPr>
        </p:nvSpPr>
        <p:spPr/>
        <p:txBody>
          <a:bodyPr/>
          <a:lstStyle/>
          <a:p>
            <a:fld id="{7EBF0051-E859-48F3-978B-3B49531D16C3}" type="slidenum">
              <a:rPr lang="en-US" smtClean="0"/>
              <a:t>‹#›</a:t>
            </a:fld>
            <a:endParaRPr lang="en-US" dirty="0"/>
          </a:p>
        </p:txBody>
      </p:sp>
    </p:spTree>
    <p:extLst>
      <p:ext uri="{BB962C8B-B14F-4D97-AF65-F5344CB8AC3E}">
        <p14:creationId xmlns:p14="http://schemas.microsoft.com/office/powerpoint/2010/main" val="9306100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89468B-430C-436A-8B44-D90FBEADEAA1}"/>
              </a:ext>
            </a:extLst>
          </p:cNvPr>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B9FA65-91A7-4A93-A2B4-CB3B5E9912F3}"/>
              </a:ext>
            </a:extLst>
          </p:cNvPr>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7D8A3B-6DF0-40A7-85E8-EFDB5C8A3A67}"/>
              </a:ext>
            </a:extLst>
          </p:cNvPr>
          <p:cNvSpPr>
            <a:spLocks noGrp="1"/>
          </p:cNvSpPr>
          <p:nvPr>
            <p:ph type="dt" sz="half" idx="10"/>
          </p:nvPr>
        </p:nvSpPr>
        <p:spPr/>
        <p:txBody>
          <a:bodyPr/>
          <a:lstStyle/>
          <a:p>
            <a:fld id="{92789FBD-0FDF-4673-9B28-C9B3E468568D}" type="datetime1">
              <a:rPr lang="en-US" smtClean="0"/>
              <a:t>9/26/2022</a:t>
            </a:fld>
            <a:endParaRPr lang="en-US" dirty="0"/>
          </a:p>
        </p:txBody>
      </p:sp>
      <p:sp>
        <p:nvSpPr>
          <p:cNvPr id="5" name="Footer Placeholder 4">
            <a:extLst>
              <a:ext uri="{FF2B5EF4-FFF2-40B4-BE49-F238E27FC236}">
                <a16:creationId xmlns:a16="http://schemas.microsoft.com/office/drawing/2014/main" id="{E410BBFC-5707-4A2C-BD03-3ACC0C86CA66}"/>
              </a:ext>
            </a:extLst>
          </p:cNvPr>
          <p:cNvSpPr>
            <a:spLocks noGrp="1"/>
          </p:cNvSpPr>
          <p:nvPr>
            <p:ph type="ftr" sz="quarter" idx="11"/>
          </p:nvPr>
        </p:nvSpPr>
        <p:spPr/>
        <p:txBody>
          <a:bodyPr/>
          <a:lstStyle/>
          <a:p>
            <a:r>
              <a:rPr lang="en-US" dirty="0"/>
              <a:t>CHEckrein Consulting</a:t>
            </a:r>
          </a:p>
        </p:txBody>
      </p:sp>
      <p:sp>
        <p:nvSpPr>
          <p:cNvPr id="6" name="Slide Number Placeholder 5">
            <a:extLst>
              <a:ext uri="{FF2B5EF4-FFF2-40B4-BE49-F238E27FC236}">
                <a16:creationId xmlns:a16="http://schemas.microsoft.com/office/drawing/2014/main" id="{73A5EE69-A446-415D-98A8-6B87A70A66A9}"/>
              </a:ext>
            </a:extLst>
          </p:cNvPr>
          <p:cNvSpPr>
            <a:spLocks noGrp="1"/>
          </p:cNvSpPr>
          <p:nvPr>
            <p:ph type="sldNum" sz="quarter" idx="12"/>
          </p:nvPr>
        </p:nvSpPr>
        <p:spPr/>
        <p:txBody>
          <a:bodyPr/>
          <a:lstStyle/>
          <a:p>
            <a:fld id="{7EBF0051-E859-48F3-978B-3B49531D16C3}" type="slidenum">
              <a:rPr lang="en-US" smtClean="0"/>
              <a:t>‹#›</a:t>
            </a:fld>
            <a:endParaRPr lang="en-US" dirty="0"/>
          </a:p>
        </p:txBody>
      </p:sp>
    </p:spTree>
    <p:extLst>
      <p:ext uri="{BB962C8B-B14F-4D97-AF65-F5344CB8AC3E}">
        <p14:creationId xmlns:p14="http://schemas.microsoft.com/office/powerpoint/2010/main" val="628209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2" name="Google Shape;32;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3" name="Google Shape;33;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0" name="Google Shape;40;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2" name="Google Shape;42;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Arial"/>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Arial"/>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050D01-98AD-4659-97A7-681599FEB7D8}"/>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4CB83E-2410-4A12-BF1C-B122E0E08D7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D66C55-3416-418F-848E-0DA4E3AC2688}"/>
              </a:ext>
            </a:extLst>
          </p:cNvPr>
          <p:cNvSpPr>
            <a:spLocks noGrp="1"/>
          </p:cNvSpPr>
          <p:nvPr>
            <p:ph type="dt" sz="half" idx="2"/>
          </p:nvPr>
        </p:nvSpPr>
        <p:spPr>
          <a:xfrm>
            <a:off x="111295"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39C9E4-CEFA-49A5-8FA7-5C5F24EE5DD5}" type="datetime1">
              <a:rPr lang="en-US" smtClean="0"/>
              <a:t>9/26/2022</a:t>
            </a:fld>
            <a:endParaRPr lang="en-US" dirty="0"/>
          </a:p>
        </p:txBody>
      </p:sp>
      <p:sp>
        <p:nvSpPr>
          <p:cNvPr id="5" name="Footer Placeholder 4">
            <a:extLst>
              <a:ext uri="{FF2B5EF4-FFF2-40B4-BE49-F238E27FC236}">
                <a16:creationId xmlns:a16="http://schemas.microsoft.com/office/drawing/2014/main" id="{0686F59E-8897-41D9-A223-3F2DB8C6C2C3}"/>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CHEckrein Consulting</a:t>
            </a:r>
          </a:p>
        </p:txBody>
      </p:sp>
      <p:sp>
        <p:nvSpPr>
          <p:cNvPr id="6" name="Slide Number Placeholder 5">
            <a:extLst>
              <a:ext uri="{FF2B5EF4-FFF2-40B4-BE49-F238E27FC236}">
                <a16:creationId xmlns:a16="http://schemas.microsoft.com/office/drawing/2014/main" id="{861DA8FA-E73A-4B70-AEC2-1E561F790E1B}"/>
              </a:ext>
            </a:extLst>
          </p:cNvPr>
          <p:cNvSpPr>
            <a:spLocks noGrp="1"/>
          </p:cNvSpPr>
          <p:nvPr>
            <p:ph type="sldNum" sz="quarter" idx="4"/>
          </p:nvPr>
        </p:nvSpPr>
        <p:spPr>
          <a:xfrm>
            <a:off x="6987338"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BF0051-E859-48F3-978B-3B49531D16C3}" type="slidenum">
              <a:rPr lang="en-US" smtClean="0"/>
              <a:t>‹#›</a:t>
            </a:fld>
            <a:endParaRPr lang="en-US" dirty="0"/>
          </a:p>
        </p:txBody>
      </p:sp>
    </p:spTree>
    <p:extLst>
      <p:ext uri="{BB962C8B-B14F-4D97-AF65-F5344CB8AC3E}">
        <p14:creationId xmlns:p14="http://schemas.microsoft.com/office/powerpoint/2010/main" val="26798233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dt="0"/>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lickr.com/photos/kelbycarr/5035177160" TargetMode="External"/><Relationship Id="rId2" Type="http://schemas.openxmlformats.org/officeDocument/2006/relationships/image" Target="../media/image1.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atlona.com/fma-background-courtroom/" TargetMode="Externa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5">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microphone in front of a crowd&#10;&#10;Description automatically generated with medium confidence">
            <a:extLst>
              <a:ext uri="{FF2B5EF4-FFF2-40B4-BE49-F238E27FC236}">
                <a16:creationId xmlns:a16="http://schemas.microsoft.com/office/drawing/2014/main" id="{F6436124-CE44-DBB7-B6BA-57364A18E7AF}"/>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9053" t="6555" r="31815" b="-1"/>
          <a:stretch/>
        </p:blipFill>
        <p:spPr>
          <a:xfrm>
            <a:off x="2642616" y="10"/>
            <a:ext cx="6501384" cy="6857990"/>
          </a:xfrm>
          <a:prstGeom prst="rect">
            <a:avLst/>
          </a:prstGeom>
        </p:spPr>
      </p:pic>
      <p:sp>
        <p:nvSpPr>
          <p:cNvPr id="23" name="Rectangle 17">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1745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77C95E5-B007-4096-A5F1-06A8E8AB4F48}"/>
              </a:ext>
            </a:extLst>
          </p:cNvPr>
          <p:cNvSpPr>
            <a:spLocks noGrp="1"/>
          </p:cNvSpPr>
          <p:nvPr>
            <p:ph type="ctrTitle"/>
          </p:nvPr>
        </p:nvSpPr>
        <p:spPr>
          <a:xfrm>
            <a:off x="358484" y="1122363"/>
            <a:ext cx="4740457" cy="3204134"/>
          </a:xfrm>
        </p:spPr>
        <p:txBody>
          <a:bodyPr anchor="b">
            <a:normAutofit/>
          </a:bodyPr>
          <a:lstStyle/>
          <a:p>
            <a:pPr algn="l"/>
            <a:r>
              <a:rPr lang="en-US" sz="4200" dirty="0">
                <a:latin typeface="Bebas Neue" panose="020B0606020202050201" pitchFamily="34" charset="0"/>
              </a:rPr>
              <a:t>Commissioner Hall </a:t>
            </a:r>
            <a:br>
              <a:rPr lang="en-US" sz="4200" dirty="0">
                <a:latin typeface="Bebas Neue" panose="020B0606020202050201" pitchFamily="34" charset="0"/>
              </a:rPr>
            </a:br>
            <a:r>
              <a:rPr lang="en-US" sz="4200" dirty="0">
                <a:latin typeface="Bebas Neue" panose="020B0606020202050201" pitchFamily="34" charset="0"/>
              </a:rPr>
              <a:t>Community Conversation</a:t>
            </a:r>
          </a:p>
        </p:txBody>
      </p:sp>
      <p:sp>
        <p:nvSpPr>
          <p:cNvPr id="3" name="Subtitle 2">
            <a:extLst>
              <a:ext uri="{FF2B5EF4-FFF2-40B4-BE49-F238E27FC236}">
                <a16:creationId xmlns:a16="http://schemas.microsoft.com/office/drawing/2014/main" id="{182E30D2-60A5-4E3D-BD61-EF9985DAA0D5}"/>
              </a:ext>
            </a:extLst>
          </p:cNvPr>
          <p:cNvSpPr>
            <a:spLocks noGrp="1"/>
          </p:cNvSpPr>
          <p:nvPr>
            <p:ph type="subTitle" idx="1"/>
          </p:nvPr>
        </p:nvSpPr>
        <p:spPr>
          <a:xfrm>
            <a:off x="358485" y="4872922"/>
            <a:ext cx="3017519" cy="1208141"/>
          </a:xfrm>
        </p:spPr>
        <p:txBody>
          <a:bodyPr>
            <a:normAutofit/>
          </a:bodyPr>
          <a:lstStyle/>
          <a:p>
            <a:pPr algn="l"/>
            <a:r>
              <a:rPr lang="en-US" sz="1700" dirty="0"/>
              <a:t>September 26, 2022</a:t>
            </a:r>
          </a:p>
        </p:txBody>
      </p:sp>
      <p:sp>
        <p:nvSpPr>
          <p:cNvPr id="20" name="Rectangle 1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1945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82"/>
          <p:cNvSpPr txBox="1">
            <a:spLocks noGrp="1"/>
          </p:cNvSpPr>
          <p:nvPr>
            <p:ph type="title"/>
          </p:nvPr>
        </p:nvSpPr>
        <p:spPr>
          <a:xfrm>
            <a:off x="264626" y="154467"/>
            <a:ext cx="4718509" cy="939218"/>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370"/>
              </a:spcBef>
              <a:spcAft>
                <a:spcPts val="0"/>
              </a:spcAft>
              <a:buSzPts val="1800"/>
              <a:buNone/>
            </a:pPr>
            <a:r>
              <a:rPr lang="en-US" sz="4000" b="1" dirty="0">
                <a:solidFill>
                  <a:schemeClr val="bg2"/>
                </a:solidFill>
                <a:latin typeface="Bebas Neue" panose="020B0606020202050201" pitchFamily="34" charset="0"/>
              </a:rPr>
              <a:t>Project Overview </a:t>
            </a:r>
            <a:endParaRPr sz="4000" b="1" dirty="0">
              <a:solidFill>
                <a:schemeClr val="bg2"/>
              </a:solidFill>
              <a:latin typeface="Bebas Neue" panose="020B0606020202050201" pitchFamily="34" charset="0"/>
            </a:endParaRPr>
          </a:p>
        </p:txBody>
      </p:sp>
      <p:sp>
        <p:nvSpPr>
          <p:cNvPr id="606" name="Google Shape;606;p82"/>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graphicFrame>
        <p:nvGraphicFramePr>
          <p:cNvPr id="9" name="Table 7">
            <a:extLst>
              <a:ext uri="{FF2B5EF4-FFF2-40B4-BE49-F238E27FC236}">
                <a16:creationId xmlns:a16="http://schemas.microsoft.com/office/drawing/2014/main" id="{749C949B-7E0A-4B0C-ACA9-CB46999E12E0}"/>
              </a:ext>
            </a:extLst>
          </p:cNvPr>
          <p:cNvGraphicFramePr>
            <a:graphicFrameLocks noGrp="1"/>
          </p:cNvGraphicFramePr>
          <p:nvPr>
            <p:extLst>
              <p:ext uri="{D42A27DB-BD31-4B8C-83A1-F6EECF244321}">
                <p14:modId xmlns:p14="http://schemas.microsoft.com/office/powerpoint/2010/main" val="1320539738"/>
              </p:ext>
            </p:extLst>
          </p:nvPr>
        </p:nvGraphicFramePr>
        <p:xfrm>
          <a:off x="5355246" y="395006"/>
          <a:ext cx="3350842" cy="3851069"/>
        </p:xfrm>
        <a:graphic>
          <a:graphicData uri="http://schemas.openxmlformats.org/drawingml/2006/table">
            <a:tbl>
              <a:tblPr firstRow="1" bandRow="1">
                <a:tableStyleId>{5C22544A-7EE6-4342-B048-85BDC9FD1C3A}</a:tableStyleId>
              </a:tblPr>
              <a:tblGrid>
                <a:gridCol w="3350842">
                  <a:extLst>
                    <a:ext uri="{9D8B030D-6E8A-4147-A177-3AD203B41FA5}">
                      <a16:colId xmlns:a16="http://schemas.microsoft.com/office/drawing/2014/main" val="3359911703"/>
                    </a:ext>
                  </a:extLst>
                </a:gridCol>
              </a:tblGrid>
              <a:tr h="1026468">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2400" b="1" cap="none" baseline="0" dirty="0">
                          <a:solidFill>
                            <a:schemeClr val="bg1"/>
                          </a:solidFill>
                          <a:latin typeface="Bebas Neue" panose="020B0606020202050201" pitchFamily="34" charset="0"/>
                        </a:rPr>
                        <a:t>Case Accumulation Defined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1588195643"/>
                  </a:ext>
                </a:extLst>
              </a:tr>
              <a:tr h="2824601">
                <a:tc>
                  <a:txBody>
                    <a:bodyPr/>
                    <a:lstStyle/>
                    <a:p>
                      <a:pPr marL="58738" marR="0" lvl="0" indent="0" algn="l" defTabSz="914377" rtl="0" eaLnBrk="1" fontAlgn="auto" latinLnBrk="0" hangingPunct="1">
                        <a:lnSpc>
                          <a:spcPct val="100000"/>
                        </a:lnSpc>
                        <a:spcBef>
                          <a:spcPts val="0"/>
                        </a:spcBef>
                        <a:spcAft>
                          <a:spcPts val="0"/>
                        </a:spcAft>
                        <a:buClrTx/>
                        <a:buSzTx/>
                        <a:buFontTx/>
                        <a:buNone/>
                        <a:tabLst/>
                        <a:defRPr/>
                      </a:pPr>
                      <a:r>
                        <a:rPr lang="en-US" sz="1800" dirty="0">
                          <a:solidFill>
                            <a:schemeClr val="bg1">
                              <a:lumMod val="50000"/>
                            </a:schemeClr>
                          </a:solidFill>
                          <a:latin typeface="Calibri" panose="020F0502020204030204" pitchFamily="34" charset="0"/>
                          <a:cs typeface="Calibri" panose="020F0502020204030204" pitchFamily="34" charset="0"/>
                        </a:rPr>
                        <a:t>All cases (hearings, filings, applications) that were initiated before and during the pandemic (including those currently awaiting formal charging or filing) that have been impacted due to current limitations at various stages of the case administration process.</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13382999"/>
                  </a:ext>
                </a:extLst>
              </a:tr>
            </a:tbl>
          </a:graphicData>
        </a:graphic>
      </p:graphicFrame>
      <p:sp>
        <p:nvSpPr>
          <p:cNvPr id="8" name="Rectangle 7">
            <a:extLst>
              <a:ext uri="{FF2B5EF4-FFF2-40B4-BE49-F238E27FC236}">
                <a16:creationId xmlns:a16="http://schemas.microsoft.com/office/drawing/2014/main" id="{F747BEAD-4DCB-4545-8E7E-7900C885C3DA}"/>
              </a:ext>
            </a:extLst>
          </p:cNvPr>
          <p:cNvSpPr/>
          <p:nvPr/>
        </p:nvSpPr>
        <p:spPr>
          <a:xfrm>
            <a:off x="353241" y="1204458"/>
            <a:ext cx="3784193" cy="258532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2"/>
                </a:solidFill>
                <a:effectLst/>
                <a:uLnTx/>
                <a:uFillTx/>
                <a:latin typeface="Calibri" panose="020F0502020204030204"/>
                <a:ea typeface="+mn-ea"/>
                <a:cs typeface="+mn-cs"/>
              </a:rPr>
              <a:t>Since the beginning of COVID-19, the Fulton County Court System has amassed a significant and unprecedented level of cases. Project ORCA will address this challenge</a:t>
            </a:r>
            <a:r>
              <a:rPr lang="en-US" sz="1800" dirty="0">
                <a:solidFill>
                  <a:schemeClr val="bg2"/>
                </a:solidFill>
                <a:latin typeface="Calibri" panose="020F0502020204030204"/>
              </a:rPr>
              <a:t> by</a:t>
            </a:r>
            <a:r>
              <a:rPr kumimoji="0" lang="en-US" sz="1800" b="0" i="0" u="none" strike="noStrike" kern="1200" cap="none" spc="0" normalizeH="0" baseline="0" noProof="0" dirty="0">
                <a:ln>
                  <a:noFill/>
                </a:ln>
                <a:solidFill>
                  <a:schemeClr val="bg2"/>
                </a:solidFill>
                <a:effectLst/>
                <a:uLnTx/>
                <a:uFillTx/>
                <a:latin typeface="Calibri" panose="020F0502020204030204"/>
                <a:ea typeface="+mn-ea"/>
                <a:cs typeface="+mn-cs"/>
              </a:rPr>
              <a:t> utilizing a combination of capacity expansion and productivity enhancement initiatives to expedite the case adjudication process.  </a:t>
            </a:r>
          </a:p>
        </p:txBody>
      </p:sp>
      <p:cxnSp>
        <p:nvCxnSpPr>
          <p:cNvPr id="12" name="Straight Connector 11">
            <a:extLst>
              <a:ext uri="{FF2B5EF4-FFF2-40B4-BE49-F238E27FC236}">
                <a16:creationId xmlns:a16="http://schemas.microsoft.com/office/drawing/2014/main" id="{A18E82FA-0B37-40AF-89F1-0DEBC4ECCAAE}"/>
              </a:ext>
            </a:extLst>
          </p:cNvPr>
          <p:cNvCxnSpPr>
            <a:cxnSpLocks/>
          </p:cNvCxnSpPr>
          <p:nvPr/>
        </p:nvCxnSpPr>
        <p:spPr>
          <a:xfrm>
            <a:off x="5355246" y="1403521"/>
            <a:ext cx="3350842" cy="0"/>
          </a:xfrm>
          <a:prstGeom prst="line">
            <a:avLst/>
          </a:prstGeom>
          <a:ln w="88900">
            <a:solidFill>
              <a:srgbClr val="1F2F6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a:stretch>
            <a:fillRect/>
          </a:stretch>
        </p:blipFill>
        <p:spPr>
          <a:xfrm>
            <a:off x="7723702" y="6005799"/>
            <a:ext cx="518205" cy="701101"/>
          </a:xfrm>
          <a:prstGeom prst="rect">
            <a:avLst/>
          </a:prstGeom>
        </p:spPr>
      </p:pic>
      <p:sp>
        <p:nvSpPr>
          <p:cNvPr id="2" name="TextBox 1">
            <a:extLst>
              <a:ext uri="{FF2B5EF4-FFF2-40B4-BE49-F238E27FC236}">
                <a16:creationId xmlns:a16="http://schemas.microsoft.com/office/drawing/2014/main" id="{0E3E33DA-9EE9-BE2C-9DAC-41636702CA1F}"/>
              </a:ext>
            </a:extLst>
          </p:cNvPr>
          <p:cNvSpPr txBox="1"/>
          <p:nvPr/>
        </p:nvSpPr>
        <p:spPr>
          <a:xfrm>
            <a:off x="405220" y="4730212"/>
            <a:ext cx="8333559" cy="1077218"/>
          </a:xfrm>
          <a:prstGeom prst="rect">
            <a:avLst/>
          </a:prstGeom>
          <a:noFill/>
        </p:spPr>
        <p:txBody>
          <a:bodyPr wrap="square" rtlCol="0">
            <a:spAutoFit/>
          </a:bodyPr>
          <a:lstStyle/>
          <a:p>
            <a:pPr algn="ctr"/>
            <a:r>
              <a:rPr lang="en-US" sz="1800" dirty="0">
                <a:solidFill>
                  <a:srgbClr val="1F497D"/>
                </a:solidFill>
                <a:latin typeface="Calibri" panose="020F0502020204030204" pitchFamily="34" charset="0"/>
                <a:cs typeface="Calibri" panose="020F0502020204030204" pitchFamily="34" charset="0"/>
              </a:rPr>
              <a:t>The COVID-19 Case Resolution Project began </a:t>
            </a:r>
          </a:p>
          <a:p>
            <a:pPr algn="ctr"/>
            <a:r>
              <a:rPr lang="en-US" sz="1800" dirty="0">
                <a:solidFill>
                  <a:srgbClr val="1F497D"/>
                </a:solidFill>
                <a:latin typeface="Calibri" panose="020F0502020204030204" pitchFamily="34" charset="0"/>
                <a:cs typeface="Calibri" panose="020F0502020204030204" pitchFamily="34" charset="0"/>
              </a:rPr>
              <a:t>on </a:t>
            </a:r>
            <a:r>
              <a:rPr lang="en-US" sz="1800" b="1" dirty="0">
                <a:solidFill>
                  <a:srgbClr val="1F497D"/>
                </a:solidFill>
                <a:latin typeface="Calibri" panose="020F0502020204030204" pitchFamily="34" charset="0"/>
                <a:cs typeface="Calibri" panose="020F0502020204030204" pitchFamily="34" charset="0"/>
              </a:rPr>
              <a:t>December 6, 2021 </a:t>
            </a:r>
            <a:r>
              <a:rPr lang="en-US" sz="1800" dirty="0">
                <a:solidFill>
                  <a:srgbClr val="1F497D"/>
                </a:solidFill>
                <a:latin typeface="Calibri" panose="020F0502020204030204" pitchFamily="34" charset="0"/>
                <a:cs typeface="Calibri" panose="020F0502020204030204" pitchFamily="34" charset="0"/>
              </a:rPr>
              <a:t>with </a:t>
            </a:r>
            <a:r>
              <a:rPr lang="en-US" sz="1800" b="1" dirty="0">
                <a:solidFill>
                  <a:srgbClr val="1F497D"/>
                </a:solidFill>
                <a:latin typeface="Calibri" panose="020F0502020204030204" pitchFamily="34" charset="0"/>
                <a:cs typeface="Calibri" panose="020F0502020204030204" pitchFamily="34" charset="0"/>
              </a:rPr>
              <a:t>149,200</a:t>
            </a:r>
            <a:r>
              <a:rPr lang="en-US" sz="1800" dirty="0">
                <a:solidFill>
                  <a:srgbClr val="1F497D"/>
                </a:solidFill>
                <a:latin typeface="Calibri" panose="020F0502020204030204" pitchFamily="34" charset="0"/>
                <a:cs typeface="Calibri" panose="020F0502020204030204" pitchFamily="34" charset="0"/>
              </a:rPr>
              <a:t> open and active cases.</a:t>
            </a:r>
          </a:p>
          <a:p>
            <a:pPr algn="ctr"/>
            <a:endParaRPr lang="en-US" sz="1000" dirty="0">
              <a:solidFill>
                <a:srgbClr val="1F497D"/>
              </a:solidFill>
              <a:latin typeface="Calibri" panose="020F0502020204030204" pitchFamily="34" charset="0"/>
              <a:cs typeface="Calibri" panose="020F0502020204030204" pitchFamily="34" charset="0"/>
            </a:endParaRPr>
          </a:p>
          <a:p>
            <a:pPr algn="ctr"/>
            <a:r>
              <a:rPr lang="en-US" sz="1800" dirty="0">
                <a:solidFill>
                  <a:srgbClr val="1F497D"/>
                </a:solidFill>
                <a:latin typeface="Calibri" panose="020F0502020204030204" pitchFamily="34" charset="0"/>
                <a:cs typeface="Calibri" panose="020F0502020204030204" pitchFamily="34" charset="0"/>
              </a:rPr>
              <a:t>As of </a:t>
            </a:r>
            <a:r>
              <a:rPr lang="en-US" sz="1800" b="1" dirty="0">
                <a:solidFill>
                  <a:srgbClr val="1F497D"/>
                </a:solidFill>
                <a:latin typeface="Calibri" panose="020F0502020204030204" pitchFamily="34" charset="0"/>
                <a:cs typeface="Calibri" panose="020F0502020204030204" pitchFamily="34" charset="0"/>
              </a:rPr>
              <a:t>September 4, 2022</a:t>
            </a:r>
            <a:r>
              <a:rPr lang="en-US" sz="1800" dirty="0">
                <a:solidFill>
                  <a:srgbClr val="1F497D"/>
                </a:solidFill>
                <a:latin typeface="Calibri" panose="020F0502020204030204" pitchFamily="34" charset="0"/>
                <a:cs typeface="Calibri" panose="020F0502020204030204" pitchFamily="34" charset="0"/>
              </a:rPr>
              <a:t>, there are </a:t>
            </a:r>
            <a:r>
              <a:rPr lang="en-US" sz="1800" b="1" dirty="0">
                <a:solidFill>
                  <a:srgbClr val="1F497D"/>
                </a:solidFill>
                <a:latin typeface="Calibri" panose="020F0502020204030204" pitchFamily="34" charset="0"/>
                <a:cs typeface="Calibri" panose="020F0502020204030204" pitchFamily="34" charset="0"/>
              </a:rPr>
              <a:t>73,454</a:t>
            </a:r>
            <a:r>
              <a:rPr lang="en-US" sz="1800" dirty="0">
                <a:solidFill>
                  <a:srgbClr val="1F497D"/>
                </a:solidFill>
                <a:latin typeface="Calibri" panose="020F0502020204030204" pitchFamily="34" charset="0"/>
                <a:cs typeface="Calibri" panose="020F0502020204030204" pitchFamily="34" charset="0"/>
              </a:rPr>
              <a:t> pending open and active cases.</a:t>
            </a:r>
          </a:p>
        </p:txBody>
      </p:sp>
    </p:spTree>
    <p:extLst>
      <p:ext uri="{BB962C8B-B14F-4D97-AF65-F5344CB8AC3E}">
        <p14:creationId xmlns:p14="http://schemas.microsoft.com/office/powerpoint/2010/main" val="3768268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6" name="Google Shape;606;p82"/>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
        <p:nvSpPr>
          <p:cNvPr id="6" name="Google Shape;604;p82"/>
          <p:cNvSpPr txBox="1">
            <a:spLocks noGrp="1"/>
          </p:cNvSpPr>
          <p:nvPr>
            <p:ph type="title"/>
          </p:nvPr>
        </p:nvSpPr>
        <p:spPr>
          <a:xfrm>
            <a:off x="203363" y="431316"/>
            <a:ext cx="6963114" cy="1096792"/>
          </a:xfrm>
          <a:prstGeom prst="rect">
            <a:avLst/>
          </a:prstGeom>
          <a:noFill/>
          <a:ln>
            <a:noFill/>
          </a:ln>
        </p:spPr>
        <p:txBody>
          <a:bodyPr spcFirstLastPara="1" wrap="square" lIns="91425" tIns="45700" rIns="91425" bIns="45700" anchor="ctr" anchorCtr="0">
            <a:noAutofit/>
          </a:bodyPr>
          <a:lstStyle/>
          <a:p>
            <a:pPr lvl="0" algn="l">
              <a:lnSpc>
                <a:spcPct val="80000"/>
              </a:lnSpc>
              <a:spcBef>
                <a:spcPts val="370"/>
              </a:spcBef>
            </a:pPr>
            <a:r>
              <a:rPr lang="en-US" sz="4000" b="1" dirty="0">
                <a:solidFill>
                  <a:schemeClr val="bg2"/>
                </a:solidFill>
                <a:latin typeface="Bebas Neue" panose="020B0606020202050201" pitchFamily="34" charset="0"/>
              </a:rPr>
              <a:t>Case Disposition Progress</a:t>
            </a:r>
            <a:br>
              <a:rPr lang="en-US" sz="4000" b="1" dirty="0">
                <a:solidFill>
                  <a:schemeClr val="bg2"/>
                </a:solidFill>
                <a:latin typeface="Bebas Neue" panose="020B0606020202050201" pitchFamily="34" charset="0"/>
              </a:rPr>
            </a:br>
            <a:r>
              <a:rPr lang="en-US" sz="3200" dirty="0">
                <a:solidFill>
                  <a:schemeClr val="bg2"/>
                </a:solidFill>
                <a:latin typeface="Bebas Neue" panose="020B0606020202050201" pitchFamily="34" charset="0"/>
              </a:rPr>
              <a:t>Disposition Status - OVERALL</a:t>
            </a:r>
            <a:br>
              <a:rPr lang="en-US" sz="3200" dirty="0">
                <a:solidFill>
                  <a:schemeClr val="bg2"/>
                </a:solidFill>
              </a:rPr>
            </a:br>
            <a:endParaRPr lang="en-US" sz="4000" dirty="0">
              <a:solidFill>
                <a:schemeClr val="accent1">
                  <a:lumMod val="75000"/>
                </a:schemeClr>
              </a:solidFill>
            </a:endParaRPr>
          </a:p>
        </p:txBody>
      </p:sp>
      <p:pic>
        <p:nvPicPr>
          <p:cNvPr id="4" name="Picture 3"/>
          <p:cNvPicPr>
            <a:picLocks noChangeAspect="1"/>
          </p:cNvPicPr>
          <p:nvPr/>
        </p:nvPicPr>
        <p:blipFill>
          <a:blip r:embed="rId3"/>
          <a:stretch>
            <a:fillRect/>
          </a:stretch>
        </p:blipFill>
        <p:spPr>
          <a:xfrm>
            <a:off x="8309410" y="278611"/>
            <a:ext cx="518205" cy="701101"/>
          </a:xfrm>
          <a:prstGeom prst="rect">
            <a:avLst/>
          </a:prstGeom>
        </p:spPr>
      </p:pic>
      <p:pic>
        <p:nvPicPr>
          <p:cNvPr id="3" name="Picture 2">
            <a:extLst>
              <a:ext uri="{FF2B5EF4-FFF2-40B4-BE49-F238E27FC236}">
                <a16:creationId xmlns:a16="http://schemas.microsoft.com/office/drawing/2014/main" id="{54331930-9678-514A-BEBD-AA8DAE4A3E48}"/>
              </a:ext>
            </a:extLst>
          </p:cNvPr>
          <p:cNvPicPr>
            <a:picLocks noChangeAspect="1"/>
          </p:cNvPicPr>
          <p:nvPr/>
        </p:nvPicPr>
        <p:blipFill>
          <a:blip r:embed="rId4"/>
          <a:stretch>
            <a:fillRect/>
          </a:stretch>
        </p:blipFill>
        <p:spPr>
          <a:xfrm>
            <a:off x="457200" y="1286392"/>
            <a:ext cx="7814821" cy="5140292"/>
          </a:xfrm>
          <a:prstGeom prst="rect">
            <a:avLst/>
          </a:prstGeom>
        </p:spPr>
      </p:pic>
      <p:pic>
        <p:nvPicPr>
          <p:cNvPr id="7" name="Picture 6">
            <a:extLst>
              <a:ext uri="{FF2B5EF4-FFF2-40B4-BE49-F238E27FC236}">
                <a16:creationId xmlns:a16="http://schemas.microsoft.com/office/drawing/2014/main" id="{4239F1D2-8ADC-F061-A51D-88DB930DACF8}"/>
              </a:ext>
            </a:extLst>
          </p:cNvPr>
          <p:cNvPicPr>
            <a:picLocks noChangeAspect="1"/>
          </p:cNvPicPr>
          <p:nvPr/>
        </p:nvPicPr>
        <p:blipFill>
          <a:blip r:embed="rId5"/>
          <a:stretch>
            <a:fillRect/>
          </a:stretch>
        </p:blipFill>
        <p:spPr>
          <a:xfrm>
            <a:off x="6553200" y="1528108"/>
            <a:ext cx="1962150" cy="1152525"/>
          </a:xfrm>
          <a:prstGeom prst="rect">
            <a:avLst/>
          </a:prstGeom>
        </p:spPr>
      </p:pic>
    </p:spTree>
    <p:extLst>
      <p:ext uri="{BB962C8B-B14F-4D97-AF65-F5344CB8AC3E}">
        <p14:creationId xmlns:p14="http://schemas.microsoft.com/office/powerpoint/2010/main" val="2743630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82"/>
          <p:cNvSpPr txBox="1">
            <a:spLocks noGrp="1"/>
          </p:cNvSpPr>
          <p:nvPr>
            <p:ph type="title"/>
          </p:nvPr>
        </p:nvSpPr>
        <p:spPr>
          <a:xfrm>
            <a:off x="188964" y="496858"/>
            <a:ext cx="7036429" cy="939218"/>
          </a:xfrm>
          <a:prstGeom prst="rect">
            <a:avLst/>
          </a:prstGeom>
          <a:noFill/>
          <a:ln>
            <a:noFill/>
          </a:ln>
        </p:spPr>
        <p:txBody>
          <a:bodyPr spcFirstLastPara="1" wrap="square" lIns="91425" tIns="45700" rIns="91425" bIns="45700" anchor="ctr" anchorCtr="0">
            <a:noAutofit/>
          </a:bodyPr>
          <a:lstStyle/>
          <a:p>
            <a:pPr algn="l">
              <a:lnSpc>
                <a:spcPct val="80000"/>
              </a:lnSpc>
              <a:spcBef>
                <a:spcPts val="370"/>
              </a:spcBef>
            </a:pPr>
            <a:r>
              <a:rPr lang="en-US" sz="4000" b="1" dirty="0">
                <a:solidFill>
                  <a:schemeClr val="bg2"/>
                </a:solidFill>
                <a:latin typeface="Bebas Neue" panose="020B0606020202050201" pitchFamily="34" charset="0"/>
              </a:rPr>
              <a:t>Hiring Progress</a:t>
            </a:r>
            <a:br>
              <a:rPr lang="en-US" sz="4000" b="1" dirty="0">
                <a:solidFill>
                  <a:schemeClr val="bg2"/>
                </a:solidFill>
                <a:latin typeface="Bebas Neue" panose="020B0606020202050201" pitchFamily="34" charset="0"/>
              </a:rPr>
            </a:br>
            <a:r>
              <a:rPr lang="en-US" sz="3200" kern="1200" dirty="0">
                <a:solidFill>
                  <a:srgbClr val="1F497D"/>
                </a:solidFill>
                <a:latin typeface="Bebas Neue" panose="020B0606020202050201" pitchFamily="34" charset="0"/>
              </a:rPr>
              <a:t>Hiring Progress by Department </a:t>
            </a:r>
            <a:r>
              <a:rPr lang="en-US" sz="1400" kern="1200" dirty="0">
                <a:solidFill>
                  <a:srgbClr val="1F497D"/>
                </a:solidFill>
                <a:latin typeface="Bebas Neue" panose="020B0606020202050201" pitchFamily="34" charset="0"/>
              </a:rPr>
              <a:t>As of 9/11/2022 </a:t>
            </a:r>
            <a:br>
              <a:rPr lang="en-US" sz="4000" kern="1200" dirty="0">
                <a:solidFill>
                  <a:srgbClr val="1F497D"/>
                </a:solidFill>
                <a:latin typeface="Bebas Neue" panose="020B0606020202050201" pitchFamily="34" charset="0"/>
              </a:rPr>
            </a:br>
            <a:endParaRPr sz="4000" b="1" dirty="0">
              <a:solidFill>
                <a:schemeClr val="bg2"/>
              </a:solidFill>
              <a:latin typeface="Bebas Neue" panose="020B0606020202050201" pitchFamily="34" charset="0"/>
            </a:endParaRPr>
          </a:p>
        </p:txBody>
      </p:sp>
      <p:sp>
        <p:nvSpPr>
          <p:cNvPr id="606" name="Google Shape;606;p82"/>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pic>
        <p:nvPicPr>
          <p:cNvPr id="3" name="Picture 2"/>
          <p:cNvPicPr>
            <a:picLocks noChangeAspect="1"/>
          </p:cNvPicPr>
          <p:nvPr/>
        </p:nvPicPr>
        <p:blipFill>
          <a:blip r:embed="rId3"/>
          <a:stretch>
            <a:fillRect/>
          </a:stretch>
        </p:blipFill>
        <p:spPr>
          <a:xfrm>
            <a:off x="8168595" y="328019"/>
            <a:ext cx="518205" cy="701101"/>
          </a:xfrm>
          <a:prstGeom prst="rect">
            <a:avLst/>
          </a:prstGeom>
        </p:spPr>
      </p:pic>
      <p:graphicFrame>
        <p:nvGraphicFramePr>
          <p:cNvPr id="4" name="Chart 3">
            <a:extLst>
              <a:ext uri="{FF2B5EF4-FFF2-40B4-BE49-F238E27FC236}">
                <a16:creationId xmlns:a16="http://schemas.microsoft.com/office/drawing/2014/main" id="{0F50103B-C569-A91F-C3C9-F6F836BEF20E}"/>
              </a:ext>
            </a:extLst>
          </p:cNvPr>
          <p:cNvGraphicFramePr/>
          <p:nvPr>
            <p:extLst>
              <p:ext uri="{D42A27DB-BD31-4B8C-83A1-F6EECF244321}">
                <p14:modId xmlns:p14="http://schemas.microsoft.com/office/powerpoint/2010/main" val="2198573709"/>
              </p:ext>
            </p:extLst>
          </p:nvPr>
        </p:nvGraphicFramePr>
        <p:xfrm>
          <a:off x="642128" y="1371247"/>
          <a:ext cx="7644163" cy="50499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10795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6" name="Google Shape;606;p82"/>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pic>
        <p:nvPicPr>
          <p:cNvPr id="4" name="Picture 3"/>
          <p:cNvPicPr>
            <a:picLocks noChangeAspect="1"/>
          </p:cNvPicPr>
          <p:nvPr/>
        </p:nvPicPr>
        <p:blipFill>
          <a:blip r:embed="rId3"/>
          <a:stretch>
            <a:fillRect/>
          </a:stretch>
        </p:blipFill>
        <p:spPr>
          <a:xfrm>
            <a:off x="8003342" y="345363"/>
            <a:ext cx="518205" cy="701101"/>
          </a:xfrm>
          <a:prstGeom prst="rect">
            <a:avLst/>
          </a:prstGeom>
        </p:spPr>
      </p:pic>
      <p:sp>
        <p:nvSpPr>
          <p:cNvPr id="8" name="Google Shape;604;p82"/>
          <p:cNvSpPr txBox="1">
            <a:spLocks noGrp="1"/>
          </p:cNvSpPr>
          <p:nvPr>
            <p:ph type="title"/>
          </p:nvPr>
        </p:nvSpPr>
        <p:spPr>
          <a:xfrm>
            <a:off x="322110" y="318204"/>
            <a:ext cx="7485955" cy="615066"/>
          </a:xfrm>
          <a:prstGeom prst="rect">
            <a:avLst/>
          </a:prstGeom>
          <a:noFill/>
          <a:ln>
            <a:noFill/>
          </a:ln>
        </p:spPr>
        <p:txBody>
          <a:bodyPr spcFirstLastPara="1" wrap="square" lIns="91425" tIns="45700" rIns="91425" bIns="45700" anchor="ctr" anchorCtr="0">
            <a:noAutofit/>
          </a:bodyPr>
          <a:lstStyle/>
          <a:p>
            <a:pPr lvl="0" algn="l">
              <a:lnSpc>
                <a:spcPct val="80000"/>
              </a:lnSpc>
              <a:spcBef>
                <a:spcPts val="370"/>
              </a:spcBef>
            </a:pPr>
            <a:r>
              <a:rPr lang="en-US" sz="4000" b="1" dirty="0">
                <a:solidFill>
                  <a:schemeClr val="bg2"/>
                </a:solidFill>
                <a:latin typeface="Bebas Neue" panose="020B0606020202050201" pitchFamily="34" charset="0"/>
              </a:rPr>
              <a:t>Jail POPULATION</a:t>
            </a:r>
            <a:endParaRPr lang="en-US" sz="4000" dirty="0">
              <a:solidFill>
                <a:schemeClr val="accent1">
                  <a:lumMod val="75000"/>
                </a:schemeClr>
              </a:solidFill>
              <a:latin typeface="Bebas Neue" panose="020B0606020202050201" pitchFamily="34" charset="0"/>
            </a:endParaRPr>
          </a:p>
        </p:txBody>
      </p:sp>
      <p:graphicFrame>
        <p:nvGraphicFramePr>
          <p:cNvPr id="2" name="Table 1">
            <a:extLst>
              <a:ext uri="{FF2B5EF4-FFF2-40B4-BE49-F238E27FC236}">
                <a16:creationId xmlns:a16="http://schemas.microsoft.com/office/drawing/2014/main" id="{3A9CF3EB-6E96-D4D2-AC9C-AC5E83EB0D2D}"/>
              </a:ext>
            </a:extLst>
          </p:cNvPr>
          <p:cNvGraphicFramePr>
            <a:graphicFrameLocks noGrp="1"/>
          </p:cNvGraphicFramePr>
          <p:nvPr>
            <p:extLst>
              <p:ext uri="{D42A27DB-BD31-4B8C-83A1-F6EECF244321}">
                <p14:modId xmlns:p14="http://schemas.microsoft.com/office/powerpoint/2010/main" val="931493769"/>
              </p:ext>
            </p:extLst>
          </p:nvPr>
        </p:nvGraphicFramePr>
        <p:xfrm>
          <a:off x="517388" y="5322698"/>
          <a:ext cx="7589054" cy="1146846"/>
        </p:xfrm>
        <a:graphic>
          <a:graphicData uri="http://schemas.openxmlformats.org/drawingml/2006/table">
            <a:tbl>
              <a:tblPr firstRow="1" bandRow="1">
                <a:tableStyleId>{B301B821-A1FF-4177-AEE7-76D212191A09}</a:tableStyleId>
              </a:tblPr>
              <a:tblGrid>
                <a:gridCol w="925900">
                  <a:extLst>
                    <a:ext uri="{9D8B030D-6E8A-4147-A177-3AD203B41FA5}">
                      <a16:colId xmlns:a16="http://schemas.microsoft.com/office/drawing/2014/main" val="20000"/>
                    </a:ext>
                  </a:extLst>
                </a:gridCol>
                <a:gridCol w="1109154">
                  <a:extLst>
                    <a:ext uri="{9D8B030D-6E8A-4147-A177-3AD203B41FA5}">
                      <a16:colId xmlns:a16="http://schemas.microsoft.com/office/drawing/2014/main" val="20001"/>
                    </a:ext>
                  </a:extLst>
                </a:gridCol>
                <a:gridCol w="2317701">
                  <a:extLst>
                    <a:ext uri="{9D8B030D-6E8A-4147-A177-3AD203B41FA5}">
                      <a16:colId xmlns:a16="http://schemas.microsoft.com/office/drawing/2014/main" val="20002"/>
                    </a:ext>
                  </a:extLst>
                </a:gridCol>
                <a:gridCol w="1187116">
                  <a:extLst>
                    <a:ext uri="{9D8B030D-6E8A-4147-A177-3AD203B41FA5}">
                      <a16:colId xmlns:a16="http://schemas.microsoft.com/office/drawing/2014/main" val="20003"/>
                    </a:ext>
                  </a:extLst>
                </a:gridCol>
                <a:gridCol w="2049183">
                  <a:extLst>
                    <a:ext uri="{9D8B030D-6E8A-4147-A177-3AD203B41FA5}">
                      <a16:colId xmlns:a16="http://schemas.microsoft.com/office/drawing/2014/main" val="20004"/>
                    </a:ext>
                  </a:extLst>
                </a:gridCol>
              </a:tblGrid>
              <a:tr h="249587">
                <a:tc>
                  <a:txBody>
                    <a:bodyPr/>
                    <a:lstStyle/>
                    <a:p>
                      <a:pPr algn="l"/>
                      <a:r>
                        <a:rPr lang="en-US" sz="1200" b="1" dirty="0">
                          <a:latin typeface="+mn-lt"/>
                        </a:rPr>
                        <a:t>Floor</a:t>
                      </a:r>
                    </a:p>
                  </a:txBody>
                  <a:tcPr marL="110808" marR="110808" marT="40341" marB="40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fontAlgn="b"/>
                      <a:r>
                        <a:rPr lang="en-US" sz="1200" b="1" i="0" u="none" strike="noStrike" dirty="0">
                          <a:solidFill>
                            <a:schemeClr val="bg1"/>
                          </a:solidFill>
                          <a:effectLst/>
                          <a:latin typeface="+mn-lt"/>
                        </a:rPr>
                        <a:t>185</a:t>
                      </a:r>
                    </a:p>
                  </a:txBody>
                  <a:tcPr marL="11542" marR="11542" marT="840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fontAlgn="b"/>
                      <a:r>
                        <a:rPr lang="en-US" sz="1200" b="1" i="0" u="none" strike="noStrike" dirty="0">
                          <a:solidFill>
                            <a:schemeClr val="bg1"/>
                          </a:solidFill>
                          <a:effectLst/>
                          <a:latin typeface="+mn-lt"/>
                        </a:rPr>
                        <a:t>131</a:t>
                      </a:r>
                    </a:p>
                  </a:txBody>
                  <a:tcPr marL="11542" marR="11542" marT="840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fontAlgn="b"/>
                      <a:r>
                        <a:rPr lang="en-US" sz="1200" b="1" i="0" u="none" strike="noStrike" dirty="0">
                          <a:solidFill>
                            <a:schemeClr val="bg1"/>
                          </a:solidFill>
                          <a:effectLst/>
                          <a:latin typeface="+mn-lt"/>
                        </a:rPr>
                        <a:t>311</a:t>
                      </a:r>
                    </a:p>
                  </a:txBody>
                  <a:tcPr marL="11542" marR="11542" marT="840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fontAlgn="b"/>
                      <a:r>
                        <a:rPr lang="en-US" sz="1200" b="1" i="0" u="none" strike="noStrike" dirty="0">
                          <a:solidFill>
                            <a:schemeClr val="bg1"/>
                          </a:solidFill>
                          <a:effectLst/>
                          <a:latin typeface="+mn-lt"/>
                        </a:rPr>
                        <a:t>435</a:t>
                      </a:r>
                    </a:p>
                  </a:txBody>
                  <a:tcPr marL="11542" marR="11542" marT="840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10000"/>
                  </a:ext>
                </a:extLst>
              </a:tr>
              <a:tr h="309861">
                <a:tc>
                  <a:txBody>
                    <a:bodyPr/>
                    <a:lstStyle/>
                    <a:p>
                      <a:pPr algn="l"/>
                      <a:r>
                        <a:rPr lang="en-US" sz="1200" b="1" dirty="0">
                          <a:latin typeface="+mn-lt"/>
                        </a:rPr>
                        <a:t>Book In</a:t>
                      </a:r>
                    </a:p>
                  </a:txBody>
                  <a:tcPr marL="110808" marR="110808" marT="40341" marB="40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dirty="0">
                          <a:latin typeface="+mn-lt"/>
                        </a:rPr>
                        <a:t>59</a:t>
                      </a:r>
                    </a:p>
                  </a:txBody>
                  <a:tcPr marL="110808" marR="110808" marT="40341" marB="40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dirty="0">
                          <a:latin typeface="+mn-lt"/>
                        </a:rPr>
                        <a:t>36</a:t>
                      </a:r>
                    </a:p>
                  </a:txBody>
                  <a:tcPr marL="110808" marR="110808" marT="40341" marB="40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dirty="0">
                          <a:latin typeface="+mn-lt"/>
                        </a:rPr>
                        <a:t>42</a:t>
                      </a:r>
                    </a:p>
                  </a:txBody>
                  <a:tcPr marL="110808" marR="110808" marT="40341" marB="40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dirty="0">
                          <a:latin typeface="+mn-lt"/>
                        </a:rPr>
                        <a:t>53</a:t>
                      </a:r>
                    </a:p>
                  </a:txBody>
                  <a:tcPr marL="110808" marR="110808" marT="40341" marB="40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09861">
                <a:tc>
                  <a:txBody>
                    <a:bodyPr/>
                    <a:lstStyle/>
                    <a:p>
                      <a:pPr algn="l"/>
                      <a:r>
                        <a:rPr lang="en-US" sz="1200" b="1" dirty="0">
                          <a:latin typeface="+mn-lt"/>
                        </a:rPr>
                        <a:t>Book Out</a:t>
                      </a:r>
                    </a:p>
                  </a:txBody>
                  <a:tcPr marL="110808" marR="110808" marT="40341" marB="40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latin typeface="+mn-lt"/>
                        </a:rPr>
                        <a:t>71</a:t>
                      </a:r>
                    </a:p>
                  </a:txBody>
                  <a:tcPr marL="110808" marR="110808" marT="40341" marB="40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dirty="0">
                          <a:latin typeface="+mn-lt"/>
                        </a:rPr>
                        <a:t>21</a:t>
                      </a:r>
                    </a:p>
                  </a:txBody>
                  <a:tcPr marL="110808" marR="110808" marT="40341" marB="40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latin typeface="+mn-lt"/>
                        </a:rPr>
                        <a:t>41</a:t>
                      </a:r>
                    </a:p>
                  </a:txBody>
                  <a:tcPr marL="110808" marR="110808" marT="40341" marB="40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latin typeface="+mn-lt"/>
                        </a:rPr>
                        <a:t>63</a:t>
                      </a:r>
                    </a:p>
                  </a:txBody>
                  <a:tcPr marL="110808" marR="110808" marT="40341" marB="40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49587">
                <a:tc>
                  <a:txBody>
                    <a:bodyPr/>
                    <a:lstStyle/>
                    <a:p>
                      <a:pPr algn="l"/>
                      <a:r>
                        <a:rPr lang="en-US" sz="1200" b="1" dirty="0">
                          <a:latin typeface="+mn-lt"/>
                        </a:rPr>
                        <a:t>Net</a:t>
                      </a:r>
                    </a:p>
                  </a:txBody>
                  <a:tcPr marL="110808" marR="110808" marT="40341" marB="40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dirty="0">
                          <a:latin typeface="+mn-lt"/>
                        </a:rPr>
                        <a:t>12</a:t>
                      </a:r>
                    </a:p>
                  </a:txBody>
                  <a:tcPr marL="110808" marR="110808" marT="40341" marB="40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dirty="0">
                          <a:latin typeface="+mn-lt"/>
                        </a:rPr>
                        <a:t>(15)</a:t>
                      </a:r>
                    </a:p>
                  </a:txBody>
                  <a:tcPr marL="110808" marR="110808" marT="40341" marB="40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dirty="0">
                          <a:latin typeface="+mn-lt"/>
                        </a:rPr>
                        <a:t>(1)</a:t>
                      </a:r>
                    </a:p>
                  </a:txBody>
                  <a:tcPr marL="110808" marR="110808" marT="40341" marB="40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dirty="0">
                          <a:latin typeface="+mn-lt"/>
                        </a:rPr>
                        <a:t>10</a:t>
                      </a:r>
                    </a:p>
                  </a:txBody>
                  <a:tcPr marL="110808" marR="110808" marT="40341" marB="40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graphicFrame>
        <p:nvGraphicFramePr>
          <p:cNvPr id="5" name="Chart 4">
            <a:extLst>
              <a:ext uri="{FF2B5EF4-FFF2-40B4-BE49-F238E27FC236}">
                <a16:creationId xmlns:a16="http://schemas.microsoft.com/office/drawing/2014/main" id="{FB8DDCFD-BBDC-0BBC-9724-951D0049D4E1}"/>
              </a:ext>
            </a:extLst>
          </p:cNvPr>
          <p:cNvGraphicFramePr/>
          <p:nvPr>
            <p:extLst>
              <p:ext uri="{D42A27DB-BD31-4B8C-83A1-F6EECF244321}">
                <p14:modId xmlns:p14="http://schemas.microsoft.com/office/powerpoint/2010/main" val="1987315848"/>
              </p:ext>
            </p:extLst>
          </p:nvPr>
        </p:nvGraphicFramePr>
        <p:xfrm>
          <a:off x="948544" y="1458994"/>
          <a:ext cx="7169162" cy="3734018"/>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F9BBD663-6E47-618C-12D5-5AE8A2BF2A44}"/>
              </a:ext>
            </a:extLst>
          </p:cNvPr>
          <p:cNvSpPr txBox="1"/>
          <p:nvPr/>
        </p:nvSpPr>
        <p:spPr>
          <a:xfrm>
            <a:off x="8077200" y="3926187"/>
            <a:ext cx="858570" cy="215444"/>
          </a:xfrm>
          <a:prstGeom prst="rect">
            <a:avLst/>
          </a:prstGeom>
          <a:noFill/>
        </p:spPr>
        <p:txBody>
          <a:bodyPr wrap="square" rtlCol="0">
            <a:spAutoFit/>
          </a:bodyPr>
          <a:lstStyle/>
          <a:p>
            <a:r>
              <a:rPr lang="en-US" sz="800" b="1" dirty="0">
                <a:solidFill>
                  <a:srgbClr val="4472C4"/>
                </a:solidFill>
                <a:latin typeface="Calibri" panose="020F0502020204030204"/>
              </a:rPr>
              <a:t>Design Capacity</a:t>
            </a:r>
          </a:p>
        </p:txBody>
      </p:sp>
    </p:spTree>
    <p:extLst>
      <p:ext uri="{BB962C8B-B14F-4D97-AF65-F5344CB8AC3E}">
        <p14:creationId xmlns:p14="http://schemas.microsoft.com/office/powerpoint/2010/main" val="768187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6" name="Google Shape;606;p82"/>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pic>
        <p:nvPicPr>
          <p:cNvPr id="4" name="Picture 3"/>
          <p:cNvPicPr>
            <a:picLocks noChangeAspect="1"/>
          </p:cNvPicPr>
          <p:nvPr/>
        </p:nvPicPr>
        <p:blipFill>
          <a:blip r:embed="rId3"/>
          <a:stretch>
            <a:fillRect/>
          </a:stretch>
        </p:blipFill>
        <p:spPr>
          <a:xfrm>
            <a:off x="8003342" y="345363"/>
            <a:ext cx="518205" cy="701101"/>
          </a:xfrm>
          <a:prstGeom prst="rect">
            <a:avLst/>
          </a:prstGeom>
        </p:spPr>
      </p:pic>
      <p:sp>
        <p:nvSpPr>
          <p:cNvPr id="8" name="Google Shape;604;p82"/>
          <p:cNvSpPr txBox="1">
            <a:spLocks noGrp="1"/>
          </p:cNvSpPr>
          <p:nvPr>
            <p:ph type="title"/>
          </p:nvPr>
        </p:nvSpPr>
        <p:spPr>
          <a:xfrm>
            <a:off x="322110" y="318204"/>
            <a:ext cx="7485955" cy="615066"/>
          </a:xfrm>
          <a:prstGeom prst="rect">
            <a:avLst/>
          </a:prstGeom>
          <a:noFill/>
          <a:ln>
            <a:noFill/>
          </a:ln>
        </p:spPr>
        <p:txBody>
          <a:bodyPr spcFirstLastPara="1" wrap="square" lIns="91425" tIns="45700" rIns="91425" bIns="45700" anchor="ctr" anchorCtr="0">
            <a:noAutofit/>
          </a:bodyPr>
          <a:lstStyle/>
          <a:p>
            <a:pPr lvl="0" algn="l">
              <a:lnSpc>
                <a:spcPct val="80000"/>
              </a:lnSpc>
              <a:spcBef>
                <a:spcPts val="370"/>
              </a:spcBef>
            </a:pPr>
            <a:r>
              <a:rPr lang="en-US" sz="4000" b="1" dirty="0">
                <a:solidFill>
                  <a:schemeClr val="bg2"/>
                </a:solidFill>
                <a:latin typeface="Bebas Neue" panose="020B0606020202050201" pitchFamily="34" charset="0"/>
              </a:rPr>
              <a:t>Issues &amp; risks</a:t>
            </a:r>
            <a:endParaRPr lang="en-US" sz="4000" dirty="0">
              <a:solidFill>
                <a:schemeClr val="accent1">
                  <a:lumMod val="75000"/>
                </a:schemeClr>
              </a:solidFill>
              <a:latin typeface="Bebas Neue" panose="020B0606020202050201" pitchFamily="34" charset="0"/>
            </a:endParaRPr>
          </a:p>
        </p:txBody>
      </p:sp>
      <p:sp>
        <p:nvSpPr>
          <p:cNvPr id="10" name="TextBox 9">
            <a:extLst>
              <a:ext uri="{FF2B5EF4-FFF2-40B4-BE49-F238E27FC236}">
                <a16:creationId xmlns:a16="http://schemas.microsoft.com/office/drawing/2014/main" id="{F4E3EF9B-4D41-8972-34B0-6803EBE1BF9B}"/>
              </a:ext>
            </a:extLst>
          </p:cNvPr>
          <p:cNvSpPr txBox="1"/>
          <p:nvPr/>
        </p:nvSpPr>
        <p:spPr>
          <a:xfrm>
            <a:off x="4517113" y="3031209"/>
            <a:ext cx="4169687" cy="2473236"/>
          </a:xfrm>
          <a:prstGeom prst="rect">
            <a:avLst/>
          </a:prstGeom>
        </p:spPr>
        <p:txBody>
          <a:bodyPr vert="horz" lIns="91440" tIns="45720" rIns="91440" bIns="45720" rtlCol="0">
            <a:normAutofit/>
          </a:bodyPr>
          <a:lstStyle/>
          <a:p>
            <a:pPr marL="400050" marR="0" lvl="0" indent="-342900" fontAlgn="auto">
              <a:lnSpc>
                <a:spcPct val="90000"/>
              </a:lnSpc>
              <a:spcBef>
                <a:spcPts val="0"/>
              </a:spcBef>
              <a:spcAft>
                <a:spcPts val="1200"/>
              </a:spcAft>
              <a:buClr>
                <a:schemeClr val="accent6">
                  <a:lumMod val="75000"/>
                </a:schemeClr>
              </a:buClr>
              <a:buSzTx/>
              <a:buFont typeface="Wingdings" panose="05000000000000000000" pitchFamily="2" charset="2"/>
              <a:buChar char="ü"/>
              <a:tabLst/>
              <a:defRPr/>
            </a:pPr>
            <a:r>
              <a:rPr lang="en-US" sz="2000" kern="1200" dirty="0">
                <a:solidFill>
                  <a:schemeClr val="bg2"/>
                </a:solidFill>
                <a:latin typeface="+mn-lt"/>
                <a:ea typeface="+mn-ea"/>
                <a:cs typeface="+mn-cs"/>
              </a:rPr>
              <a:t>Increase in violent crime</a:t>
            </a:r>
          </a:p>
          <a:p>
            <a:pPr marL="400050" marR="0" lvl="0" indent="-342900" fontAlgn="auto">
              <a:lnSpc>
                <a:spcPct val="90000"/>
              </a:lnSpc>
              <a:spcBef>
                <a:spcPts val="0"/>
              </a:spcBef>
              <a:spcAft>
                <a:spcPts val="1200"/>
              </a:spcAft>
              <a:buClr>
                <a:schemeClr val="accent6">
                  <a:lumMod val="75000"/>
                </a:schemeClr>
              </a:buClr>
              <a:buSzTx/>
              <a:buFont typeface="Wingdings" panose="05000000000000000000" pitchFamily="2" charset="2"/>
              <a:buChar char="ü"/>
              <a:tabLst/>
              <a:defRPr/>
            </a:pPr>
            <a:r>
              <a:rPr lang="en-US" sz="2000" kern="1200" dirty="0">
                <a:solidFill>
                  <a:schemeClr val="bg2"/>
                </a:solidFill>
                <a:latin typeface="+mn-lt"/>
                <a:ea typeface="+mn-ea"/>
                <a:cs typeface="+mn-cs"/>
              </a:rPr>
              <a:t>Increase in jail population</a:t>
            </a:r>
          </a:p>
          <a:p>
            <a:pPr marL="400050" marR="0" lvl="0" indent="-342900" fontAlgn="auto">
              <a:lnSpc>
                <a:spcPct val="90000"/>
              </a:lnSpc>
              <a:spcBef>
                <a:spcPts val="0"/>
              </a:spcBef>
              <a:spcAft>
                <a:spcPts val="1200"/>
              </a:spcAft>
              <a:buClr>
                <a:schemeClr val="accent6">
                  <a:lumMod val="75000"/>
                </a:schemeClr>
              </a:buClr>
              <a:buSzTx/>
              <a:buFont typeface="Wingdings" panose="05000000000000000000" pitchFamily="2" charset="2"/>
              <a:buChar char="ü"/>
              <a:tabLst/>
              <a:defRPr/>
            </a:pPr>
            <a:r>
              <a:rPr lang="en-US" sz="2000" kern="1200" dirty="0">
                <a:solidFill>
                  <a:schemeClr val="bg2"/>
                </a:solidFill>
                <a:latin typeface="+mn-lt"/>
                <a:ea typeface="+mn-ea"/>
                <a:cs typeface="+mn-cs"/>
              </a:rPr>
              <a:t>Impact of increased violent charges</a:t>
            </a:r>
          </a:p>
          <a:p>
            <a:pPr marL="400050" marR="0" lvl="0" indent="-342900" fontAlgn="auto">
              <a:lnSpc>
                <a:spcPct val="90000"/>
              </a:lnSpc>
              <a:spcBef>
                <a:spcPts val="0"/>
              </a:spcBef>
              <a:spcAft>
                <a:spcPts val="1200"/>
              </a:spcAft>
              <a:buClr>
                <a:schemeClr val="accent6">
                  <a:lumMod val="75000"/>
                </a:schemeClr>
              </a:buClr>
              <a:buSzTx/>
              <a:buFont typeface="Wingdings" panose="05000000000000000000" pitchFamily="2" charset="2"/>
              <a:buChar char="ü"/>
              <a:tabLst/>
              <a:defRPr/>
            </a:pPr>
            <a:r>
              <a:rPr lang="en-US" sz="2000" kern="1200" dirty="0">
                <a:solidFill>
                  <a:schemeClr val="bg2"/>
                </a:solidFill>
                <a:latin typeface="+mn-lt"/>
                <a:ea typeface="+mn-ea"/>
                <a:cs typeface="+mn-cs"/>
              </a:rPr>
              <a:t>Sheriff and Marshal recruitment</a:t>
            </a:r>
          </a:p>
          <a:p>
            <a:pPr marL="400050" marR="0" lvl="0" indent="-342900" fontAlgn="auto">
              <a:lnSpc>
                <a:spcPct val="90000"/>
              </a:lnSpc>
              <a:spcBef>
                <a:spcPts val="0"/>
              </a:spcBef>
              <a:spcAft>
                <a:spcPts val="1200"/>
              </a:spcAft>
              <a:buClr>
                <a:schemeClr val="accent6">
                  <a:lumMod val="75000"/>
                </a:schemeClr>
              </a:buClr>
              <a:buSzTx/>
              <a:buFont typeface="Wingdings" panose="05000000000000000000" pitchFamily="2" charset="2"/>
              <a:buChar char="ü"/>
              <a:tabLst/>
              <a:defRPr/>
            </a:pPr>
            <a:r>
              <a:rPr kumimoji="0" lang="en-US" sz="2000" b="0" i="0" u="none" strike="noStrike" kern="1200" cap="none" spc="0" normalizeH="0" baseline="0" noProof="0" dirty="0">
                <a:ln>
                  <a:noFill/>
                </a:ln>
                <a:solidFill>
                  <a:schemeClr val="bg2"/>
                </a:solidFill>
                <a:effectLst/>
                <a:uLnTx/>
                <a:uFillTx/>
                <a:latin typeface="+mn-lt"/>
                <a:ea typeface="+mn-ea"/>
                <a:cs typeface="+mn-cs"/>
              </a:rPr>
              <a:t>Uptick in COVID cases</a:t>
            </a:r>
          </a:p>
        </p:txBody>
      </p:sp>
      <p:sp>
        <p:nvSpPr>
          <p:cNvPr id="2" name="TextBox 1">
            <a:extLst>
              <a:ext uri="{FF2B5EF4-FFF2-40B4-BE49-F238E27FC236}">
                <a16:creationId xmlns:a16="http://schemas.microsoft.com/office/drawing/2014/main" id="{0976C1ED-A3D5-E6DE-DBEB-44B2D170CC9B}"/>
              </a:ext>
            </a:extLst>
          </p:cNvPr>
          <p:cNvSpPr txBox="1"/>
          <p:nvPr/>
        </p:nvSpPr>
        <p:spPr>
          <a:xfrm>
            <a:off x="3906700" y="1355860"/>
            <a:ext cx="4614847" cy="1385700"/>
          </a:xfrm>
          <a:prstGeom prst="rect">
            <a:avLst/>
          </a:prstGeom>
          <a:noFill/>
        </p:spPr>
        <p:txBody>
          <a:bodyPr wrap="square" rtlCol="0">
            <a:spAutoFit/>
          </a:bodyPr>
          <a:lstStyle/>
          <a:p>
            <a:pPr defTabSz="685800">
              <a:lnSpc>
                <a:spcPct val="107000"/>
              </a:lnSpc>
              <a:spcAft>
                <a:spcPts val="600"/>
              </a:spcAft>
              <a:buClrTx/>
              <a:defRPr/>
            </a:pPr>
            <a:r>
              <a:rPr lang="en-US" sz="2000" kern="1200" dirty="0">
                <a:solidFill>
                  <a:srgbClr val="1F497D"/>
                </a:solidFill>
                <a:latin typeface="+mn-lt"/>
                <a:ea typeface="Calibri" panose="020F0502020204030204" pitchFamily="34" charset="0"/>
                <a:cs typeface="Calibri" panose="020F0502020204030204" pitchFamily="34" charset="0"/>
              </a:rPr>
              <a:t>Justice Partners continually discuss and review strategies to account for and mitigate the impact of the following issues and risks:</a:t>
            </a:r>
            <a:endParaRPr lang="en-US" sz="2000" kern="1200" dirty="0">
              <a:solidFill>
                <a:srgbClr val="1F497D"/>
              </a:solidFill>
              <a:latin typeface="+mn-lt"/>
              <a:ea typeface="Calibri" panose="020F0502020204030204" pitchFamily="34" charset="0"/>
              <a:cs typeface="Times New Roman" panose="02020603050405020304" pitchFamily="18" charset="0"/>
            </a:endParaRPr>
          </a:p>
        </p:txBody>
      </p:sp>
      <p:pic>
        <p:nvPicPr>
          <p:cNvPr id="6" name="Picture 5" descr="An empty room with desks and chairs&#10;&#10;Description automatically generated with low confidence">
            <a:extLst>
              <a:ext uri="{FF2B5EF4-FFF2-40B4-BE49-F238E27FC236}">
                <a16:creationId xmlns:a16="http://schemas.microsoft.com/office/drawing/2014/main" id="{591F8B7E-5C1F-ABF2-0500-EFA593DC748C}"/>
              </a:ext>
            </a:extLst>
          </p:cNvPr>
          <p:cNvPicPr>
            <a:picLocks noChangeAspect="1"/>
          </p:cNvPicPr>
          <p:nvPr/>
        </p:nvPicPr>
        <p:blipFill rotWithShape="1">
          <a:blip r:embed="rId4">
            <a:alphaModFix amt="50000"/>
            <a:extLst>
              <a:ext uri="{837473B0-CC2E-450A-ABE3-18F120FF3D39}">
                <a1611:picAttrSrcUrl xmlns:a1611="http://schemas.microsoft.com/office/drawing/2016/11/main" r:id="rId5"/>
              </a:ext>
            </a:extLst>
          </a:blip>
          <a:srcRect r="49532"/>
          <a:stretch/>
        </p:blipFill>
        <p:spPr>
          <a:xfrm>
            <a:off x="1" y="933270"/>
            <a:ext cx="3850684" cy="5924730"/>
          </a:xfrm>
          <a:prstGeom prst="rect">
            <a:avLst/>
          </a:prstGeom>
          <a:ln>
            <a:noFill/>
          </a:ln>
          <a:effectLst>
            <a:softEdge rad="112500"/>
          </a:effectLst>
        </p:spPr>
      </p:pic>
    </p:spTree>
    <p:extLst>
      <p:ext uri="{BB962C8B-B14F-4D97-AF65-F5344CB8AC3E}">
        <p14:creationId xmlns:p14="http://schemas.microsoft.com/office/powerpoint/2010/main" val="85766012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5100</TotalTime>
  <Words>250</Words>
  <Application>Microsoft Office PowerPoint</Application>
  <PresentationFormat>On-screen Show (4:3)</PresentationFormat>
  <Paragraphs>58</Paragraphs>
  <Slides>6</Slides>
  <Notes>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vt:i4>
      </vt:variant>
    </vt:vector>
  </HeadingPairs>
  <TitlesOfParts>
    <vt:vector size="16" baseType="lpstr">
      <vt:lpstr>Open Sans</vt:lpstr>
      <vt:lpstr>Calibri</vt:lpstr>
      <vt:lpstr>Roboto Medium</vt:lpstr>
      <vt:lpstr>Roboto</vt:lpstr>
      <vt:lpstr>Arial</vt:lpstr>
      <vt:lpstr>Calibri Light</vt:lpstr>
      <vt:lpstr>Bebas Neue</vt:lpstr>
      <vt:lpstr>Wingdings</vt:lpstr>
      <vt:lpstr>Office Theme</vt:lpstr>
      <vt:lpstr>1_Office Theme</vt:lpstr>
      <vt:lpstr>Commissioner Hall  Community Conversation</vt:lpstr>
      <vt:lpstr>Project Overview </vt:lpstr>
      <vt:lpstr>Case Disposition Progress Disposition Status - OVERALL </vt:lpstr>
      <vt:lpstr>Hiring Progress Hiring Progress by Department As of 9/11/2022  </vt:lpstr>
      <vt:lpstr>Jail POPULATION</vt:lpstr>
      <vt:lpstr>Issues &amp; risks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Fulton County COVID-19 Response Update</dc:title>
  <dc:creator>Guerrier, Ketsia</dc:creator>
  <cp:lastModifiedBy>Adams, Alton</cp:lastModifiedBy>
  <cp:revision>48</cp:revision>
  <dcterms:modified xsi:type="dcterms:W3CDTF">2022-09-26T22:20:56Z</dcterms:modified>
</cp:coreProperties>
</file>