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665" y="592692"/>
            <a:ext cx="8819069" cy="542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1" i="0" u="heavy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399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7772399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6997024" y="2450472"/>
            <a:ext cx="1755775" cy="1819910"/>
          </a:xfrm>
          <a:custGeom>
            <a:avLst/>
            <a:gdLst/>
            <a:ahLst/>
            <a:cxnLst/>
            <a:rect l="l" t="t" r="r" b="b"/>
            <a:pathLst>
              <a:path w="1755775" h="1819910">
                <a:moveTo>
                  <a:pt x="469079" y="829850"/>
                </a:moveTo>
                <a:lnTo>
                  <a:pt x="0" y="603881"/>
                </a:lnTo>
                <a:lnTo>
                  <a:pt x="1168" y="594628"/>
                </a:lnTo>
                <a:lnTo>
                  <a:pt x="4675" y="580115"/>
                </a:lnTo>
                <a:lnTo>
                  <a:pt x="18700" y="535311"/>
                </a:lnTo>
                <a:lnTo>
                  <a:pt x="47726" y="469663"/>
                </a:lnTo>
                <a:lnTo>
                  <a:pt x="69397" y="429681"/>
                </a:lnTo>
                <a:lnTo>
                  <a:pt x="95841" y="384925"/>
                </a:lnTo>
                <a:lnTo>
                  <a:pt x="120090" y="347679"/>
                </a:lnTo>
                <a:lnTo>
                  <a:pt x="146708" y="311368"/>
                </a:lnTo>
                <a:lnTo>
                  <a:pt x="175694" y="275993"/>
                </a:lnTo>
                <a:lnTo>
                  <a:pt x="207049" y="241552"/>
                </a:lnTo>
                <a:lnTo>
                  <a:pt x="240773" y="208046"/>
                </a:lnTo>
                <a:lnTo>
                  <a:pt x="272114" y="180839"/>
                </a:lnTo>
                <a:lnTo>
                  <a:pt x="307438" y="154801"/>
                </a:lnTo>
                <a:lnTo>
                  <a:pt x="346744" y="129931"/>
                </a:lnTo>
                <a:lnTo>
                  <a:pt x="390033" y="106231"/>
                </a:lnTo>
                <a:lnTo>
                  <a:pt x="437305" y="83699"/>
                </a:lnTo>
                <a:lnTo>
                  <a:pt x="488559" y="62336"/>
                </a:lnTo>
                <a:lnTo>
                  <a:pt x="535041" y="45797"/>
                </a:lnTo>
                <a:lnTo>
                  <a:pt x="583208" y="31804"/>
                </a:lnTo>
                <a:lnTo>
                  <a:pt x="633061" y="20354"/>
                </a:lnTo>
                <a:lnTo>
                  <a:pt x="684600" y="11449"/>
                </a:lnTo>
                <a:lnTo>
                  <a:pt x="737824" y="5088"/>
                </a:lnTo>
                <a:lnTo>
                  <a:pt x="792734" y="1272"/>
                </a:lnTo>
                <a:lnTo>
                  <a:pt x="849329" y="0"/>
                </a:lnTo>
                <a:lnTo>
                  <a:pt x="901683" y="1109"/>
                </a:lnTo>
                <a:lnTo>
                  <a:pt x="952995" y="4436"/>
                </a:lnTo>
                <a:lnTo>
                  <a:pt x="1003266" y="9982"/>
                </a:lnTo>
                <a:lnTo>
                  <a:pt x="1052494" y="17746"/>
                </a:lnTo>
                <a:lnTo>
                  <a:pt x="1100682" y="27729"/>
                </a:lnTo>
                <a:lnTo>
                  <a:pt x="1147827" y="39930"/>
                </a:lnTo>
                <a:lnTo>
                  <a:pt x="1193932" y="54349"/>
                </a:lnTo>
                <a:lnTo>
                  <a:pt x="1238994" y="70986"/>
                </a:lnTo>
                <a:lnTo>
                  <a:pt x="1283015" y="89842"/>
                </a:lnTo>
                <a:lnTo>
                  <a:pt x="1325994" y="110916"/>
                </a:lnTo>
                <a:lnTo>
                  <a:pt x="1367932" y="134209"/>
                </a:lnTo>
                <a:lnTo>
                  <a:pt x="1408828" y="159720"/>
                </a:lnTo>
                <a:lnTo>
                  <a:pt x="1448683" y="187449"/>
                </a:lnTo>
                <a:lnTo>
                  <a:pt x="1487496" y="217397"/>
                </a:lnTo>
                <a:lnTo>
                  <a:pt x="1527148" y="251387"/>
                </a:lnTo>
                <a:lnTo>
                  <a:pt x="1563627" y="286704"/>
                </a:lnTo>
                <a:lnTo>
                  <a:pt x="1596935" y="323350"/>
                </a:lnTo>
                <a:lnTo>
                  <a:pt x="1627070" y="361323"/>
                </a:lnTo>
                <a:lnTo>
                  <a:pt x="1654033" y="400624"/>
                </a:lnTo>
                <a:lnTo>
                  <a:pt x="1677824" y="441254"/>
                </a:lnTo>
                <a:lnTo>
                  <a:pt x="1698443" y="483211"/>
                </a:lnTo>
                <a:lnTo>
                  <a:pt x="1715890" y="526496"/>
                </a:lnTo>
                <a:lnTo>
                  <a:pt x="1730164" y="571108"/>
                </a:lnTo>
                <a:lnTo>
                  <a:pt x="1741267" y="617049"/>
                </a:lnTo>
                <a:lnTo>
                  <a:pt x="1749197" y="664317"/>
                </a:lnTo>
                <a:lnTo>
                  <a:pt x="1753955" y="712914"/>
                </a:lnTo>
                <a:lnTo>
                  <a:pt x="1755541" y="762838"/>
                </a:lnTo>
                <a:lnTo>
                  <a:pt x="1753877" y="807317"/>
                </a:lnTo>
                <a:lnTo>
                  <a:pt x="1748884" y="850715"/>
                </a:lnTo>
                <a:lnTo>
                  <a:pt x="1740563" y="893030"/>
                </a:lnTo>
                <a:lnTo>
                  <a:pt x="1728914" y="934262"/>
                </a:lnTo>
                <a:lnTo>
                  <a:pt x="1713936" y="974413"/>
                </a:lnTo>
                <a:lnTo>
                  <a:pt x="1695629" y="1013481"/>
                </a:lnTo>
                <a:lnTo>
                  <a:pt x="1673994" y="1051467"/>
                </a:lnTo>
                <a:lnTo>
                  <a:pt x="1649031" y="1088371"/>
                </a:lnTo>
                <a:lnTo>
                  <a:pt x="1620739" y="1124193"/>
                </a:lnTo>
                <a:lnTo>
                  <a:pt x="1589119" y="1158932"/>
                </a:lnTo>
                <a:lnTo>
                  <a:pt x="1554171" y="1192590"/>
                </a:lnTo>
                <a:lnTo>
                  <a:pt x="1515893" y="1225164"/>
                </a:lnTo>
                <a:lnTo>
                  <a:pt x="1474288" y="1256657"/>
                </a:lnTo>
                <a:lnTo>
                  <a:pt x="1429354" y="1287068"/>
                </a:lnTo>
                <a:lnTo>
                  <a:pt x="1381092" y="1316396"/>
                </a:lnTo>
                <a:lnTo>
                  <a:pt x="1329501" y="1344642"/>
                </a:lnTo>
                <a:lnTo>
                  <a:pt x="1274581" y="1371806"/>
                </a:lnTo>
                <a:lnTo>
                  <a:pt x="1216334" y="1397888"/>
                </a:lnTo>
                <a:lnTo>
                  <a:pt x="1183072" y="1415371"/>
                </a:lnTo>
                <a:lnTo>
                  <a:pt x="1136709" y="1459396"/>
                </a:lnTo>
                <a:lnTo>
                  <a:pt x="1115086" y="1516667"/>
                </a:lnTo>
                <a:lnTo>
                  <a:pt x="1105346" y="1594198"/>
                </a:lnTo>
                <a:lnTo>
                  <a:pt x="1104129" y="1640998"/>
                </a:lnTo>
                <a:lnTo>
                  <a:pt x="1104129" y="1819436"/>
                </a:lnTo>
                <a:lnTo>
                  <a:pt x="578167" y="1819436"/>
                </a:lnTo>
                <a:lnTo>
                  <a:pt x="578167" y="1471912"/>
                </a:lnTo>
                <a:lnTo>
                  <a:pt x="578557" y="1431004"/>
                </a:lnTo>
                <a:lnTo>
                  <a:pt x="581674" y="1363213"/>
                </a:lnTo>
                <a:lnTo>
                  <a:pt x="589320" y="1310812"/>
                </a:lnTo>
                <a:lnTo>
                  <a:pt x="609968" y="1256268"/>
                </a:lnTo>
                <a:lnTo>
                  <a:pt x="645227" y="1198558"/>
                </a:lnTo>
                <a:lnTo>
                  <a:pt x="696265" y="1146741"/>
                </a:lnTo>
                <a:lnTo>
                  <a:pt x="727774" y="1123609"/>
                </a:lnTo>
                <a:lnTo>
                  <a:pt x="787773" y="1088934"/>
                </a:lnTo>
                <a:lnTo>
                  <a:pt x="824200" y="1069551"/>
                </a:lnTo>
                <a:lnTo>
                  <a:pt x="864914" y="1048805"/>
                </a:lnTo>
                <a:lnTo>
                  <a:pt x="905335" y="1028449"/>
                </a:lnTo>
                <a:lnTo>
                  <a:pt x="940107" y="1010235"/>
                </a:lnTo>
                <a:lnTo>
                  <a:pt x="992703" y="980235"/>
                </a:lnTo>
                <a:lnTo>
                  <a:pt x="1032442" y="947119"/>
                </a:lnTo>
                <a:lnTo>
                  <a:pt x="1069064" y="899198"/>
                </a:lnTo>
                <a:lnTo>
                  <a:pt x="1095363" y="837057"/>
                </a:lnTo>
                <a:lnTo>
                  <a:pt x="1104129" y="762838"/>
                </a:lnTo>
                <a:lnTo>
                  <a:pt x="1099453" y="708148"/>
                </a:lnTo>
                <a:lnTo>
                  <a:pt x="1085428" y="658620"/>
                </a:lnTo>
                <a:lnTo>
                  <a:pt x="1062052" y="614254"/>
                </a:lnTo>
                <a:lnTo>
                  <a:pt x="1029325" y="575050"/>
                </a:lnTo>
                <a:lnTo>
                  <a:pt x="989829" y="542665"/>
                </a:lnTo>
                <a:lnTo>
                  <a:pt x="946145" y="519532"/>
                </a:lnTo>
                <a:lnTo>
                  <a:pt x="898273" y="505653"/>
                </a:lnTo>
                <a:lnTo>
                  <a:pt x="846213" y="501026"/>
                </a:lnTo>
                <a:lnTo>
                  <a:pt x="795738" y="503818"/>
                </a:lnTo>
                <a:lnTo>
                  <a:pt x="748726" y="512195"/>
                </a:lnTo>
                <a:lnTo>
                  <a:pt x="705177" y="526155"/>
                </a:lnTo>
                <a:lnTo>
                  <a:pt x="665092" y="545700"/>
                </a:lnTo>
                <a:lnTo>
                  <a:pt x="628469" y="570830"/>
                </a:lnTo>
                <a:lnTo>
                  <a:pt x="595310" y="601543"/>
                </a:lnTo>
                <a:lnTo>
                  <a:pt x="560090" y="642841"/>
                </a:lnTo>
                <a:lnTo>
                  <a:pt x="529857" y="686320"/>
                </a:lnTo>
                <a:lnTo>
                  <a:pt x="504611" y="731982"/>
                </a:lnTo>
                <a:lnTo>
                  <a:pt x="484351" y="779825"/>
                </a:lnTo>
                <a:lnTo>
                  <a:pt x="469079" y="829850"/>
                </a:lnTo>
                <a:close/>
              </a:path>
            </a:pathLst>
          </a:custGeom>
          <a:ln w="857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473117" y="4448346"/>
            <a:ext cx="730250" cy="730885"/>
          </a:xfrm>
          <a:custGeom>
            <a:avLst/>
            <a:gdLst/>
            <a:ahLst/>
            <a:cxnLst/>
            <a:rect l="l" t="t" r="r" b="b"/>
            <a:pathLst>
              <a:path w="730250" h="730885">
                <a:moveTo>
                  <a:pt x="363107" y="0"/>
                </a:moveTo>
                <a:lnTo>
                  <a:pt x="412976" y="2986"/>
                </a:lnTo>
                <a:lnTo>
                  <a:pt x="460248" y="11947"/>
                </a:lnTo>
                <a:lnTo>
                  <a:pt x="504922" y="26882"/>
                </a:lnTo>
                <a:lnTo>
                  <a:pt x="546999" y="47790"/>
                </a:lnTo>
                <a:lnTo>
                  <a:pt x="586479" y="74673"/>
                </a:lnTo>
                <a:lnTo>
                  <a:pt x="623361" y="107529"/>
                </a:lnTo>
                <a:lnTo>
                  <a:pt x="655979" y="144390"/>
                </a:lnTo>
                <a:lnTo>
                  <a:pt x="682667" y="183805"/>
                </a:lnTo>
                <a:lnTo>
                  <a:pt x="703424" y="225773"/>
                </a:lnTo>
                <a:lnTo>
                  <a:pt x="718250" y="270296"/>
                </a:lnTo>
                <a:lnTo>
                  <a:pt x="727146" y="317373"/>
                </a:lnTo>
                <a:lnTo>
                  <a:pt x="730112" y="367004"/>
                </a:lnTo>
                <a:lnTo>
                  <a:pt x="727146" y="415920"/>
                </a:lnTo>
                <a:lnTo>
                  <a:pt x="718250" y="462412"/>
                </a:lnTo>
                <a:lnTo>
                  <a:pt x="703424" y="506481"/>
                </a:lnTo>
                <a:lnTo>
                  <a:pt x="682667" y="548125"/>
                </a:lnTo>
                <a:lnTo>
                  <a:pt x="655979" y="587345"/>
                </a:lnTo>
                <a:lnTo>
                  <a:pt x="623361" y="624140"/>
                </a:lnTo>
                <a:lnTo>
                  <a:pt x="586479" y="656758"/>
                </a:lnTo>
                <a:lnTo>
                  <a:pt x="546999" y="683446"/>
                </a:lnTo>
                <a:lnTo>
                  <a:pt x="504922" y="704203"/>
                </a:lnTo>
                <a:lnTo>
                  <a:pt x="460248" y="719030"/>
                </a:lnTo>
                <a:lnTo>
                  <a:pt x="412976" y="727925"/>
                </a:lnTo>
                <a:lnTo>
                  <a:pt x="363107" y="730891"/>
                </a:lnTo>
                <a:lnTo>
                  <a:pt x="314429" y="727925"/>
                </a:lnTo>
                <a:lnTo>
                  <a:pt x="268131" y="719030"/>
                </a:lnTo>
                <a:lnTo>
                  <a:pt x="224215" y="704203"/>
                </a:lnTo>
                <a:lnTo>
                  <a:pt x="182679" y="683446"/>
                </a:lnTo>
                <a:lnTo>
                  <a:pt x="143524" y="656758"/>
                </a:lnTo>
                <a:lnTo>
                  <a:pt x="106750" y="624140"/>
                </a:lnTo>
                <a:lnTo>
                  <a:pt x="74132" y="587345"/>
                </a:lnTo>
                <a:lnTo>
                  <a:pt x="47444" y="548125"/>
                </a:lnTo>
                <a:lnTo>
                  <a:pt x="26687" y="506481"/>
                </a:lnTo>
                <a:lnTo>
                  <a:pt x="11861" y="462412"/>
                </a:lnTo>
                <a:lnTo>
                  <a:pt x="2965" y="415920"/>
                </a:lnTo>
                <a:lnTo>
                  <a:pt x="0" y="367004"/>
                </a:lnTo>
                <a:lnTo>
                  <a:pt x="2965" y="317373"/>
                </a:lnTo>
                <a:lnTo>
                  <a:pt x="11861" y="270296"/>
                </a:lnTo>
                <a:lnTo>
                  <a:pt x="26687" y="225773"/>
                </a:lnTo>
                <a:lnTo>
                  <a:pt x="47444" y="183805"/>
                </a:lnTo>
                <a:lnTo>
                  <a:pt x="74132" y="144390"/>
                </a:lnTo>
                <a:lnTo>
                  <a:pt x="106750" y="107529"/>
                </a:lnTo>
                <a:lnTo>
                  <a:pt x="143524" y="74673"/>
                </a:lnTo>
                <a:lnTo>
                  <a:pt x="182679" y="47790"/>
                </a:lnTo>
                <a:lnTo>
                  <a:pt x="224215" y="26882"/>
                </a:lnTo>
                <a:lnTo>
                  <a:pt x="268131" y="11947"/>
                </a:lnTo>
                <a:lnTo>
                  <a:pt x="314429" y="2986"/>
                </a:lnTo>
                <a:lnTo>
                  <a:pt x="363107" y="0"/>
                </a:lnTo>
                <a:close/>
              </a:path>
            </a:pathLst>
          </a:custGeom>
          <a:ln w="857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01842" y="2488077"/>
            <a:ext cx="4869815" cy="861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6398" y="3173126"/>
            <a:ext cx="7699375" cy="2125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 u="heavy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hyperlink" Target="http://www.fultonassessor.org/" TargetMode="Externa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6.jpg"/><Relationship Id="rId9" Type="http://schemas.openxmlformats.org/officeDocument/2006/relationships/image" Target="../media/image47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54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s://www.legis.ga.gov/legislation/64072" TargetMode="Externa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boa@fultoncountyga.gov" TargetMode="External"/><Relationship Id="rId3" Type="http://schemas.openxmlformats.org/officeDocument/2006/relationships/hyperlink" Target="http://www.fultonassessor.org/" TargetMode="Externa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58400" cy="993140"/>
            </a:xfrm>
            <a:custGeom>
              <a:avLst/>
              <a:gdLst/>
              <a:ahLst/>
              <a:cxnLst/>
              <a:rect l="l" t="t" r="r" b="b"/>
              <a:pathLst>
                <a:path w="10058400" h="993140">
                  <a:moveTo>
                    <a:pt x="10058399" y="993021"/>
                  </a:moveTo>
                  <a:lnTo>
                    <a:pt x="0" y="993021"/>
                  </a:lnTo>
                  <a:lnTo>
                    <a:pt x="0" y="0"/>
                  </a:lnTo>
                  <a:lnTo>
                    <a:pt x="10058399" y="0"/>
                  </a:lnTo>
                  <a:lnTo>
                    <a:pt x="10058399" y="993021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993021"/>
              <a:ext cx="10058400" cy="6779895"/>
            </a:xfrm>
            <a:custGeom>
              <a:avLst/>
              <a:gdLst/>
              <a:ahLst/>
              <a:cxnLst/>
              <a:rect l="l" t="t" r="r" b="b"/>
              <a:pathLst>
                <a:path w="10058400" h="6779895">
                  <a:moveTo>
                    <a:pt x="10058399" y="6779377"/>
                  </a:moveTo>
                  <a:lnTo>
                    <a:pt x="0" y="6779377"/>
                  </a:lnTo>
                  <a:lnTo>
                    <a:pt x="0" y="0"/>
                  </a:lnTo>
                  <a:lnTo>
                    <a:pt x="10058399" y="0"/>
                  </a:lnTo>
                  <a:lnTo>
                    <a:pt x="10058399" y="6779377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684" y="0"/>
              <a:ext cx="1600199" cy="18177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3354" y="1068967"/>
              <a:ext cx="8372474" cy="45243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06372" y="5951631"/>
            <a:ext cx="9012555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100" spc="-74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8100" spc="-3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dirty="0" sz="8100" spc="-74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8100" spc="-575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8100" spc="-91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7950" spc="-4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950" spc="-280">
                <a:solidFill>
                  <a:srgbClr val="FFFFFF"/>
                </a:solidFill>
                <a:latin typeface="Tahoma"/>
                <a:cs typeface="Tahoma"/>
              </a:rPr>
              <a:t>NN</a:t>
            </a:r>
            <a:r>
              <a:rPr dirty="0" sz="7950" spc="-434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7950" spc="-40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950" spc="-204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7950" spc="-9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7950" spc="-80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7950" spc="-58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7950" spc="-59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7950" spc="-57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950" spc="-80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7950" spc="-969">
                <a:solidFill>
                  <a:srgbClr val="FFFFFF"/>
                </a:solidFill>
                <a:latin typeface="Tahoma"/>
                <a:cs typeface="Tahoma"/>
              </a:rPr>
              <a:t>T</a:t>
            </a:r>
            <a:endParaRPr sz="795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17356" y="219123"/>
            <a:ext cx="4380865" cy="648970"/>
          </a:xfrm>
          <a:prstGeom prst="rect"/>
        </p:spPr>
        <p:txBody>
          <a:bodyPr wrap="square" lIns="0" tIns="39370" rIns="0" bIns="0" rtlCol="0" vert="horz">
            <a:spAutoFit/>
          </a:bodyPr>
          <a:lstStyle/>
          <a:p>
            <a:pPr algn="ctr" marL="10160">
              <a:lnSpc>
                <a:spcPct val="100000"/>
              </a:lnSpc>
              <a:spcBef>
                <a:spcPts val="310"/>
              </a:spcBef>
            </a:pPr>
            <a:r>
              <a:rPr dirty="0" sz="2550" spc="45" b="0">
                <a:latin typeface="Georgia"/>
                <a:cs typeface="Georgia"/>
              </a:rPr>
              <a:t>BOARD</a:t>
            </a:r>
            <a:r>
              <a:rPr dirty="0" sz="2550" spc="-45" b="0">
                <a:latin typeface="Georgia"/>
                <a:cs typeface="Georgia"/>
              </a:rPr>
              <a:t> </a:t>
            </a:r>
            <a:r>
              <a:rPr dirty="0" sz="2550" spc="70" b="0">
                <a:latin typeface="Georgia"/>
                <a:cs typeface="Georgia"/>
              </a:rPr>
              <a:t>OF</a:t>
            </a:r>
            <a:r>
              <a:rPr dirty="0" sz="2550" spc="-40" b="0">
                <a:latin typeface="Georgia"/>
                <a:cs typeface="Georgia"/>
              </a:rPr>
              <a:t> </a:t>
            </a:r>
            <a:r>
              <a:rPr dirty="0" sz="2550" spc="30" b="0">
                <a:latin typeface="Georgia"/>
                <a:cs typeface="Georgia"/>
              </a:rPr>
              <a:t>ASSESSORS</a:t>
            </a:r>
            <a:endParaRPr sz="25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 sz="1250" spc="-20">
                <a:latin typeface="Times New Roman"/>
                <a:cs typeface="Times New Roman"/>
              </a:rPr>
              <a:t>"We</a:t>
            </a:r>
            <a:r>
              <a:rPr dirty="0" sz="1250">
                <a:latin typeface="Times New Roman"/>
                <a:cs typeface="Times New Roman"/>
              </a:rPr>
              <a:t> build</a:t>
            </a:r>
            <a:r>
              <a:rPr dirty="0" sz="1250" spc="5">
                <a:latin typeface="Times New Roman"/>
                <a:cs typeface="Times New Roman"/>
              </a:rPr>
              <a:t> </a:t>
            </a:r>
            <a:r>
              <a:rPr dirty="0" sz="1250" spc="20">
                <a:latin typeface="Times New Roman"/>
                <a:cs typeface="Times New Roman"/>
              </a:rPr>
              <a:t>on</a:t>
            </a:r>
            <a:r>
              <a:rPr dirty="0" sz="1250" spc="5">
                <a:latin typeface="Times New Roman"/>
                <a:cs typeface="Times New Roman"/>
              </a:rPr>
              <a:t> </a:t>
            </a:r>
            <a:r>
              <a:rPr dirty="0" sz="1250" spc="-15">
                <a:latin typeface="Times New Roman"/>
                <a:cs typeface="Times New Roman"/>
              </a:rPr>
              <a:t>a</a:t>
            </a:r>
            <a:r>
              <a:rPr dirty="0" sz="1250" spc="5">
                <a:latin typeface="Times New Roman"/>
                <a:cs typeface="Times New Roman"/>
              </a:rPr>
              <a:t> foundation </a:t>
            </a:r>
            <a:r>
              <a:rPr dirty="0" sz="1250">
                <a:latin typeface="Times New Roman"/>
                <a:cs typeface="Times New Roman"/>
              </a:rPr>
              <a:t>of</a:t>
            </a:r>
            <a:r>
              <a:rPr dirty="0" sz="1250" spc="5">
                <a:latin typeface="Times New Roman"/>
                <a:cs typeface="Times New Roman"/>
              </a:rPr>
              <a:t> </a:t>
            </a:r>
            <a:r>
              <a:rPr dirty="0" sz="1250">
                <a:latin typeface="Times New Roman"/>
                <a:cs typeface="Times New Roman"/>
              </a:rPr>
              <a:t>VALUE,</a:t>
            </a:r>
            <a:r>
              <a:rPr dirty="0" sz="1250" spc="5">
                <a:latin typeface="Times New Roman"/>
                <a:cs typeface="Times New Roman"/>
              </a:rPr>
              <a:t> </a:t>
            </a:r>
            <a:r>
              <a:rPr dirty="0" sz="1250">
                <a:latin typeface="Times New Roman"/>
                <a:cs typeface="Times New Roman"/>
              </a:rPr>
              <a:t>SERVICE</a:t>
            </a:r>
            <a:r>
              <a:rPr dirty="0" sz="1250" spc="5">
                <a:latin typeface="Times New Roman"/>
                <a:cs typeface="Times New Roman"/>
              </a:rPr>
              <a:t> </a:t>
            </a:r>
            <a:r>
              <a:rPr dirty="0" sz="1250">
                <a:latin typeface="Times New Roman"/>
                <a:cs typeface="Times New Roman"/>
              </a:rPr>
              <a:t>and</a:t>
            </a:r>
            <a:r>
              <a:rPr dirty="0" sz="1250" spc="5">
                <a:latin typeface="Times New Roman"/>
                <a:cs typeface="Times New Roman"/>
              </a:rPr>
              <a:t> </a:t>
            </a:r>
            <a:r>
              <a:rPr dirty="0" sz="1250" spc="15">
                <a:latin typeface="Times New Roman"/>
                <a:cs typeface="Times New Roman"/>
              </a:rPr>
              <a:t>TRUST"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8732" y="272049"/>
            <a:ext cx="5220970" cy="542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350">
                <a:solidFill>
                  <a:srgbClr val="1A4D7D"/>
                </a:solidFill>
                <a:latin typeface="Georgia"/>
                <a:cs typeface="Georgia"/>
              </a:rPr>
              <a:t>R</a:t>
            </a:r>
            <a:r>
              <a:rPr dirty="0" sz="3400" spc="-55">
                <a:solidFill>
                  <a:srgbClr val="1A4D7D"/>
                </a:solidFill>
                <a:latin typeface="Georgia"/>
                <a:cs typeface="Georgia"/>
              </a:rPr>
              <a:t>E</a:t>
            </a:r>
            <a:r>
              <a:rPr dirty="0" sz="3400" spc="-480">
                <a:solidFill>
                  <a:srgbClr val="1A4D7D"/>
                </a:solidFill>
                <a:latin typeface="Georgia"/>
                <a:cs typeface="Georgia"/>
              </a:rPr>
              <a:t>S</a:t>
            </a:r>
            <a:r>
              <a:rPr dirty="0" sz="340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00" spc="-190">
                <a:solidFill>
                  <a:srgbClr val="1A4D7D"/>
                </a:solidFill>
                <a:latin typeface="Georgia"/>
                <a:cs typeface="Georgia"/>
              </a:rPr>
              <a:t>D</a:t>
            </a:r>
            <a:r>
              <a:rPr dirty="0" sz="3400" spc="-55">
                <a:solidFill>
                  <a:srgbClr val="1A4D7D"/>
                </a:solidFill>
                <a:latin typeface="Georgia"/>
                <a:cs typeface="Georgia"/>
              </a:rPr>
              <a:t>E</a:t>
            </a:r>
            <a:r>
              <a:rPr dirty="0" sz="3400" spc="5">
                <a:solidFill>
                  <a:srgbClr val="1A4D7D"/>
                </a:solidFill>
                <a:latin typeface="Georgia"/>
                <a:cs typeface="Georgia"/>
              </a:rPr>
              <a:t>N</a:t>
            </a:r>
            <a:r>
              <a:rPr dirty="0" sz="3400">
                <a:solidFill>
                  <a:srgbClr val="1A4D7D"/>
                </a:solidFill>
                <a:latin typeface="Georgia"/>
                <a:cs typeface="Georgia"/>
              </a:rPr>
              <a:t>T</a:t>
            </a:r>
            <a:r>
              <a:rPr dirty="0" sz="340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00" spc="-360">
                <a:solidFill>
                  <a:srgbClr val="1A4D7D"/>
                </a:solidFill>
                <a:latin typeface="Georgia"/>
                <a:cs typeface="Georgia"/>
              </a:rPr>
              <a:t>A</a:t>
            </a:r>
            <a:r>
              <a:rPr dirty="0" sz="3400" spc="-175">
                <a:solidFill>
                  <a:srgbClr val="1A4D7D"/>
                </a:solidFill>
                <a:latin typeface="Georgia"/>
                <a:cs typeface="Georgia"/>
              </a:rPr>
              <a:t>L</a:t>
            </a:r>
            <a:r>
              <a:rPr dirty="0" sz="3400" spc="-20">
                <a:solidFill>
                  <a:srgbClr val="1A4D7D"/>
                </a:solidFill>
                <a:latin typeface="Georgia"/>
                <a:cs typeface="Georgia"/>
              </a:rPr>
              <a:t> </a:t>
            </a:r>
            <a:r>
              <a:rPr dirty="0" sz="3400" spc="-190">
                <a:solidFill>
                  <a:srgbClr val="1A4D7D"/>
                </a:solidFill>
                <a:latin typeface="Georgia"/>
                <a:cs typeface="Georgia"/>
              </a:rPr>
              <a:t>D</a:t>
            </a:r>
            <a:r>
              <a:rPr dirty="0" sz="340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00" spc="-335">
                <a:solidFill>
                  <a:srgbClr val="1A4D7D"/>
                </a:solidFill>
                <a:latin typeface="Georgia"/>
                <a:cs typeface="Georgia"/>
              </a:rPr>
              <a:t>V</a:t>
            </a:r>
            <a:r>
              <a:rPr dirty="0" sz="340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00" spc="-480">
                <a:solidFill>
                  <a:srgbClr val="1A4D7D"/>
                </a:solidFill>
                <a:latin typeface="Georgia"/>
                <a:cs typeface="Georgia"/>
              </a:rPr>
              <a:t>S</a:t>
            </a:r>
            <a:r>
              <a:rPr dirty="0" sz="340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00" spc="-110">
                <a:solidFill>
                  <a:srgbClr val="1A4D7D"/>
                </a:solidFill>
                <a:latin typeface="Georgia"/>
                <a:cs typeface="Georgia"/>
              </a:rPr>
              <a:t>O</a:t>
            </a:r>
            <a:r>
              <a:rPr dirty="0" sz="3400" spc="10">
                <a:solidFill>
                  <a:srgbClr val="1A4D7D"/>
                </a:solidFill>
                <a:latin typeface="Georgia"/>
                <a:cs typeface="Georgia"/>
              </a:rPr>
              <a:t>N</a:t>
            </a:r>
            <a:endParaRPr sz="34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363" y="790033"/>
            <a:ext cx="10008235" cy="133350"/>
          </a:xfrm>
          <a:custGeom>
            <a:avLst/>
            <a:gdLst/>
            <a:ahLst/>
            <a:cxnLst/>
            <a:rect l="l" t="t" r="r" b="b"/>
            <a:pathLst>
              <a:path w="10008235" h="133350">
                <a:moveTo>
                  <a:pt x="0" y="0"/>
                </a:moveTo>
                <a:lnTo>
                  <a:pt x="10007673" y="0"/>
                </a:lnTo>
                <a:lnTo>
                  <a:pt x="10007673" y="133349"/>
                </a:lnTo>
                <a:lnTo>
                  <a:pt x="0" y="133349"/>
                </a:lnTo>
                <a:lnTo>
                  <a:pt x="0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50022" y="6082248"/>
            <a:ext cx="1482725" cy="6083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800" spc="-530" b="1">
                <a:latin typeface="Georgia"/>
                <a:cs typeface="Georgia"/>
              </a:rPr>
              <a:t>333,218</a:t>
            </a:r>
            <a:endParaRPr sz="38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55265" y="6251525"/>
            <a:ext cx="4586605" cy="374650"/>
          </a:xfrm>
          <a:prstGeom prst="rect">
            <a:avLst/>
          </a:prstGeom>
          <a:solidFill>
            <a:srgbClr val="1A4D7D"/>
          </a:solidFill>
        </p:spPr>
        <p:txBody>
          <a:bodyPr wrap="square" lIns="0" tIns="0" rIns="0" bIns="0" rtlCol="0" vert="horz">
            <a:spAutoFit/>
          </a:bodyPr>
          <a:lstStyle/>
          <a:p>
            <a:pPr marL="77470">
              <a:lnSpc>
                <a:spcPts val="2900"/>
              </a:lnSpc>
              <a:tabLst>
                <a:tab pos="2828290" algn="l"/>
              </a:tabLst>
            </a:pPr>
            <a:r>
              <a:rPr dirty="0" sz="2850" spc="-145" b="1">
                <a:solidFill>
                  <a:srgbClr val="FFFFFF"/>
                </a:solidFill>
                <a:latin typeface="Georgia"/>
                <a:cs typeface="Georgia"/>
              </a:rPr>
              <a:t>RESIDENTIAL	</a:t>
            </a:r>
            <a:r>
              <a:rPr dirty="0" sz="2850" spc="-220" b="1">
                <a:solidFill>
                  <a:srgbClr val="FFFFFF"/>
                </a:solidFill>
                <a:latin typeface="Georgia"/>
                <a:cs typeface="Georgia"/>
              </a:rPr>
              <a:t>PARCELS</a:t>
            </a:r>
            <a:endParaRPr sz="2850">
              <a:latin typeface="Georgia"/>
              <a:cs typeface="Georg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12326" y="1840396"/>
            <a:ext cx="9432290" cy="3726179"/>
            <a:chOff x="412326" y="1840396"/>
            <a:chExt cx="9432290" cy="372617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1773" y="1840396"/>
              <a:ext cx="6302269" cy="37255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326" y="2066422"/>
              <a:ext cx="3089856" cy="281794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374" y="2118011"/>
            <a:ext cx="46028" cy="274212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52164" y="1117679"/>
            <a:ext cx="5220970" cy="3657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heavy" sz="2200" spc="-95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RESIDENTIA</a:t>
            </a:r>
            <a:r>
              <a:rPr dirty="0" u="heavy" sz="2200" spc="-95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L</a:t>
            </a:r>
            <a:r>
              <a:rPr dirty="0" u="heavy" sz="2200" spc="-5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2200" spc="15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NE</a:t>
            </a:r>
            <a:r>
              <a:rPr dirty="0" u="heavy" sz="2200" spc="-480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W</a:t>
            </a:r>
            <a:r>
              <a:rPr dirty="0" u="heavy" sz="2200" spc="-5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2200" spc="-70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CONSTRUCTION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6442" y="7376196"/>
            <a:ext cx="1497965" cy="194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99390">
              <a:lnSpc>
                <a:spcPct val="100000"/>
              </a:lnSpc>
              <a:spcBef>
                <a:spcPts val="125"/>
              </a:spcBef>
            </a:pPr>
            <a:r>
              <a:rPr dirty="0" sz="450" spc="-35" b="1">
                <a:latin typeface="Georgia"/>
                <a:cs typeface="Georgia"/>
              </a:rPr>
              <a:t>*Some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Data</a:t>
            </a:r>
            <a:r>
              <a:rPr dirty="0" sz="450" spc="10" b="1">
                <a:latin typeface="Georgia"/>
                <a:cs typeface="Georgia"/>
              </a:rPr>
              <a:t> </a:t>
            </a:r>
            <a:r>
              <a:rPr dirty="0" sz="450" spc="-40" b="1">
                <a:latin typeface="Georgia"/>
                <a:cs typeface="Georgia"/>
              </a:rPr>
              <a:t>Reported</a:t>
            </a:r>
            <a:r>
              <a:rPr dirty="0" sz="450" spc="10" b="1">
                <a:latin typeface="Georgia"/>
                <a:cs typeface="Georgia"/>
              </a:rPr>
              <a:t> </a:t>
            </a:r>
            <a:r>
              <a:rPr dirty="0" sz="450" spc="-35" b="1">
                <a:latin typeface="Georgia"/>
                <a:cs typeface="Georgia"/>
              </a:rPr>
              <a:t>May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Be</a:t>
            </a:r>
            <a:r>
              <a:rPr dirty="0" sz="450" spc="10" b="1">
                <a:latin typeface="Georgia"/>
                <a:cs typeface="Georgia"/>
              </a:rPr>
              <a:t> </a:t>
            </a:r>
            <a:r>
              <a:rPr dirty="0" sz="450" spc="-35" b="1">
                <a:latin typeface="Georgia"/>
                <a:cs typeface="Georgia"/>
              </a:rPr>
              <a:t>Subject</a:t>
            </a:r>
            <a:r>
              <a:rPr dirty="0" sz="450" spc="10" b="1">
                <a:latin typeface="Georgia"/>
                <a:cs typeface="Georgia"/>
              </a:rPr>
              <a:t> </a:t>
            </a:r>
            <a:r>
              <a:rPr dirty="0" sz="450" spc="-10" b="1">
                <a:latin typeface="Georgia"/>
                <a:cs typeface="Georgia"/>
              </a:rPr>
              <a:t>To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Change</a:t>
            </a:r>
            <a:endParaRPr sz="4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600" spc="-35" b="1">
                <a:latin typeface="Georgia"/>
                <a:cs typeface="Georgia"/>
              </a:rPr>
              <a:t>7</a:t>
            </a:r>
            <a:endParaRPr sz="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4545" y="259313"/>
            <a:ext cx="5260340" cy="54673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400" spc="45">
                <a:solidFill>
                  <a:srgbClr val="1A4D7D"/>
                </a:solidFill>
                <a:latin typeface="Times New Roman"/>
                <a:cs typeface="Times New Roman"/>
              </a:rPr>
              <a:t>RESIDENTIAL</a:t>
            </a:r>
            <a:r>
              <a:rPr dirty="0" sz="3400" spc="-4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55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343" y="774795"/>
            <a:ext cx="9989820" cy="140335"/>
          </a:xfrm>
          <a:custGeom>
            <a:avLst/>
            <a:gdLst/>
            <a:ahLst/>
            <a:cxnLst/>
            <a:rect l="l" t="t" r="r" b="b"/>
            <a:pathLst>
              <a:path w="9989820" h="140334">
                <a:moveTo>
                  <a:pt x="90" y="0"/>
                </a:moveTo>
                <a:lnTo>
                  <a:pt x="9989713" y="6804"/>
                </a:lnTo>
                <a:lnTo>
                  <a:pt x="9989622" y="140154"/>
                </a:lnTo>
                <a:lnTo>
                  <a:pt x="0" y="133349"/>
                </a:lnTo>
                <a:lnTo>
                  <a:pt x="90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77" y="1475062"/>
            <a:ext cx="9713570" cy="53435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28173" y="7282593"/>
            <a:ext cx="1446530" cy="1962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535"/>
              </a:lnSpc>
              <a:spcBef>
                <a:spcPts val="130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15" b="1">
                <a:latin typeface="Times New Roman"/>
                <a:cs typeface="Times New Roman"/>
              </a:rPr>
              <a:t>Data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Reported</a:t>
            </a:r>
            <a:r>
              <a:rPr dirty="0" sz="450" spc="5" b="1">
                <a:latin typeface="Times New Roman"/>
                <a:cs typeface="Times New Roman"/>
              </a:rPr>
              <a:t> May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25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15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  <a:p>
            <a:pPr algn="r" marR="5080">
              <a:lnSpc>
                <a:spcPts val="775"/>
              </a:lnSpc>
            </a:pPr>
            <a:r>
              <a:rPr dirty="0" sz="650" spc="-25" b="1">
                <a:latin typeface="Times New Roman"/>
                <a:cs typeface="Times New Roman"/>
              </a:rPr>
              <a:t>8</a:t>
            </a:r>
            <a:endParaRPr sz="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74945"/>
            <a:ext cx="10058400" cy="254635"/>
          </a:xfrm>
          <a:custGeom>
            <a:avLst/>
            <a:gdLst/>
            <a:ahLst/>
            <a:cxnLst/>
            <a:rect l="l" t="t" r="r" b="b"/>
            <a:pathLst>
              <a:path w="10058400" h="254634">
                <a:moveTo>
                  <a:pt x="10058399" y="254510"/>
                </a:moveTo>
                <a:lnTo>
                  <a:pt x="0" y="254510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254510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4363" y="7309548"/>
            <a:ext cx="131127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solidFill>
                  <a:srgbClr val="FFFFFF"/>
                </a:solidFill>
                <a:latin typeface="Times New Roman"/>
                <a:cs typeface="Times New Roman"/>
              </a:rPr>
              <a:t>*Some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0" b="1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Subject </a:t>
            </a:r>
            <a:r>
              <a:rPr dirty="0" sz="450" spc="2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0" b="1">
                <a:solidFill>
                  <a:srgbClr val="FFFFFF"/>
                </a:solidFill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4456" y="260146"/>
            <a:ext cx="8332470" cy="542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10">
                <a:solidFill>
                  <a:srgbClr val="1A4D7D"/>
                </a:solidFill>
                <a:latin typeface="Times New Roman"/>
                <a:cs typeface="Times New Roman"/>
              </a:rPr>
              <a:t>COMMERCIAL/</a:t>
            </a:r>
            <a:r>
              <a:rPr dirty="0" sz="3400" spc="-3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20">
                <a:solidFill>
                  <a:srgbClr val="1A4D7D"/>
                </a:solidFill>
                <a:latin typeface="Times New Roman"/>
                <a:cs typeface="Times New Roman"/>
              </a:rPr>
              <a:t>INDUSTRIAL</a:t>
            </a:r>
            <a:r>
              <a:rPr dirty="0" sz="3400" spc="-2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40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909" y="1051612"/>
            <a:ext cx="9476740" cy="5854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18745">
              <a:lnSpc>
                <a:spcPct val="113799"/>
              </a:lnSpc>
              <a:spcBef>
                <a:spcPts val="95"/>
              </a:spcBef>
            </a:pPr>
            <a:r>
              <a:rPr dirty="0" sz="1050" spc="15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Commercial/Industrial</a:t>
            </a:r>
            <a:r>
              <a:rPr dirty="0" sz="1050" spc="10" b="1">
                <a:latin typeface="Times New Roman"/>
                <a:cs typeface="Times New Roman"/>
              </a:rPr>
              <a:t> Division </a:t>
            </a:r>
            <a:r>
              <a:rPr dirty="0" sz="1050" spc="-5" b="1">
                <a:latin typeface="Times New Roman"/>
                <a:cs typeface="Times New Roman"/>
              </a:rPr>
              <a:t>received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about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5,000</a:t>
            </a:r>
            <a:r>
              <a:rPr dirty="0" sz="1050" spc="10" b="1">
                <a:latin typeface="Times New Roman"/>
                <a:cs typeface="Times New Roman"/>
              </a:rPr>
              <a:t> sales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tax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year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2023.</a:t>
            </a:r>
            <a:r>
              <a:rPr dirty="0" sz="1050" spc="55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The </a:t>
            </a:r>
            <a:r>
              <a:rPr dirty="0" sz="1050" spc="5" b="1">
                <a:latin typeface="Times New Roman"/>
                <a:cs typeface="Times New Roman"/>
              </a:rPr>
              <a:t>sale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activity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was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concentrated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South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where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there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20" b="1">
                <a:latin typeface="Times New Roman"/>
                <a:cs typeface="Times New Roman"/>
              </a:rPr>
              <a:t>is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adequate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vacant </a:t>
            </a:r>
            <a:r>
              <a:rPr dirty="0" sz="1050" spc="-10" b="1">
                <a:latin typeface="Times New Roman"/>
                <a:cs typeface="Times New Roman"/>
              </a:rPr>
              <a:t> land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5" b="1">
                <a:latin typeface="Times New Roman"/>
                <a:cs typeface="Times New Roman"/>
              </a:rPr>
              <a:t> new </a:t>
            </a:r>
            <a:r>
              <a:rPr dirty="0" sz="1050" b="1">
                <a:latin typeface="Times New Roman"/>
                <a:cs typeface="Times New Roman"/>
              </a:rPr>
              <a:t>development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industrial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warehouses.</a:t>
            </a:r>
            <a:r>
              <a:rPr dirty="0" sz="1050" spc="2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There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were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almost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12,000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permits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that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were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field</a:t>
            </a:r>
            <a:r>
              <a:rPr dirty="0" sz="1050" spc="10" b="1">
                <a:latin typeface="Times New Roman"/>
                <a:cs typeface="Times New Roman"/>
              </a:rPr>
              <a:t> inspected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by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commercial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appraisal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team.</a:t>
            </a:r>
            <a:r>
              <a:rPr dirty="0" sz="1050" spc="2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The</a:t>
            </a:r>
            <a:r>
              <a:rPr dirty="0" sz="1050" spc="5" b="1">
                <a:latin typeface="Times New Roman"/>
                <a:cs typeface="Times New Roman"/>
              </a:rPr>
              <a:t> new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 </a:t>
            </a:r>
            <a:r>
              <a:rPr dirty="0" sz="1050" spc="-5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incomplete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construction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permits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resulted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added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$3.7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billion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growth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to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2023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digest. </a:t>
            </a:r>
            <a:r>
              <a:rPr dirty="0" sz="1050" spc="15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commercial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team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listed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almost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200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new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construction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parcels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 </a:t>
            </a:r>
            <a:r>
              <a:rPr dirty="0" sz="1050" spc="-5" b="1">
                <a:latin typeface="Times New Roman"/>
                <a:cs typeface="Times New Roman"/>
              </a:rPr>
              <a:t> about </a:t>
            </a:r>
            <a:r>
              <a:rPr dirty="0" sz="1050" spc="-60" b="1">
                <a:latin typeface="Times New Roman"/>
                <a:cs typeface="Times New Roman"/>
              </a:rPr>
              <a:t>150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parcels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coded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as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incomplete</a:t>
            </a:r>
            <a:r>
              <a:rPr dirty="0" sz="1050" b="1">
                <a:latin typeface="Times New Roman"/>
                <a:cs typeface="Times New Roman"/>
              </a:rPr>
              <a:t> construction.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>
              <a:lnSpc>
                <a:spcPct val="113799"/>
              </a:lnSpc>
            </a:pPr>
            <a:r>
              <a:rPr dirty="0" sz="1050" spc="15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County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submarkets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that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represented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bulk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new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construction/incomplete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construction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are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South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industrial,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manufacturing,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20" b="1">
                <a:latin typeface="Times New Roman"/>
                <a:cs typeface="Times New Roman"/>
              </a:rPr>
              <a:t>cold/dry </a:t>
            </a:r>
            <a:r>
              <a:rPr dirty="0" sz="1050" spc="2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storage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warehouses;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Midtown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new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hospitality,</a:t>
            </a:r>
            <a:r>
              <a:rPr dirty="0" sz="1050" spc="5" b="1">
                <a:latin typeface="Times New Roman"/>
                <a:cs typeface="Times New Roman"/>
              </a:rPr>
              <a:t> offices,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apartments;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North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new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hospitality</a:t>
            </a:r>
            <a:r>
              <a:rPr dirty="0" sz="1050" spc="5" b="1">
                <a:latin typeface="Times New Roman"/>
                <a:cs typeface="Times New Roman"/>
              </a:rPr>
              <a:t> venues, offices,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retail.</a:t>
            </a:r>
            <a:r>
              <a:rPr dirty="0" sz="1050" spc="285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Some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more </a:t>
            </a:r>
            <a:r>
              <a:rPr dirty="0" sz="1050" spc="-5" b="1">
                <a:latin typeface="Times New Roman"/>
                <a:cs typeface="Times New Roman"/>
              </a:rPr>
              <a:t> notable</a:t>
            </a:r>
            <a:r>
              <a:rPr dirty="0" sz="1050" spc="5" b="1">
                <a:latin typeface="Times New Roman"/>
                <a:cs typeface="Times New Roman"/>
              </a:rPr>
              <a:t> new </a:t>
            </a:r>
            <a:r>
              <a:rPr dirty="0" sz="1050" spc="-5" b="1">
                <a:latin typeface="Times New Roman"/>
                <a:cs typeface="Times New Roman"/>
              </a:rPr>
              <a:t>construction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projects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2023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are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Invesco,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One</a:t>
            </a:r>
            <a:r>
              <a:rPr dirty="0" sz="1050" spc="5" b="1">
                <a:latin typeface="Times New Roman"/>
                <a:cs typeface="Times New Roman"/>
              </a:rPr>
              <a:t> Phipps </a:t>
            </a:r>
            <a:r>
              <a:rPr dirty="0" sz="1050" spc="-5" b="1">
                <a:latin typeface="Times New Roman"/>
                <a:cs typeface="Times New Roman"/>
              </a:rPr>
              <a:t>Plaza</a:t>
            </a:r>
            <a:r>
              <a:rPr dirty="0" sz="1050" spc="5" b="1">
                <a:latin typeface="Times New Roman"/>
                <a:cs typeface="Times New Roman"/>
              </a:rPr>
              <a:t> Office,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Hyatt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Centric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20" b="1">
                <a:latin typeface="Times New Roman"/>
                <a:cs typeface="Times New Roman"/>
              </a:rPr>
              <a:t>Hotel,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Kimpton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Shane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20" b="1">
                <a:latin typeface="Times New Roman"/>
                <a:cs typeface="Times New Roman"/>
              </a:rPr>
              <a:t>Hotel,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Broadstone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Upper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Westside 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Apartments,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35" b="1">
                <a:latin typeface="Times New Roman"/>
                <a:cs typeface="Times New Roman"/>
              </a:rPr>
              <a:t>Nobu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20" b="1">
                <a:latin typeface="Times New Roman"/>
                <a:cs typeface="Times New Roman"/>
              </a:rPr>
              <a:t>Hotel,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Ascent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Peachtree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Apartments,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25" b="1">
                <a:latin typeface="Times New Roman"/>
                <a:cs typeface="Times New Roman"/>
              </a:rPr>
              <a:t>Novel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Apartments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Buckhead/Midtown,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35" b="1">
                <a:latin typeface="Times New Roman"/>
                <a:cs typeface="Times New Roman"/>
              </a:rPr>
              <a:t>DP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World</a:t>
            </a:r>
            <a:r>
              <a:rPr dirty="0" sz="1050" spc="10" b="1">
                <a:latin typeface="Times New Roman"/>
                <a:cs typeface="Times New Roman"/>
              </a:rPr>
              <a:t> Logistics </a:t>
            </a:r>
            <a:r>
              <a:rPr dirty="0" sz="1050" spc="-15" b="1">
                <a:latin typeface="Times New Roman"/>
                <a:cs typeface="Times New Roman"/>
              </a:rPr>
              <a:t>Warehouse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South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Fulton.</a:t>
            </a:r>
            <a:r>
              <a:rPr dirty="0" sz="1050" spc="2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result, </a:t>
            </a:r>
            <a:r>
              <a:rPr dirty="0" sz="1050" spc="-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there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20" b="1">
                <a:latin typeface="Times New Roman"/>
                <a:cs typeface="Times New Roman"/>
              </a:rPr>
              <a:t>is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high</a:t>
            </a:r>
            <a:r>
              <a:rPr dirty="0" sz="1050" b="1">
                <a:latin typeface="Times New Roman"/>
                <a:cs typeface="Times New Roman"/>
              </a:rPr>
              <a:t> demand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b="1">
                <a:latin typeface="Times New Roman"/>
                <a:cs typeface="Times New Roman"/>
              </a:rPr>
              <a:t> warehouses, </a:t>
            </a:r>
            <a:r>
              <a:rPr dirty="0" sz="1050" spc="-10" b="1">
                <a:latin typeface="Times New Roman"/>
                <a:cs typeface="Times New Roman"/>
              </a:rPr>
              <a:t>multi-family,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affordable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housing.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02235">
              <a:lnSpc>
                <a:spcPct val="113799"/>
              </a:lnSpc>
            </a:pPr>
            <a:r>
              <a:rPr dirty="0" sz="1050" spc="15" b="1">
                <a:latin typeface="Times New Roman"/>
                <a:cs typeface="Times New Roman"/>
              </a:rPr>
              <a:t>Existing</a:t>
            </a:r>
            <a:r>
              <a:rPr dirty="0" sz="1050" spc="5" b="1">
                <a:latin typeface="Times New Roman"/>
                <a:cs typeface="Times New Roman"/>
              </a:rPr>
              <a:t> Development </a:t>
            </a:r>
            <a:r>
              <a:rPr dirty="0" sz="1050" spc="-25" b="1">
                <a:latin typeface="Times New Roman"/>
                <a:cs typeface="Times New Roman"/>
              </a:rPr>
              <a:t>Authority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parcels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by</a:t>
            </a:r>
            <a:r>
              <a:rPr dirty="0" sz="1050" spc="5" b="1">
                <a:latin typeface="Times New Roman"/>
                <a:cs typeface="Times New Roman"/>
              </a:rPr>
              <a:t> municipalities </a:t>
            </a:r>
            <a:r>
              <a:rPr dirty="0" sz="1050" spc="-35" b="1">
                <a:latin typeface="Times New Roman"/>
                <a:cs typeface="Times New Roman"/>
              </a:rPr>
              <a:t>are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Atlanta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5" b="1">
                <a:latin typeface="Times New Roman"/>
                <a:cs typeface="Times New Roman"/>
              </a:rPr>
              <a:t>41,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Sandy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Springs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5" b="1">
                <a:latin typeface="Times New Roman"/>
                <a:cs typeface="Times New Roman"/>
              </a:rPr>
              <a:t>15,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Alpharetta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29,</a:t>
            </a:r>
            <a:r>
              <a:rPr dirty="0" sz="1050" spc="5" b="1">
                <a:latin typeface="Times New Roman"/>
                <a:cs typeface="Times New Roman"/>
              </a:rPr>
              <a:t> East </a:t>
            </a:r>
            <a:r>
              <a:rPr dirty="0" sz="1050" b="1">
                <a:latin typeface="Times New Roman"/>
                <a:cs typeface="Times New Roman"/>
              </a:rPr>
              <a:t>Point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one,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Union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City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 </a:t>
            </a:r>
            <a:r>
              <a:rPr dirty="0" sz="1050" b="1">
                <a:latin typeface="Times New Roman"/>
                <a:cs typeface="Times New Roman"/>
              </a:rPr>
              <a:t> two.</a:t>
            </a:r>
            <a:r>
              <a:rPr dirty="0" sz="1050" spc="2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There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are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currently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254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projects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included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5" b="1">
                <a:latin typeface="Times New Roman"/>
                <a:cs typeface="Times New Roman"/>
              </a:rPr>
              <a:t> Development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Authority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program.</a:t>
            </a:r>
            <a:r>
              <a:rPr dirty="0" sz="1050" spc="45" b="1">
                <a:latin typeface="Times New Roman"/>
                <a:cs typeface="Times New Roman"/>
              </a:rPr>
              <a:t> </a:t>
            </a:r>
            <a:r>
              <a:rPr dirty="0" sz="1050" spc="50" b="1">
                <a:latin typeface="Times New Roman"/>
                <a:cs typeface="Times New Roman"/>
              </a:rPr>
              <a:t>New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Development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Authority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projects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by</a:t>
            </a:r>
            <a:r>
              <a:rPr dirty="0" sz="1050" spc="5" b="1">
                <a:latin typeface="Times New Roman"/>
                <a:cs typeface="Times New Roman"/>
              </a:rPr>
              <a:t> municipalities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tax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year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2023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are </a:t>
            </a:r>
            <a:r>
              <a:rPr dirty="0" sz="1050" spc="-3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5" b="1">
                <a:latin typeface="Times New Roman"/>
                <a:cs typeface="Times New Roman"/>
              </a:rPr>
              <a:t>31,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Atlanta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5" b="1">
                <a:latin typeface="Times New Roman"/>
                <a:cs typeface="Times New Roman"/>
              </a:rPr>
              <a:t>18,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Alpharetta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eight,</a:t>
            </a:r>
            <a:r>
              <a:rPr dirty="0" sz="1050" spc="5" b="1">
                <a:latin typeface="Times New Roman"/>
                <a:cs typeface="Times New Roman"/>
              </a:rPr>
              <a:t> East </a:t>
            </a:r>
            <a:r>
              <a:rPr dirty="0" sz="1050" b="1">
                <a:latin typeface="Times New Roman"/>
                <a:cs typeface="Times New Roman"/>
              </a:rPr>
              <a:t>Point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two,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Union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City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with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two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total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5" b="1">
                <a:latin typeface="Times New Roman"/>
                <a:cs typeface="Times New Roman"/>
              </a:rPr>
              <a:t>61.</a:t>
            </a:r>
            <a:r>
              <a:rPr dirty="0" sz="1050" spc="7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tax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year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2023,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County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has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total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 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60" b="1">
                <a:latin typeface="Times New Roman"/>
                <a:cs typeface="Times New Roman"/>
              </a:rPr>
              <a:t>315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Development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Authority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parcels</a:t>
            </a:r>
            <a:r>
              <a:rPr dirty="0" sz="1050" b="1">
                <a:latin typeface="Times New Roman"/>
                <a:cs typeface="Times New Roman"/>
              </a:rPr>
              <a:t> in the </a:t>
            </a:r>
            <a:r>
              <a:rPr dirty="0" sz="1050" spc="-20" b="1">
                <a:latin typeface="Times New Roman"/>
                <a:cs typeface="Times New Roman"/>
              </a:rPr>
              <a:t>program.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0795" indent="33655">
              <a:lnSpc>
                <a:spcPct val="113799"/>
              </a:lnSpc>
            </a:pPr>
            <a:r>
              <a:rPr dirty="0" sz="1050" spc="-30" b="1">
                <a:latin typeface="Times New Roman"/>
                <a:cs typeface="Times New Roman"/>
              </a:rPr>
              <a:t>Staff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received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processed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total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10" b="1">
                <a:latin typeface="Times New Roman"/>
                <a:cs typeface="Times New Roman"/>
              </a:rPr>
              <a:t>11</a:t>
            </a:r>
            <a:r>
              <a:rPr dirty="0" sz="1050" spc="5" b="1">
                <a:latin typeface="Times New Roman"/>
                <a:cs typeface="Times New Roman"/>
              </a:rPr>
              <a:t> new </a:t>
            </a:r>
            <a:r>
              <a:rPr dirty="0" sz="1050" spc="-10" b="1">
                <a:latin typeface="Times New Roman"/>
                <a:cs typeface="Times New Roman"/>
              </a:rPr>
              <a:t>Brownfield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applications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tax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year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2023,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which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represents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total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77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Brownfield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parcels.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With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increase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 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demand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affordable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housing, we </a:t>
            </a:r>
            <a:r>
              <a:rPr dirty="0" sz="1050" spc="-10" b="1">
                <a:latin typeface="Times New Roman"/>
                <a:cs typeface="Times New Roman"/>
              </a:rPr>
              <a:t>have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received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processed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total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five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new Low-Income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25" b="1">
                <a:latin typeface="Times New Roman"/>
                <a:cs typeface="Times New Roman"/>
              </a:rPr>
              <a:t>Housing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Tax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Credit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applications,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which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provides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total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60" b="1">
                <a:latin typeface="Times New Roman"/>
                <a:cs typeface="Times New Roman"/>
              </a:rPr>
              <a:t>137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Low- 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Income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25" b="1">
                <a:latin typeface="Times New Roman"/>
                <a:cs typeface="Times New Roman"/>
              </a:rPr>
              <a:t>Housing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Projects.</a:t>
            </a:r>
            <a:r>
              <a:rPr dirty="0" sz="1050" spc="4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With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continued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demand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trends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to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make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affordable</a:t>
            </a:r>
            <a:r>
              <a:rPr dirty="0" sz="1050" spc="10" b="1">
                <a:latin typeface="Times New Roman"/>
                <a:cs typeface="Times New Roman"/>
              </a:rPr>
              <a:t> housing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more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available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nationwide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this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has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impacted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County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real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estate 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developers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how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to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repurpose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non-performing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office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buildings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future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affordable</a:t>
            </a:r>
            <a:r>
              <a:rPr dirty="0" sz="1050" spc="10" b="1">
                <a:latin typeface="Times New Roman"/>
                <a:cs typeface="Times New Roman"/>
              </a:rPr>
              <a:t> housing communities. 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On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other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hand,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growth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demand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housing 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has significant</a:t>
            </a:r>
            <a:r>
              <a:rPr dirty="0" sz="1050" spc="5" b="1">
                <a:latin typeface="Times New Roman"/>
                <a:cs typeface="Times New Roman"/>
              </a:rPr>
              <a:t> effects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on</a:t>
            </a:r>
            <a:r>
              <a:rPr dirty="0" sz="1050" spc="5" b="1">
                <a:latin typeface="Times New Roman"/>
                <a:cs typeface="Times New Roman"/>
              </a:rPr>
              <a:t> escalating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rental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rate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growth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new</a:t>
            </a:r>
            <a:r>
              <a:rPr dirty="0" sz="1050" b="1">
                <a:latin typeface="Times New Roman"/>
                <a:cs typeface="Times New Roman"/>
              </a:rPr>
              <a:t> development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new </a:t>
            </a:r>
            <a:r>
              <a:rPr dirty="0" sz="1050" spc="-10" b="1">
                <a:latin typeface="Times New Roman"/>
                <a:cs typeface="Times New Roman"/>
              </a:rPr>
              <a:t>multi-family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housing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throughout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 county.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88900">
              <a:lnSpc>
                <a:spcPct val="113799"/>
              </a:lnSpc>
            </a:pPr>
            <a:r>
              <a:rPr dirty="0" sz="1050" spc="-5" b="1">
                <a:latin typeface="Times New Roman"/>
                <a:cs typeface="Times New Roman"/>
              </a:rPr>
              <a:t>There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has</a:t>
            </a:r>
            <a:r>
              <a:rPr dirty="0" sz="1050" spc="10" b="1">
                <a:latin typeface="Times New Roman"/>
                <a:cs typeface="Times New Roman"/>
              </a:rPr>
              <a:t> been </a:t>
            </a:r>
            <a:r>
              <a:rPr dirty="0" sz="1050" spc="-10" b="1">
                <a:latin typeface="Times New Roman"/>
                <a:cs typeface="Times New Roman"/>
              </a:rPr>
              <a:t>an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increase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continued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national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demand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more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warehouse</a:t>
            </a:r>
            <a:r>
              <a:rPr dirty="0" sz="1050" spc="10" b="1">
                <a:latin typeface="Times New Roman"/>
                <a:cs typeface="Times New Roman"/>
              </a:rPr>
              <a:t> space </a:t>
            </a:r>
            <a:r>
              <a:rPr dirty="0" sz="1050" spc="5" b="1">
                <a:latin typeface="Times New Roman"/>
                <a:cs typeface="Times New Roman"/>
              </a:rPr>
              <a:t>to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support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import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e-commerce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fulfillment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centers.</a:t>
            </a:r>
            <a:r>
              <a:rPr dirty="0" sz="1050" spc="3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It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has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been </a:t>
            </a:r>
            <a:r>
              <a:rPr dirty="0" sz="1050" spc="5" b="1">
                <a:latin typeface="Times New Roman"/>
                <a:cs typeface="Times New Roman"/>
              </a:rPr>
              <a:t>noted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that </a:t>
            </a:r>
            <a:r>
              <a:rPr dirty="0" sz="1050" spc="-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trend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2023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will</a:t>
            </a:r>
            <a:r>
              <a:rPr dirty="0" sz="1050" spc="5" b="1">
                <a:latin typeface="Times New Roman"/>
                <a:cs typeface="Times New Roman"/>
              </a:rPr>
              <a:t> extend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into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tax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year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2024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demand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warehouse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space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County.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Staff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received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processed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almost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700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land</a:t>
            </a:r>
            <a:r>
              <a:rPr dirty="0" sz="1050" spc="5" b="1">
                <a:latin typeface="Times New Roman"/>
                <a:cs typeface="Times New Roman"/>
              </a:rPr>
              <a:t> packages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which 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consist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land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splits,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consolidations,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right-of-way,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make </a:t>
            </a:r>
            <a:r>
              <a:rPr dirty="0" sz="1050" spc="-5" b="1">
                <a:latin typeface="Times New Roman"/>
                <a:cs typeface="Times New Roman"/>
              </a:rPr>
              <a:t>taxable,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dimension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changes,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40" b="1">
                <a:latin typeface="Times New Roman"/>
                <a:cs typeface="Times New Roman"/>
              </a:rPr>
              <a:t>air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right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parcels.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70485">
              <a:lnSpc>
                <a:spcPct val="113799"/>
              </a:lnSpc>
            </a:pPr>
            <a:r>
              <a:rPr dirty="0" sz="1050" spc="-20" b="1">
                <a:latin typeface="Times New Roman"/>
                <a:cs typeface="Times New Roman"/>
              </a:rPr>
              <a:t>As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a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result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abundance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valid</a:t>
            </a:r>
            <a:r>
              <a:rPr dirty="0" sz="1050" spc="10" b="1">
                <a:latin typeface="Times New Roman"/>
                <a:cs typeface="Times New Roman"/>
              </a:rPr>
              <a:t> sales,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commercial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division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reviewed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sales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which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resulted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in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market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adjustments</a:t>
            </a:r>
            <a:r>
              <a:rPr dirty="0" sz="1050" spc="5" b="1">
                <a:latin typeface="Times New Roman"/>
                <a:cs typeface="Times New Roman"/>
              </a:rPr>
              <a:t> to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five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property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types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that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includes </a:t>
            </a:r>
            <a:r>
              <a:rPr dirty="0" sz="1050" spc="-5" b="1">
                <a:latin typeface="Times New Roman"/>
                <a:cs typeface="Times New Roman"/>
              </a:rPr>
              <a:t>about</a:t>
            </a:r>
            <a:r>
              <a:rPr dirty="0" sz="1050" spc="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85 </a:t>
            </a:r>
            <a:r>
              <a:rPr dirty="0" sz="1050" spc="-2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land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use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codes. </a:t>
            </a:r>
            <a:r>
              <a:rPr dirty="0" sz="1050" spc="5" b="1">
                <a:latin typeface="Times New Roman"/>
                <a:cs typeface="Times New Roman"/>
              </a:rPr>
              <a:t>They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include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offices,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industrial,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hospitality,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multi-family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apartment,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retail.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30" b="1">
                <a:latin typeface="Times New Roman"/>
                <a:cs typeface="Times New Roman"/>
              </a:rPr>
              <a:t>Due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to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market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research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data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analysis,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staff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adjusted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market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rental </a:t>
            </a:r>
            <a:r>
              <a:rPr dirty="0" sz="1050" spc="-2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rates,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15" b="1">
                <a:latin typeface="Times New Roman"/>
                <a:cs typeface="Times New Roman"/>
              </a:rPr>
              <a:t>expenses,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capitalization</a:t>
            </a:r>
            <a:r>
              <a:rPr dirty="0" sz="105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rates.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421640">
              <a:lnSpc>
                <a:spcPct val="113799"/>
              </a:lnSpc>
            </a:pPr>
            <a:r>
              <a:rPr dirty="0" sz="1050" spc="-20" b="1">
                <a:latin typeface="Times New Roman"/>
                <a:cs typeface="Times New Roman"/>
              </a:rPr>
              <a:t>Overall,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b="1">
                <a:latin typeface="Times New Roman"/>
                <a:cs typeface="Times New Roman"/>
              </a:rPr>
              <a:t>the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35" b="1">
                <a:latin typeface="Times New Roman"/>
                <a:cs typeface="Times New Roman"/>
              </a:rPr>
              <a:t>2023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notice </a:t>
            </a:r>
            <a:r>
              <a:rPr dirty="0" sz="1050" spc="-5" b="1">
                <a:latin typeface="Times New Roman"/>
                <a:cs typeface="Times New Roman"/>
              </a:rPr>
              <a:t>of</a:t>
            </a:r>
            <a:r>
              <a:rPr dirty="0" sz="1050" spc="15" b="1">
                <a:latin typeface="Times New Roman"/>
                <a:cs typeface="Times New Roman"/>
              </a:rPr>
              <a:t> assessments </a:t>
            </a:r>
            <a:r>
              <a:rPr dirty="0" sz="1050" spc="-40" b="1">
                <a:latin typeface="Times New Roman"/>
                <a:cs typeface="Times New Roman"/>
              </a:rPr>
              <a:t>for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Fulton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15" b="1">
                <a:latin typeface="Times New Roman"/>
                <a:cs typeface="Times New Roman"/>
              </a:rPr>
              <a:t>County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taxpayers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reflects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Fair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30" b="1">
                <a:latin typeface="Times New Roman"/>
                <a:cs typeface="Times New Roman"/>
              </a:rPr>
              <a:t>Market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value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based</a:t>
            </a:r>
            <a:r>
              <a:rPr dirty="0" sz="1050" spc="10" b="1">
                <a:latin typeface="Times New Roman"/>
                <a:cs typeface="Times New Roman"/>
              </a:rPr>
              <a:t> on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10" b="1">
                <a:latin typeface="Times New Roman"/>
                <a:cs typeface="Times New Roman"/>
              </a:rPr>
              <a:t>sales,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market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5" b="1">
                <a:latin typeface="Times New Roman"/>
                <a:cs typeface="Times New Roman"/>
              </a:rPr>
              <a:t>analysis,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5" b="1">
                <a:latin typeface="Times New Roman"/>
                <a:cs typeface="Times New Roman"/>
              </a:rPr>
              <a:t>market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5" b="1">
                <a:latin typeface="Times New Roman"/>
                <a:cs typeface="Times New Roman"/>
              </a:rPr>
              <a:t>conditions,</a:t>
            </a:r>
            <a:r>
              <a:rPr dirty="0" sz="1050" spc="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and</a:t>
            </a:r>
            <a:r>
              <a:rPr dirty="0" sz="1050" spc="10" b="1">
                <a:latin typeface="Times New Roman"/>
                <a:cs typeface="Times New Roman"/>
              </a:rPr>
              <a:t> </a:t>
            </a:r>
            <a:r>
              <a:rPr dirty="0" sz="1050" spc="-20" b="1">
                <a:latin typeface="Times New Roman"/>
                <a:cs typeface="Times New Roman"/>
              </a:rPr>
              <a:t>industry </a:t>
            </a:r>
            <a:r>
              <a:rPr dirty="0" sz="1050" spc="-15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trends.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674" y="7328778"/>
            <a:ext cx="6350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-5" b="1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959" y="820394"/>
            <a:ext cx="9992995" cy="133350"/>
          </a:xfrm>
          <a:custGeom>
            <a:avLst/>
            <a:gdLst/>
            <a:ahLst/>
            <a:cxnLst/>
            <a:rect l="l" t="t" r="r" b="b"/>
            <a:pathLst>
              <a:path w="9992995" h="133350">
                <a:moveTo>
                  <a:pt x="0" y="0"/>
                </a:moveTo>
                <a:lnTo>
                  <a:pt x="9992480" y="0"/>
                </a:lnTo>
                <a:lnTo>
                  <a:pt x="9992480" y="133349"/>
                </a:lnTo>
                <a:lnTo>
                  <a:pt x="0" y="133349"/>
                </a:lnTo>
                <a:lnTo>
                  <a:pt x="0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74311"/>
            <a:ext cx="10058400" cy="254635"/>
          </a:xfrm>
          <a:custGeom>
            <a:avLst/>
            <a:gdLst/>
            <a:ahLst/>
            <a:cxnLst/>
            <a:rect l="l" t="t" r="r" b="b"/>
            <a:pathLst>
              <a:path w="10058400" h="254634">
                <a:moveTo>
                  <a:pt x="10058399" y="254511"/>
                </a:moveTo>
                <a:lnTo>
                  <a:pt x="0" y="254511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254511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8696" y="241690"/>
            <a:ext cx="8332470" cy="542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10">
                <a:solidFill>
                  <a:srgbClr val="1A4D7D"/>
                </a:solidFill>
                <a:latin typeface="Times New Roman"/>
                <a:cs typeface="Times New Roman"/>
              </a:rPr>
              <a:t>COMMERCIAL/</a:t>
            </a:r>
            <a:r>
              <a:rPr dirty="0" sz="3400" spc="-3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20">
                <a:solidFill>
                  <a:srgbClr val="1A4D7D"/>
                </a:solidFill>
                <a:latin typeface="Times New Roman"/>
                <a:cs typeface="Times New Roman"/>
              </a:rPr>
              <a:t>INDUSTRIAL</a:t>
            </a:r>
            <a:r>
              <a:rPr dirty="0" sz="3400" spc="-2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40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7942" y="6609629"/>
            <a:ext cx="141684" cy="1315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7345" y="6609629"/>
            <a:ext cx="141684" cy="1315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07072" y="6585219"/>
            <a:ext cx="86360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b="1">
                <a:latin typeface="Times New Roman"/>
                <a:cs typeface="Times New Roman"/>
              </a:rPr>
              <a:t>-</a:t>
            </a:r>
            <a:r>
              <a:rPr dirty="0" sz="850" spc="-135" b="1">
                <a:latin typeface="Times New Roman"/>
                <a:cs typeface="Times New Roman"/>
              </a:rPr>
              <a:t> </a:t>
            </a:r>
            <a:r>
              <a:rPr dirty="0" sz="850" spc="25" b="1">
                <a:latin typeface="Times New Roman"/>
                <a:cs typeface="Times New Roman"/>
              </a:rPr>
              <a:t>V</a:t>
            </a:r>
            <a:r>
              <a:rPr dirty="0" sz="850" spc="15" b="1">
                <a:latin typeface="Times New Roman"/>
                <a:cs typeface="Times New Roman"/>
              </a:rPr>
              <a:t>A</a:t>
            </a:r>
            <a:r>
              <a:rPr dirty="0" sz="850" spc="45" b="1">
                <a:latin typeface="Times New Roman"/>
                <a:cs typeface="Times New Roman"/>
              </a:rPr>
              <a:t>L</a:t>
            </a:r>
            <a:r>
              <a:rPr dirty="0" sz="850" spc="80" b="1">
                <a:latin typeface="Times New Roman"/>
                <a:cs typeface="Times New Roman"/>
              </a:rPr>
              <a:t>I</a:t>
            </a:r>
            <a:r>
              <a:rPr dirty="0" sz="850" spc="50" b="1">
                <a:latin typeface="Times New Roman"/>
                <a:cs typeface="Times New Roman"/>
              </a:rPr>
              <a:t>D</a:t>
            </a:r>
            <a:r>
              <a:rPr dirty="0" sz="850" b="1">
                <a:latin typeface="Times New Roman"/>
                <a:cs typeface="Times New Roman"/>
              </a:rPr>
              <a:t> </a:t>
            </a:r>
            <a:r>
              <a:rPr dirty="0" sz="850" spc="-55" b="1">
                <a:latin typeface="Times New Roman"/>
                <a:cs typeface="Times New Roman"/>
              </a:rPr>
              <a:t> </a:t>
            </a:r>
            <a:r>
              <a:rPr dirty="0" sz="850" spc="35" b="1">
                <a:latin typeface="Times New Roman"/>
                <a:cs typeface="Times New Roman"/>
              </a:rPr>
              <a:t>S</a:t>
            </a:r>
            <a:r>
              <a:rPr dirty="0" sz="850" spc="15" b="1">
                <a:latin typeface="Times New Roman"/>
                <a:cs typeface="Times New Roman"/>
              </a:rPr>
              <a:t>A</a:t>
            </a:r>
            <a:r>
              <a:rPr dirty="0" sz="850" spc="45" b="1">
                <a:latin typeface="Times New Roman"/>
                <a:cs typeface="Times New Roman"/>
              </a:rPr>
              <a:t>L</a:t>
            </a:r>
            <a:r>
              <a:rPr dirty="0" sz="850" spc="110" b="1">
                <a:latin typeface="Times New Roman"/>
                <a:cs typeface="Times New Roman"/>
              </a:rPr>
              <a:t>E</a:t>
            </a:r>
            <a:r>
              <a:rPr dirty="0" sz="850" spc="-40" b="1">
                <a:latin typeface="Times New Roman"/>
                <a:cs typeface="Times New Roman"/>
              </a:rPr>
              <a:t>S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76908" y="6583576"/>
            <a:ext cx="82867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b="1">
                <a:latin typeface="Times New Roman"/>
                <a:cs typeface="Times New Roman"/>
              </a:rPr>
              <a:t>-</a:t>
            </a:r>
            <a:r>
              <a:rPr dirty="0" sz="850" spc="114" b="1">
                <a:latin typeface="Times New Roman"/>
                <a:cs typeface="Times New Roman"/>
              </a:rPr>
              <a:t> </a:t>
            </a:r>
            <a:r>
              <a:rPr dirty="0" sz="850" spc="60" b="1">
                <a:latin typeface="Times New Roman"/>
                <a:cs typeface="Times New Roman"/>
              </a:rPr>
              <a:t>TRANSFERS</a:t>
            </a:r>
            <a:endParaRPr sz="85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763" y="1643784"/>
            <a:ext cx="9617462" cy="473451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257580" y="7338264"/>
            <a:ext cx="131127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solidFill>
                  <a:srgbClr val="FFFFFF"/>
                </a:solidFill>
                <a:latin typeface="Times New Roman"/>
                <a:cs typeface="Times New Roman"/>
              </a:rPr>
              <a:t>*Some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0" b="1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Subject </a:t>
            </a:r>
            <a:r>
              <a:rPr dirty="0" sz="450" spc="2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0" b="1">
                <a:solidFill>
                  <a:srgbClr val="FFFFFF"/>
                </a:solidFill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92940" y="7314987"/>
            <a:ext cx="1035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600" spc="-5" b="1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85" y="752989"/>
            <a:ext cx="10042525" cy="157480"/>
          </a:xfrm>
          <a:custGeom>
            <a:avLst/>
            <a:gdLst/>
            <a:ahLst/>
            <a:cxnLst/>
            <a:rect l="l" t="t" r="r" b="b"/>
            <a:pathLst>
              <a:path w="10042525" h="157480">
                <a:moveTo>
                  <a:pt x="0" y="24090"/>
                </a:moveTo>
                <a:lnTo>
                  <a:pt x="10041708" y="0"/>
                </a:lnTo>
                <a:lnTo>
                  <a:pt x="10042028" y="133349"/>
                </a:lnTo>
                <a:lnTo>
                  <a:pt x="319" y="157440"/>
                </a:lnTo>
                <a:lnTo>
                  <a:pt x="0" y="2409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501744" y="1151912"/>
            <a:ext cx="50546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700" spc="1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COMMERCIAL/</a:t>
            </a:r>
            <a:r>
              <a:rPr dirty="0" u="heavy" sz="1700" spc="3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700" spc="1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INDUSTRIAL</a:t>
            </a:r>
            <a:r>
              <a:rPr dirty="0" u="heavy" sz="1700" spc="3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700" spc="1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TRANSFERS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0621" y="272049"/>
            <a:ext cx="8332470" cy="542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10" b="1">
                <a:solidFill>
                  <a:srgbClr val="1A4D7D"/>
                </a:solidFill>
                <a:latin typeface="Times New Roman"/>
                <a:cs typeface="Times New Roman"/>
              </a:rPr>
              <a:t>COMMERCIAL/</a:t>
            </a:r>
            <a:r>
              <a:rPr dirty="0" sz="3400" spc="-30" b="1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20" b="1">
                <a:solidFill>
                  <a:srgbClr val="1A4D7D"/>
                </a:solidFill>
                <a:latin typeface="Times New Roman"/>
                <a:cs typeface="Times New Roman"/>
              </a:rPr>
              <a:t>INDUSTRIAL</a:t>
            </a:r>
            <a:r>
              <a:rPr dirty="0" sz="3400" spc="-25" b="1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40" b="1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77926"/>
            <a:ext cx="10058400" cy="170180"/>
          </a:xfrm>
          <a:custGeom>
            <a:avLst/>
            <a:gdLst/>
            <a:ahLst/>
            <a:cxnLst/>
            <a:rect l="l" t="t" r="r" b="b"/>
            <a:pathLst>
              <a:path w="10058400" h="170180">
                <a:moveTo>
                  <a:pt x="10058399" y="169610"/>
                </a:moveTo>
                <a:lnTo>
                  <a:pt x="0" y="133350"/>
                </a:lnTo>
                <a:lnTo>
                  <a:pt x="0" y="0"/>
                </a:lnTo>
                <a:lnTo>
                  <a:pt x="10058399" y="36259"/>
                </a:lnTo>
                <a:lnTo>
                  <a:pt x="10058399" y="16961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7274311"/>
            <a:ext cx="10058400" cy="254635"/>
          </a:xfrm>
          <a:custGeom>
            <a:avLst/>
            <a:gdLst/>
            <a:ahLst/>
            <a:cxnLst/>
            <a:rect l="l" t="t" r="r" b="b"/>
            <a:pathLst>
              <a:path w="10058400" h="254634">
                <a:moveTo>
                  <a:pt x="10058399" y="254510"/>
                </a:moveTo>
                <a:lnTo>
                  <a:pt x="0" y="254510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254510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5320" y="2592022"/>
            <a:ext cx="6207373" cy="385230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6999" y="2938266"/>
            <a:ext cx="3284854" cy="2176145"/>
            <a:chOff x="256999" y="2938266"/>
            <a:chExt cx="3284854" cy="21761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999" y="2965903"/>
              <a:ext cx="56036" cy="21054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784" y="2938266"/>
              <a:ext cx="3187898" cy="217586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26925" y="7338266"/>
            <a:ext cx="131127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solidFill>
                  <a:srgbClr val="FFFFFF"/>
                </a:solidFill>
                <a:latin typeface="Times New Roman"/>
                <a:cs typeface="Times New Roman"/>
              </a:rPr>
              <a:t>*Some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0" b="1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Subject </a:t>
            </a:r>
            <a:r>
              <a:rPr dirty="0" sz="450" spc="2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0" b="1">
                <a:solidFill>
                  <a:srgbClr val="FFFFFF"/>
                </a:solidFill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0528" y="1529546"/>
            <a:ext cx="7337425" cy="3657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189095" algn="l"/>
              </a:tabLst>
            </a:pPr>
            <a:r>
              <a:rPr dirty="0" u="heavy" sz="2200" spc="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COMMERCIAL/</a:t>
            </a:r>
            <a:r>
              <a:rPr dirty="0" u="heavy" sz="22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200" spc="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INDUSTRIAL	</a:t>
            </a:r>
            <a:r>
              <a:rPr dirty="0" u="heavy" sz="2200" spc="6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NEW</a:t>
            </a:r>
            <a:r>
              <a:rPr dirty="0" u="heavy" sz="2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200" spc="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CONSTRUCTION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679" y="7341299"/>
            <a:ext cx="9715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600" spc="-5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53293"/>
            <a:ext cx="10058400" cy="256540"/>
          </a:xfrm>
          <a:custGeom>
            <a:avLst/>
            <a:gdLst/>
            <a:ahLst/>
            <a:cxnLst/>
            <a:rect l="l" t="t" r="r" b="b"/>
            <a:pathLst>
              <a:path w="10058400" h="256540">
                <a:moveTo>
                  <a:pt x="10058399" y="256514"/>
                </a:moveTo>
                <a:lnTo>
                  <a:pt x="0" y="256514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256514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584" y="351399"/>
            <a:ext cx="8397875" cy="54737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400" spc="30">
                <a:solidFill>
                  <a:srgbClr val="1A4D7D"/>
                </a:solidFill>
                <a:latin typeface="Times New Roman"/>
                <a:cs typeface="Times New Roman"/>
              </a:rPr>
              <a:t>COMMERCIAL/</a:t>
            </a:r>
            <a:r>
              <a:rPr dirty="0" sz="3400" spc="-2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35">
                <a:solidFill>
                  <a:srgbClr val="1A4D7D"/>
                </a:solidFill>
                <a:latin typeface="Times New Roman"/>
                <a:cs typeface="Times New Roman"/>
              </a:rPr>
              <a:t>INDUSTRIAL</a:t>
            </a:r>
            <a:r>
              <a:rPr dirty="0" sz="3400" spc="-1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55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26" y="855729"/>
            <a:ext cx="10039350" cy="156845"/>
          </a:xfrm>
          <a:custGeom>
            <a:avLst/>
            <a:gdLst/>
            <a:ahLst/>
            <a:cxnLst/>
            <a:rect l="l" t="t" r="r" b="b"/>
            <a:pathLst>
              <a:path w="10039350" h="156844">
                <a:moveTo>
                  <a:pt x="10039273" y="133350"/>
                </a:moveTo>
                <a:lnTo>
                  <a:pt x="304" y="156309"/>
                </a:lnTo>
                <a:lnTo>
                  <a:pt x="0" y="22959"/>
                </a:lnTo>
                <a:lnTo>
                  <a:pt x="10039273" y="0"/>
                </a:lnTo>
                <a:lnTo>
                  <a:pt x="10039273" y="13335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90" y="1729001"/>
            <a:ext cx="9662878" cy="4788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199058" y="7313427"/>
            <a:ext cx="1321435" cy="990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" spc="15" b="1">
                <a:solidFill>
                  <a:srgbClr val="FFFFFF"/>
                </a:solidFill>
                <a:latin typeface="Times New Roman"/>
                <a:cs typeface="Times New Roman"/>
              </a:rPr>
              <a:t>*Some</a:t>
            </a:r>
            <a:r>
              <a:rPr dirty="0" sz="4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5" b="1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r>
              <a:rPr dirty="0" sz="4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0" b="1">
                <a:solidFill>
                  <a:srgbClr val="FFFFFF"/>
                </a:solidFill>
                <a:latin typeface="Times New Roman"/>
                <a:cs typeface="Times New Roman"/>
              </a:rPr>
              <a:t>Reported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May</a:t>
            </a:r>
            <a:r>
              <a:rPr dirty="0" sz="4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25" b="1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Subject</a:t>
            </a:r>
            <a:r>
              <a:rPr dirty="0" sz="4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2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4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50" spc="15" b="1">
                <a:solidFill>
                  <a:srgbClr val="FFFFFF"/>
                </a:solidFill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28561" y="7316488"/>
            <a:ext cx="104139" cy="1238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2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650" spc="-25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438" y="7375900"/>
            <a:ext cx="1513840" cy="194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15265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600" b="1">
                <a:latin typeface="Times New Roman"/>
                <a:cs typeface="Times New Roman"/>
              </a:rPr>
              <a:t>13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392" y="1381421"/>
            <a:ext cx="9887585" cy="142240"/>
          </a:xfrm>
          <a:custGeom>
            <a:avLst/>
            <a:gdLst/>
            <a:ahLst/>
            <a:cxnLst/>
            <a:rect l="l" t="t" r="r" b="b"/>
            <a:pathLst>
              <a:path w="9887585" h="142240">
                <a:moveTo>
                  <a:pt x="114" y="0"/>
                </a:moveTo>
                <a:lnTo>
                  <a:pt x="9887006" y="8497"/>
                </a:lnTo>
                <a:lnTo>
                  <a:pt x="9887006" y="141847"/>
                </a:lnTo>
                <a:lnTo>
                  <a:pt x="0" y="133349"/>
                </a:lnTo>
                <a:lnTo>
                  <a:pt x="114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20704" y="2241220"/>
            <a:ext cx="9287510" cy="3142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6900"/>
              </a:lnSpc>
              <a:spcBef>
                <a:spcPts val="95"/>
              </a:spcBef>
            </a:pPr>
            <a:r>
              <a:rPr dirty="0" sz="1250" spc="30" b="1">
                <a:latin typeface="Times New Roman"/>
                <a:cs typeface="Times New Roman"/>
              </a:rPr>
              <a:t>The </a:t>
            </a:r>
            <a:r>
              <a:rPr dirty="0" sz="1250" b="1">
                <a:latin typeface="Times New Roman"/>
                <a:cs typeface="Times New Roman"/>
              </a:rPr>
              <a:t>Personal </a:t>
            </a:r>
            <a:r>
              <a:rPr dirty="0" sz="1250" spc="-25" b="1">
                <a:latin typeface="Times New Roman"/>
                <a:cs typeface="Times New Roman"/>
              </a:rPr>
              <a:t>Property </a:t>
            </a:r>
            <a:r>
              <a:rPr dirty="0" sz="1250" spc="20" b="1">
                <a:latin typeface="Times New Roman"/>
                <a:cs typeface="Times New Roman"/>
              </a:rPr>
              <a:t>Division </a:t>
            </a:r>
            <a:r>
              <a:rPr dirty="0" sz="1250" b="1">
                <a:latin typeface="Times New Roman"/>
                <a:cs typeface="Times New Roman"/>
              </a:rPr>
              <a:t>received </a:t>
            </a:r>
            <a:r>
              <a:rPr dirty="0" sz="1250" spc="-5" b="1">
                <a:latin typeface="Times New Roman"/>
                <a:cs typeface="Times New Roman"/>
              </a:rPr>
              <a:t>approximately </a:t>
            </a:r>
            <a:r>
              <a:rPr dirty="0" sz="1250" spc="-35" b="1">
                <a:latin typeface="Times New Roman"/>
                <a:cs typeface="Times New Roman"/>
              </a:rPr>
              <a:t>16,000 </a:t>
            </a:r>
            <a:r>
              <a:rPr dirty="0" sz="1250" spc="-25" b="1">
                <a:latin typeface="Times New Roman"/>
                <a:cs typeface="Times New Roman"/>
              </a:rPr>
              <a:t>returns </a:t>
            </a:r>
            <a:r>
              <a:rPr dirty="0" sz="1250" spc="-40" b="1">
                <a:latin typeface="Times New Roman"/>
                <a:cs typeface="Times New Roman"/>
              </a:rPr>
              <a:t>for </a:t>
            </a:r>
            <a:r>
              <a:rPr dirty="0" sz="1250" spc="-20" b="1">
                <a:latin typeface="Times New Roman"/>
                <a:cs typeface="Times New Roman"/>
              </a:rPr>
              <a:t>2023.</a:t>
            </a:r>
            <a:r>
              <a:rPr dirty="0" sz="1250" spc="275" b="1">
                <a:latin typeface="Times New Roman"/>
                <a:cs typeface="Times New Roman"/>
              </a:rPr>
              <a:t> </a:t>
            </a:r>
            <a:r>
              <a:rPr dirty="0" sz="1250" spc="25" b="1">
                <a:latin typeface="Times New Roman"/>
                <a:cs typeface="Times New Roman"/>
              </a:rPr>
              <a:t>This is </a:t>
            </a:r>
            <a:r>
              <a:rPr dirty="0" sz="1250" spc="-60" b="1">
                <a:latin typeface="Times New Roman"/>
                <a:cs typeface="Times New Roman"/>
              </a:rPr>
              <a:t>1,100</a:t>
            </a:r>
            <a:r>
              <a:rPr dirty="0" sz="1250" spc="-55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more </a:t>
            </a:r>
            <a:r>
              <a:rPr dirty="0" sz="1250" spc="-5" b="1">
                <a:latin typeface="Times New Roman"/>
                <a:cs typeface="Times New Roman"/>
              </a:rPr>
              <a:t>than </a:t>
            </a:r>
            <a:r>
              <a:rPr dirty="0" sz="1250" spc="10" b="1">
                <a:latin typeface="Times New Roman"/>
                <a:cs typeface="Times New Roman"/>
              </a:rPr>
              <a:t>the </a:t>
            </a:r>
            <a:r>
              <a:rPr dirty="0" sz="1250" spc="-25" b="1">
                <a:latin typeface="Times New Roman"/>
                <a:cs typeface="Times New Roman"/>
              </a:rPr>
              <a:t>returns </a:t>
            </a:r>
            <a:r>
              <a:rPr dirty="0" sz="1250" b="1">
                <a:latin typeface="Times New Roman"/>
                <a:cs typeface="Times New Roman"/>
              </a:rPr>
              <a:t>received </a:t>
            </a:r>
            <a:r>
              <a:rPr dirty="0" sz="1250" spc="10" b="1">
                <a:latin typeface="Times New Roman"/>
                <a:cs typeface="Times New Roman"/>
              </a:rPr>
              <a:t>in the </a:t>
            </a:r>
            <a:r>
              <a:rPr dirty="0" sz="1250" spc="15" b="1">
                <a:latin typeface="Times New Roman"/>
                <a:cs typeface="Times New Roman"/>
              </a:rPr>
              <a:t> </a:t>
            </a:r>
            <a:r>
              <a:rPr dirty="0" sz="1250" spc="-5" b="1">
                <a:latin typeface="Times New Roman"/>
                <a:cs typeface="Times New Roman"/>
              </a:rPr>
              <a:t>previous </a:t>
            </a:r>
            <a:r>
              <a:rPr dirty="0" sz="1250" spc="-20" b="1">
                <a:latin typeface="Times New Roman"/>
                <a:cs typeface="Times New Roman"/>
              </a:rPr>
              <a:t>year.</a:t>
            </a:r>
            <a:r>
              <a:rPr dirty="0" sz="1250" spc="-15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There </a:t>
            </a:r>
            <a:r>
              <a:rPr dirty="0" sz="1250" spc="-10" b="1">
                <a:latin typeface="Times New Roman"/>
                <a:cs typeface="Times New Roman"/>
              </a:rPr>
              <a:t>were </a:t>
            </a:r>
            <a:r>
              <a:rPr dirty="0" sz="1250" spc="-30" b="1">
                <a:latin typeface="Times New Roman"/>
                <a:cs typeface="Times New Roman"/>
              </a:rPr>
              <a:t>435 </a:t>
            </a:r>
            <a:r>
              <a:rPr dirty="0" sz="1250" spc="-15" b="1">
                <a:latin typeface="Times New Roman"/>
                <a:cs typeface="Times New Roman"/>
              </a:rPr>
              <a:t>Freeport </a:t>
            </a:r>
            <a:r>
              <a:rPr dirty="0" sz="1250" spc="5" b="1">
                <a:latin typeface="Times New Roman"/>
                <a:cs typeface="Times New Roman"/>
              </a:rPr>
              <a:t>applications </a:t>
            </a:r>
            <a:r>
              <a:rPr dirty="0" sz="1250" spc="15" b="1">
                <a:latin typeface="Times New Roman"/>
                <a:cs typeface="Times New Roman"/>
              </a:rPr>
              <a:t>processed </a:t>
            </a:r>
            <a:r>
              <a:rPr dirty="0" sz="1250" spc="-20" b="1">
                <a:latin typeface="Times New Roman"/>
                <a:cs typeface="Times New Roman"/>
              </a:rPr>
              <a:t>at </a:t>
            </a:r>
            <a:r>
              <a:rPr dirty="0" sz="1250" spc="10" b="1">
                <a:latin typeface="Times New Roman"/>
                <a:cs typeface="Times New Roman"/>
              </a:rPr>
              <a:t>the </a:t>
            </a:r>
            <a:r>
              <a:rPr dirty="0" sz="1250" spc="15" b="1">
                <a:latin typeface="Times New Roman"/>
                <a:cs typeface="Times New Roman"/>
              </a:rPr>
              <a:t>time </a:t>
            </a:r>
            <a:r>
              <a:rPr dirty="0" sz="1250" spc="20" b="1">
                <a:latin typeface="Times New Roman"/>
                <a:cs typeface="Times New Roman"/>
              </a:rPr>
              <a:t>notices </a:t>
            </a:r>
            <a:r>
              <a:rPr dirty="0" sz="1250" spc="-10" b="1">
                <a:latin typeface="Times New Roman"/>
                <a:cs typeface="Times New Roman"/>
              </a:rPr>
              <a:t>were </a:t>
            </a:r>
            <a:r>
              <a:rPr dirty="0" sz="1250" spc="10" b="1">
                <a:latin typeface="Times New Roman"/>
                <a:cs typeface="Times New Roman"/>
              </a:rPr>
              <a:t>mailed, </a:t>
            </a:r>
            <a:r>
              <a:rPr dirty="0" sz="1250" spc="5" b="1">
                <a:latin typeface="Times New Roman"/>
                <a:cs typeface="Times New Roman"/>
              </a:rPr>
              <a:t>compared </a:t>
            </a:r>
            <a:r>
              <a:rPr dirty="0" sz="1250" spc="10" b="1">
                <a:latin typeface="Times New Roman"/>
                <a:cs typeface="Times New Roman"/>
              </a:rPr>
              <a:t>to </a:t>
            </a:r>
            <a:r>
              <a:rPr dirty="0" sz="1250" spc="-30" b="1">
                <a:latin typeface="Times New Roman"/>
                <a:cs typeface="Times New Roman"/>
              </a:rPr>
              <a:t>473 </a:t>
            </a:r>
            <a:r>
              <a:rPr dirty="0" sz="1250" spc="-5" b="1">
                <a:latin typeface="Times New Roman"/>
                <a:cs typeface="Times New Roman"/>
              </a:rPr>
              <a:t>last </a:t>
            </a:r>
            <a:r>
              <a:rPr dirty="0" sz="1250" spc="-20" b="1">
                <a:latin typeface="Times New Roman"/>
                <a:cs typeface="Times New Roman"/>
              </a:rPr>
              <a:t>year.</a:t>
            </a:r>
            <a:r>
              <a:rPr dirty="0" sz="1250" spc="-15" b="1">
                <a:latin typeface="Times New Roman"/>
                <a:cs typeface="Times New Roman"/>
              </a:rPr>
              <a:t> </a:t>
            </a:r>
            <a:r>
              <a:rPr dirty="0" sz="1250" spc="30" b="1">
                <a:latin typeface="Times New Roman"/>
                <a:cs typeface="Times New Roman"/>
              </a:rPr>
              <a:t>The </a:t>
            </a:r>
            <a:r>
              <a:rPr dirty="0" sz="1250" spc="-10" b="1">
                <a:latin typeface="Times New Roman"/>
                <a:cs typeface="Times New Roman"/>
              </a:rPr>
              <a:t>total </a:t>
            </a:r>
            <a:r>
              <a:rPr dirty="0" sz="1250" spc="-5" b="1">
                <a:latin typeface="Times New Roman"/>
                <a:cs typeface="Times New Roman"/>
              </a:rPr>
              <a:t> </a:t>
            </a:r>
            <a:r>
              <a:rPr dirty="0" sz="1250" spc="-15" b="1">
                <a:latin typeface="Times New Roman"/>
                <a:cs typeface="Times New Roman"/>
              </a:rPr>
              <a:t>Freeport</a:t>
            </a:r>
            <a:r>
              <a:rPr dirty="0" sz="1250" spc="5" b="1">
                <a:latin typeface="Times New Roman"/>
                <a:cs typeface="Times New Roman"/>
              </a:rPr>
              <a:t> applications </a:t>
            </a:r>
            <a:r>
              <a:rPr dirty="0" sz="1250" b="1">
                <a:latin typeface="Times New Roman"/>
                <a:cs typeface="Times New Roman"/>
              </a:rPr>
              <a:t>received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10" b="1">
                <a:latin typeface="Times New Roman"/>
                <a:cs typeface="Times New Roman"/>
              </a:rPr>
              <a:t>were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20" b="1">
                <a:latin typeface="Times New Roman"/>
                <a:cs typeface="Times New Roman"/>
              </a:rPr>
              <a:t>557.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6900"/>
              </a:lnSpc>
            </a:pPr>
            <a:r>
              <a:rPr dirty="0" sz="1250" spc="30" b="1">
                <a:latin typeface="Times New Roman"/>
                <a:cs typeface="Times New Roman"/>
              </a:rPr>
              <a:t>The </a:t>
            </a:r>
            <a:r>
              <a:rPr dirty="0" sz="1250" b="1">
                <a:latin typeface="Times New Roman"/>
                <a:cs typeface="Times New Roman"/>
              </a:rPr>
              <a:t>Personal </a:t>
            </a:r>
            <a:r>
              <a:rPr dirty="0" sz="1250" spc="-25" b="1">
                <a:latin typeface="Times New Roman"/>
                <a:cs typeface="Times New Roman"/>
              </a:rPr>
              <a:t>Property </a:t>
            </a:r>
            <a:r>
              <a:rPr dirty="0" sz="1250" spc="25" b="1">
                <a:latin typeface="Times New Roman"/>
                <a:cs typeface="Times New Roman"/>
              </a:rPr>
              <a:t>digest </a:t>
            </a:r>
            <a:r>
              <a:rPr dirty="0" sz="1250" spc="5" b="1">
                <a:latin typeface="Times New Roman"/>
                <a:cs typeface="Times New Roman"/>
              </a:rPr>
              <a:t>increased </a:t>
            </a:r>
            <a:r>
              <a:rPr dirty="0" sz="1250" spc="-20" b="1">
                <a:latin typeface="Times New Roman"/>
                <a:cs typeface="Times New Roman"/>
              </a:rPr>
              <a:t>overall </a:t>
            </a:r>
            <a:r>
              <a:rPr dirty="0" sz="1250" spc="-10" b="1">
                <a:latin typeface="Times New Roman"/>
                <a:cs typeface="Times New Roman"/>
              </a:rPr>
              <a:t>by </a:t>
            </a:r>
            <a:r>
              <a:rPr dirty="0" sz="1250" spc="-114" b="1">
                <a:latin typeface="Times New Roman"/>
                <a:cs typeface="Times New Roman"/>
              </a:rPr>
              <a:t>13% </a:t>
            </a:r>
            <a:r>
              <a:rPr dirty="0" sz="1250" spc="-20" b="1">
                <a:latin typeface="Times New Roman"/>
                <a:cs typeface="Times New Roman"/>
              </a:rPr>
              <a:t>from </a:t>
            </a:r>
            <a:r>
              <a:rPr dirty="0" sz="1250" spc="-10" b="1">
                <a:latin typeface="Times New Roman"/>
                <a:cs typeface="Times New Roman"/>
              </a:rPr>
              <a:t>tax </a:t>
            </a:r>
            <a:r>
              <a:rPr dirty="0" sz="1250" spc="-30" b="1">
                <a:latin typeface="Times New Roman"/>
                <a:cs typeface="Times New Roman"/>
              </a:rPr>
              <a:t>year 2022 </a:t>
            </a:r>
            <a:r>
              <a:rPr dirty="0" sz="1250" spc="10" b="1">
                <a:latin typeface="Times New Roman"/>
                <a:cs typeface="Times New Roman"/>
              </a:rPr>
              <a:t>to </a:t>
            </a:r>
            <a:r>
              <a:rPr dirty="0" sz="1250" spc="-10" b="1">
                <a:latin typeface="Times New Roman"/>
                <a:cs typeface="Times New Roman"/>
              </a:rPr>
              <a:t>tax </a:t>
            </a:r>
            <a:r>
              <a:rPr dirty="0" sz="1250" spc="-30" b="1">
                <a:latin typeface="Times New Roman"/>
                <a:cs typeface="Times New Roman"/>
              </a:rPr>
              <a:t>year </a:t>
            </a:r>
            <a:r>
              <a:rPr dirty="0" sz="1250" spc="-20" b="1">
                <a:latin typeface="Times New Roman"/>
                <a:cs typeface="Times New Roman"/>
              </a:rPr>
              <a:t>2023, </a:t>
            </a:r>
            <a:r>
              <a:rPr dirty="0" sz="1250" spc="5" b="1">
                <a:latin typeface="Times New Roman"/>
                <a:cs typeface="Times New Roman"/>
              </a:rPr>
              <a:t>compared </a:t>
            </a:r>
            <a:r>
              <a:rPr dirty="0" sz="1250" spc="10" b="1">
                <a:latin typeface="Times New Roman"/>
                <a:cs typeface="Times New Roman"/>
              </a:rPr>
              <a:t>to </a:t>
            </a:r>
            <a:r>
              <a:rPr dirty="0" sz="1250" spc="-110" b="1">
                <a:latin typeface="Times New Roman"/>
                <a:cs typeface="Times New Roman"/>
              </a:rPr>
              <a:t>9% </a:t>
            </a:r>
            <a:r>
              <a:rPr dirty="0" sz="1250" spc="-20" b="1">
                <a:latin typeface="Times New Roman"/>
                <a:cs typeface="Times New Roman"/>
              </a:rPr>
              <a:t>from </a:t>
            </a:r>
            <a:r>
              <a:rPr dirty="0" sz="1250" spc="-55" b="1">
                <a:latin typeface="Times New Roman"/>
                <a:cs typeface="Times New Roman"/>
              </a:rPr>
              <a:t>2021 </a:t>
            </a:r>
            <a:r>
              <a:rPr dirty="0" sz="1250" spc="10" b="1">
                <a:latin typeface="Times New Roman"/>
                <a:cs typeface="Times New Roman"/>
              </a:rPr>
              <a:t>to </a:t>
            </a:r>
            <a:r>
              <a:rPr dirty="0" sz="1250" spc="-20" b="1">
                <a:latin typeface="Times New Roman"/>
                <a:cs typeface="Times New Roman"/>
              </a:rPr>
              <a:t>2022.</a:t>
            </a:r>
            <a:r>
              <a:rPr dirty="0" sz="1250" spc="-15" b="1">
                <a:latin typeface="Times New Roman"/>
                <a:cs typeface="Times New Roman"/>
              </a:rPr>
              <a:t> </a:t>
            </a:r>
            <a:r>
              <a:rPr dirty="0" sz="1250" spc="25" b="1">
                <a:latin typeface="Times New Roman"/>
                <a:cs typeface="Times New Roman"/>
              </a:rPr>
              <a:t>This </a:t>
            </a:r>
            <a:r>
              <a:rPr dirty="0" sz="1250" spc="10" b="1">
                <a:latin typeface="Times New Roman"/>
                <a:cs typeface="Times New Roman"/>
              </a:rPr>
              <a:t>was </a:t>
            </a:r>
            <a:r>
              <a:rPr dirty="0" sz="1250" spc="15" b="1">
                <a:latin typeface="Times New Roman"/>
                <a:cs typeface="Times New Roman"/>
              </a:rPr>
              <a:t> </a:t>
            </a:r>
            <a:r>
              <a:rPr dirty="0" sz="1250" spc="-15" b="1">
                <a:latin typeface="Times New Roman"/>
                <a:cs typeface="Times New Roman"/>
              </a:rPr>
              <a:t>largely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20" b="1">
                <a:latin typeface="Times New Roman"/>
                <a:cs typeface="Times New Roman"/>
              </a:rPr>
              <a:t>due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10" b="1">
                <a:latin typeface="Times New Roman"/>
                <a:cs typeface="Times New Roman"/>
              </a:rPr>
              <a:t>to</a:t>
            </a:r>
            <a:r>
              <a:rPr dirty="0" sz="1250" spc="5" b="1">
                <a:latin typeface="Times New Roman"/>
                <a:cs typeface="Times New Roman"/>
              </a:rPr>
              <a:t> increased </a:t>
            </a:r>
            <a:r>
              <a:rPr dirty="0" sz="1250" spc="-15" b="1">
                <a:latin typeface="Times New Roman"/>
                <a:cs typeface="Times New Roman"/>
              </a:rPr>
              <a:t>inventory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and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15" b="1">
                <a:latin typeface="Times New Roman"/>
                <a:cs typeface="Times New Roman"/>
              </a:rPr>
              <a:t>equipment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of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5" b="1">
                <a:latin typeface="Times New Roman"/>
                <a:cs typeface="Times New Roman"/>
              </a:rPr>
              <a:t>manufacturing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20" b="1">
                <a:latin typeface="Times New Roman"/>
                <a:cs typeface="Times New Roman"/>
              </a:rPr>
              <a:t>companies.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6900"/>
              </a:lnSpc>
            </a:pPr>
            <a:r>
              <a:rPr dirty="0" sz="1250" spc="-15" b="1">
                <a:latin typeface="Times New Roman"/>
                <a:cs typeface="Times New Roman"/>
              </a:rPr>
              <a:t>While </a:t>
            </a:r>
            <a:r>
              <a:rPr dirty="0" sz="1250" spc="10" b="1">
                <a:latin typeface="Times New Roman"/>
                <a:cs typeface="Times New Roman"/>
              </a:rPr>
              <a:t>the </a:t>
            </a:r>
            <a:r>
              <a:rPr dirty="0" sz="1250" spc="-5" b="1">
                <a:latin typeface="Times New Roman"/>
                <a:cs typeface="Times New Roman"/>
              </a:rPr>
              <a:t>number </a:t>
            </a:r>
            <a:r>
              <a:rPr dirty="0" sz="1250" b="1">
                <a:latin typeface="Times New Roman"/>
                <a:cs typeface="Times New Roman"/>
              </a:rPr>
              <a:t>of </a:t>
            </a:r>
            <a:r>
              <a:rPr dirty="0" sz="1250" spc="10" b="1">
                <a:latin typeface="Times New Roman"/>
                <a:cs typeface="Times New Roman"/>
              </a:rPr>
              <a:t>boats </a:t>
            </a:r>
            <a:r>
              <a:rPr dirty="0" sz="1250" spc="5" b="1">
                <a:latin typeface="Times New Roman"/>
                <a:cs typeface="Times New Roman"/>
              </a:rPr>
              <a:t>stayed </a:t>
            </a:r>
            <a:r>
              <a:rPr dirty="0" sz="1250" spc="-15" b="1">
                <a:latin typeface="Times New Roman"/>
                <a:cs typeface="Times New Roman"/>
              </a:rPr>
              <a:t>relatively </a:t>
            </a:r>
            <a:r>
              <a:rPr dirty="0" sz="1250" spc="10" b="1">
                <a:latin typeface="Times New Roman"/>
                <a:cs typeface="Times New Roman"/>
              </a:rPr>
              <a:t>the </a:t>
            </a:r>
            <a:r>
              <a:rPr dirty="0" sz="1250" spc="25" b="1">
                <a:latin typeface="Times New Roman"/>
                <a:cs typeface="Times New Roman"/>
              </a:rPr>
              <a:t>same, </a:t>
            </a:r>
            <a:r>
              <a:rPr dirty="0" sz="1250" spc="10" b="1">
                <a:latin typeface="Times New Roman"/>
                <a:cs typeface="Times New Roman"/>
              </a:rPr>
              <a:t>the </a:t>
            </a:r>
            <a:r>
              <a:rPr dirty="0" sz="1250" spc="-5" b="1">
                <a:latin typeface="Times New Roman"/>
                <a:cs typeface="Times New Roman"/>
              </a:rPr>
              <a:t>number </a:t>
            </a:r>
            <a:r>
              <a:rPr dirty="0" sz="1250" b="1">
                <a:latin typeface="Times New Roman"/>
                <a:cs typeface="Times New Roman"/>
              </a:rPr>
              <a:t>of </a:t>
            </a:r>
            <a:r>
              <a:rPr dirty="0" sz="1250" spc="-35" b="1">
                <a:latin typeface="Times New Roman"/>
                <a:cs typeface="Times New Roman"/>
              </a:rPr>
              <a:t>aircraft </a:t>
            </a:r>
            <a:r>
              <a:rPr dirty="0" sz="1250" spc="5" b="1">
                <a:latin typeface="Times New Roman"/>
                <a:cs typeface="Times New Roman"/>
              </a:rPr>
              <a:t>increased </a:t>
            </a:r>
            <a:r>
              <a:rPr dirty="0" sz="1250" spc="-10" b="1">
                <a:latin typeface="Times New Roman"/>
                <a:cs typeface="Times New Roman"/>
              </a:rPr>
              <a:t>by </a:t>
            </a:r>
            <a:r>
              <a:rPr dirty="0" sz="1250" spc="-114" b="1">
                <a:latin typeface="Times New Roman"/>
                <a:cs typeface="Times New Roman"/>
              </a:rPr>
              <a:t>14% </a:t>
            </a:r>
            <a:r>
              <a:rPr dirty="0" sz="1250" spc="20" b="1">
                <a:latin typeface="Times New Roman"/>
                <a:cs typeface="Times New Roman"/>
              </a:rPr>
              <a:t>due </a:t>
            </a:r>
            <a:r>
              <a:rPr dirty="0" sz="1250" spc="10" b="1">
                <a:latin typeface="Times New Roman"/>
                <a:cs typeface="Times New Roman"/>
              </a:rPr>
              <a:t>to </a:t>
            </a:r>
            <a:r>
              <a:rPr dirty="0" sz="1250" spc="15" b="1">
                <a:latin typeface="Times New Roman"/>
                <a:cs typeface="Times New Roman"/>
              </a:rPr>
              <a:t>enhanced </a:t>
            </a:r>
            <a:r>
              <a:rPr dirty="0" sz="1250" b="1">
                <a:latin typeface="Times New Roman"/>
                <a:cs typeface="Times New Roman"/>
              </a:rPr>
              <a:t>discovery </a:t>
            </a:r>
            <a:r>
              <a:rPr dirty="0" sz="1250" spc="-10" b="1">
                <a:latin typeface="Times New Roman"/>
                <a:cs typeface="Times New Roman"/>
              </a:rPr>
              <a:t>efforts.</a:t>
            </a:r>
            <a:r>
              <a:rPr dirty="0" sz="1250" spc="-5" b="1">
                <a:latin typeface="Times New Roman"/>
                <a:cs typeface="Times New Roman"/>
              </a:rPr>
              <a:t> </a:t>
            </a:r>
            <a:r>
              <a:rPr dirty="0" sz="1250" spc="25" b="1">
                <a:latin typeface="Times New Roman"/>
                <a:cs typeface="Times New Roman"/>
              </a:rPr>
              <a:t>This </a:t>
            </a:r>
            <a:r>
              <a:rPr dirty="0" sz="1250" spc="30" b="1">
                <a:latin typeface="Times New Roman"/>
                <a:cs typeface="Times New Roman"/>
              </a:rPr>
              <a:t> </a:t>
            </a:r>
            <a:r>
              <a:rPr dirty="0" sz="1250" spc="-5" b="1">
                <a:latin typeface="Times New Roman"/>
                <a:cs typeface="Times New Roman"/>
              </a:rPr>
              <a:t>resulted</a:t>
            </a:r>
            <a:r>
              <a:rPr dirty="0" sz="1250" b="1">
                <a:latin typeface="Times New Roman"/>
                <a:cs typeface="Times New Roman"/>
              </a:rPr>
              <a:t> </a:t>
            </a:r>
            <a:r>
              <a:rPr dirty="0" sz="1250" spc="10" b="1">
                <a:latin typeface="Times New Roman"/>
                <a:cs typeface="Times New Roman"/>
              </a:rPr>
              <a:t>in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15" b="1">
                <a:latin typeface="Times New Roman"/>
                <a:cs typeface="Times New Roman"/>
              </a:rPr>
              <a:t>a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30" b="1">
                <a:latin typeface="Times New Roman"/>
                <a:cs typeface="Times New Roman"/>
              </a:rPr>
              <a:t>$330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10" b="1">
                <a:latin typeface="Times New Roman"/>
                <a:cs typeface="Times New Roman"/>
              </a:rPr>
              <a:t>million</a:t>
            </a:r>
            <a:r>
              <a:rPr dirty="0" sz="1250" spc="5" b="1">
                <a:latin typeface="Times New Roman"/>
                <a:cs typeface="Times New Roman"/>
              </a:rPr>
              <a:t> increase </a:t>
            </a:r>
            <a:r>
              <a:rPr dirty="0" sz="1250" spc="10" b="1">
                <a:latin typeface="Times New Roman"/>
                <a:cs typeface="Times New Roman"/>
              </a:rPr>
              <a:t>in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value.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6900"/>
              </a:lnSpc>
            </a:pPr>
            <a:r>
              <a:rPr dirty="0" sz="1250" spc="30" b="1">
                <a:latin typeface="Times New Roman"/>
                <a:cs typeface="Times New Roman"/>
              </a:rPr>
              <a:t>The </a:t>
            </a:r>
            <a:r>
              <a:rPr dirty="0" sz="1250" b="1">
                <a:latin typeface="Times New Roman"/>
                <a:cs typeface="Times New Roman"/>
              </a:rPr>
              <a:t>field </a:t>
            </a:r>
            <a:r>
              <a:rPr dirty="0" sz="1250" spc="-10" b="1">
                <a:latin typeface="Times New Roman"/>
                <a:cs typeface="Times New Roman"/>
              </a:rPr>
              <a:t>review </a:t>
            </a:r>
            <a:r>
              <a:rPr dirty="0" sz="1250" spc="-15" b="1">
                <a:latin typeface="Times New Roman"/>
                <a:cs typeface="Times New Roman"/>
              </a:rPr>
              <a:t>project </a:t>
            </a:r>
            <a:r>
              <a:rPr dirty="0" sz="1250" spc="-40" b="1">
                <a:latin typeface="Times New Roman"/>
                <a:cs typeface="Times New Roman"/>
              </a:rPr>
              <a:t>for </a:t>
            </a:r>
            <a:r>
              <a:rPr dirty="0" sz="1250" spc="-30" b="1">
                <a:latin typeface="Times New Roman"/>
                <a:cs typeface="Times New Roman"/>
              </a:rPr>
              <a:t>2023 </a:t>
            </a:r>
            <a:r>
              <a:rPr dirty="0" sz="1250" spc="20" b="1">
                <a:latin typeface="Times New Roman"/>
                <a:cs typeface="Times New Roman"/>
              </a:rPr>
              <a:t>focused on </a:t>
            </a:r>
            <a:r>
              <a:rPr dirty="0" sz="1250" spc="5" b="1">
                <a:latin typeface="Times New Roman"/>
                <a:cs typeface="Times New Roman"/>
              </a:rPr>
              <a:t>malls </a:t>
            </a:r>
            <a:r>
              <a:rPr dirty="0" sz="1250" b="1">
                <a:latin typeface="Times New Roman"/>
                <a:cs typeface="Times New Roman"/>
              </a:rPr>
              <a:t>and </a:t>
            </a:r>
            <a:r>
              <a:rPr dirty="0" sz="1250" spc="20" b="1">
                <a:latin typeface="Times New Roman"/>
                <a:cs typeface="Times New Roman"/>
              </a:rPr>
              <a:t>shopping </a:t>
            </a:r>
            <a:r>
              <a:rPr dirty="0" sz="1250" spc="5" b="1">
                <a:latin typeface="Times New Roman"/>
                <a:cs typeface="Times New Roman"/>
              </a:rPr>
              <a:t>centers.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25" b="1">
                <a:latin typeface="Times New Roman"/>
                <a:cs typeface="Times New Roman"/>
              </a:rPr>
              <a:t>This </a:t>
            </a:r>
            <a:r>
              <a:rPr dirty="0" sz="1250" spc="-5" b="1">
                <a:latin typeface="Times New Roman"/>
                <a:cs typeface="Times New Roman"/>
              </a:rPr>
              <a:t>resulted </a:t>
            </a:r>
            <a:r>
              <a:rPr dirty="0" sz="1250" spc="10" b="1">
                <a:latin typeface="Times New Roman"/>
                <a:cs typeface="Times New Roman"/>
              </a:rPr>
              <a:t>in the </a:t>
            </a:r>
            <a:r>
              <a:rPr dirty="0" sz="1250" b="1">
                <a:latin typeface="Times New Roman"/>
                <a:cs typeface="Times New Roman"/>
              </a:rPr>
              <a:t>discovery of </a:t>
            </a:r>
            <a:r>
              <a:rPr dirty="0" sz="1250" spc="-60" b="1">
                <a:latin typeface="Times New Roman"/>
                <a:cs typeface="Times New Roman"/>
              </a:rPr>
              <a:t>103 </a:t>
            </a:r>
            <a:r>
              <a:rPr dirty="0" sz="1250" spc="30" b="1">
                <a:latin typeface="Times New Roman"/>
                <a:cs typeface="Times New Roman"/>
              </a:rPr>
              <a:t>businesses </a:t>
            </a:r>
            <a:r>
              <a:rPr dirty="0" sz="1250" spc="10" b="1">
                <a:latin typeface="Times New Roman"/>
                <a:cs typeface="Times New Roman"/>
              </a:rPr>
              <a:t>not </a:t>
            </a:r>
            <a:r>
              <a:rPr dirty="0" sz="1250" spc="20" b="1">
                <a:latin typeface="Times New Roman"/>
                <a:cs typeface="Times New Roman"/>
              </a:rPr>
              <a:t>on </a:t>
            </a:r>
            <a:r>
              <a:rPr dirty="0" sz="1250" spc="10" b="1">
                <a:latin typeface="Times New Roman"/>
                <a:cs typeface="Times New Roman"/>
              </a:rPr>
              <a:t>the </a:t>
            </a:r>
            <a:r>
              <a:rPr dirty="0" sz="1250" spc="15" b="1">
                <a:latin typeface="Times New Roman"/>
                <a:cs typeface="Times New Roman"/>
              </a:rPr>
              <a:t> </a:t>
            </a:r>
            <a:r>
              <a:rPr dirty="0" sz="1250" spc="20" b="1">
                <a:latin typeface="Times New Roman"/>
                <a:cs typeface="Times New Roman"/>
              </a:rPr>
              <a:t>digest,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with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5" b="1">
                <a:latin typeface="Times New Roman"/>
                <a:cs typeface="Times New Roman"/>
              </a:rPr>
              <a:t>an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15" b="1">
                <a:latin typeface="Times New Roman"/>
                <a:cs typeface="Times New Roman"/>
              </a:rPr>
              <a:t>estimated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10" b="1">
                <a:latin typeface="Times New Roman"/>
                <a:cs typeface="Times New Roman"/>
              </a:rPr>
              <a:t>total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5" b="1">
                <a:latin typeface="Times New Roman"/>
                <a:cs typeface="Times New Roman"/>
              </a:rPr>
              <a:t>value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of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40" b="1">
                <a:latin typeface="Times New Roman"/>
                <a:cs typeface="Times New Roman"/>
              </a:rPr>
              <a:t>$19.5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10" b="1">
                <a:latin typeface="Times New Roman"/>
                <a:cs typeface="Times New Roman"/>
              </a:rPr>
              <a:t>million.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250" b="1">
                <a:latin typeface="Times New Roman"/>
                <a:cs typeface="Times New Roman"/>
              </a:rPr>
              <a:t>There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-10" b="1">
                <a:latin typeface="Times New Roman"/>
                <a:cs typeface="Times New Roman"/>
              </a:rPr>
              <a:t>were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-30" b="1">
                <a:latin typeface="Times New Roman"/>
                <a:cs typeface="Times New Roman"/>
              </a:rPr>
              <a:t>47</a:t>
            </a:r>
            <a:r>
              <a:rPr dirty="0" sz="1250" spc="15" b="1">
                <a:latin typeface="Times New Roman"/>
                <a:cs typeface="Times New Roman"/>
              </a:rPr>
              <a:t> </a:t>
            </a:r>
            <a:r>
              <a:rPr dirty="0" sz="1250" spc="10" b="1">
                <a:latin typeface="Times New Roman"/>
                <a:cs typeface="Times New Roman"/>
              </a:rPr>
              <a:t>vehicle </a:t>
            </a:r>
            <a:r>
              <a:rPr dirty="0" sz="1250" spc="5" b="1">
                <a:latin typeface="Times New Roman"/>
                <a:cs typeface="Times New Roman"/>
              </a:rPr>
              <a:t>appeals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received</a:t>
            </a:r>
            <a:r>
              <a:rPr dirty="0" sz="1250" spc="15" b="1">
                <a:latin typeface="Times New Roman"/>
                <a:cs typeface="Times New Roman"/>
              </a:rPr>
              <a:t> </a:t>
            </a:r>
            <a:r>
              <a:rPr dirty="0" sz="1250" b="1">
                <a:latin typeface="Times New Roman"/>
                <a:cs typeface="Times New Roman"/>
              </a:rPr>
              <a:t>and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15" b="1">
                <a:latin typeface="Times New Roman"/>
                <a:cs typeface="Times New Roman"/>
              </a:rPr>
              <a:t>processed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15" b="1">
                <a:latin typeface="Times New Roman"/>
                <a:cs typeface="Times New Roman"/>
              </a:rPr>
              <a:t>as </a:t>
            </a:r>
            <a:r>
              <a:rPr dirty="0" sz="1250" b="1">
                <a:latin typeface="Times New Roman"/>
                <a:cs typeface="Times New Roman"/>
              </a:rPr>
              <a:t>of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-10" b="1">
                <a:latin typeface="Times New Roman"/>
                <a:cs typeface="Times New Roman"/>
              </a:rPr>
              <a:t>mid-year</a:t>
            </a:r>
            <a:r>
              <a:rPr dirty="0" sz="1250" spc="10" b="1">
                <a:latin typeface="Times New Roman"/>
                <a:cs typeface="Times New Roman"/>
              </a:rPr>
              <a:t> </a:t>
            </a:r>
            <a:r>
              <a:rPr dirty="0" sz="1250" spc="-20" b="1">
                <a:latin typeface="Times New Roman"/>
                <a:cs typeface="Times New Roman"/>
              </a:rPr>
              <a:t>2023,</a:t>
            </a:r>
            <a:r>
              <a:rPr dirty="0" sz="1250" spc="15" b="1">
                <a:latin typeface="Times New Roman"/>
                <a:cs typeface="Times New Roman"/>
              </a:rPr>
              <a:t> </a:t>
            </a:r>
            <a:r>
              <a:rPr dirty="0" sz="1250" spc="5" b="1">
                <a:latin typeface="Times New Roman"/>
                <a:cs typeface="Times New Roman"/>
              </a:rPr>
              <a:t>compared</a:t>
            </a:r>
            <a:r>
              <a:rPr dirty="0" sz="1250" spc="10" b="1">
                <a:latin typeface="Times New Roman"/>
                <a:cs typeface="Times New Roman"/>
              </a:rPr>
              <a:t> to </a:t>
            </a:r>
            <a:r>
              <a:rPr dirty="0" sz="1250" spc="-30" b="1">
                <a:latin typeface="Times New Roman"/>
                <a:cs typeface="Times New Roman"/>
              </a:rPr>
              <a:t>37</a:t>
            </a:r>
            <a:r>
              <a:rPr dirty="0" sz="1250" spc="15" b="1">
                <a:latin typeface="Times New Roman"/>
                <a:cs typeface="Times New Roman"/>
              </a:rPr>
              <a:t> </a:t>
            </a:r>
            <a:r>
              <a:rPr dirty="0" sz="1250" spc="10" b="1">
                <a:latin typeface="Times New Roman"/>
                <a:cs typeface="Times New Roman"/>
              </a:rPr>
              <a:t>in </a:t>
            </a:r>
            <a:r>
              <a:rPr dirty="0" sz="1250" spc="-20" b="1">
                <a:latin typeface="Times New Roman"/>
                <a:cs typeface="Times New Roman"/>
              </a:rPr>
              <a:t>2022.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5987" y="5441225"/>
            <a:ext cx="3812540" cy="2331720"/>
          </a:xfrm>
          <a:custGeom>
            <a:avLst/>
            <a:gdLst/>
            <a:ahLst/>
            <a:cxnLst/>
            <a:rect l="l" t="t" r="r" b="b"/>
            <a:pathLst>
              <a:path w="3812540" h="2331720">
                <a:moveTo>
                  <a:pt x="1339697" y="1443748"/>
                </a:moveTo>
                <a:lnTo>
                  <a:pt x="0" y="2331174"/>
                </a:lnTo>
                <a:lnTo>
                  <a:pt x="153835" y="2331174"/>
                </a:lnTo>
                <a:lnTo>
                  <a:pt x="1339697" y="1559661"/>
                </a:lnTo>
                <a:lnTo>
                  <a:pt x="1339697" y="1443748"/>
                </a:lnTo>
                <a:close/>
              </a:path>
              <a:path w="3812540" h="2331720">
                <a:moveTo>
                  <a:pt x="2862745" y="807288"/>
                </a:moveTo>
                <a:lnTo>
                  <a:pt x="2065642" y="1338008"/>
                </a:lnTo>
                <a:lnTo>
                  <a:pt x="2065642" y="1339837"/>
                </a:lnTo>
                <a:lnTo>
                  <a:pt x="845566" y="2149360"/>
                </a:lnTo>
                <a:lnTo>
                  <a:pt x="845566" y="2331174"/>
                </a:lnTo>
                <a:lnTo>
                  <a:pt x="1137742" y="2331174"/>
                </a:lnTo>
                <a:lnTo>
                  <a:pt x="2561793" y="1403083"/>
                </a:lnTo>
                <a:lnTo>
                  <a:pt x="2561793" y="1226743"/>
                </a:lnTo>
                <a:lnTo>
                  <a:pt x="2862745" y="1030960"/>
                </a:lnTo>
                <a:lnTo>
                  <a:pt x="2862745" y="807288"/>
                </a:lnTo>
                <a:close/>
              </a:path>
              <a:path w="3812540" h="2331720">
                <a:moveTo>
                  <a:pt x="3812362" y="471766"/>
                </a:moveTo>
                <a:lnTo>
                  <a:pt x="2659405" y="1236345"/>
                </a:lnTo>
                <a:lnTo>
                  <a:pt x="2659405" y="1420291"/>
                </a:lnTo>
                <a:lnTo>
                  <a:pt x="1234478" y="2331174"/>
                </a:lnTo>
                <a:lnTo>
                  <a:pt x="3811346" y="2331174"/>
                </a:lnTo>
                <a:lnTo>
                  <a:pt x="3811346" y="1348854"/>
                </a:lnTo>
                <a:lnTo>
                  <a:pt x="3812362" y="1348181"/>
                </a:lnTo>
                <a:lnTo>
                  <a:pt x="3812362" y="1228204"/>
                </a:lnTo>
                <a:lnTo>
                  <a:pt x="3811346" y="1228890"/>
                </a:lnTo>
                <a:lnTo>
                  <a:pt x="3811346" y="864882"/>
                </a:lnTo>
                <a:lnTo>
                  <a:pt x="3812362" y="864222"/>
                </a:lnTo>
                <a:lnTo>
                  <a:pt x="3812362" y="471766"/>
                </a:lnTo>
                <a:close/>
              </a:path>
              <a:path w="3812540" h="2331720">
                <a:moveTo>
                  <a:pt x="3812362" y="0"/>
                </a:moveTo>
                <a:lnTo>
                  <a:pt x="3035592" y="518528"/>
                </a:lnTo>
                <a:lnTo>
                  <a:pt x="3035592" y="730008"/>
                </a:lnTo>
                <a:lnTo>
                  <a:pt x="3812362" y="223685"/>
                </a:lnTo>
                <a:lnTo>
                  <a:pt x="3812362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" y="12"/>
            <a:ext cx="3812540" cy="2331085"/>
          </a:xfrm>
          <a:custGeom>
            <a:avLst/>
            <a:gdLst/>
            <a:ahLst/>
            <a:cxnLst/>
            <a:rect l="l" t="t" r="r" b="b"/>
            <a:pathLst>
              <a:path w="3812540" h="2331085">
                <a:moveTo>
                  <a:pt x="776782" y="1601076"/>
                </a:moveTo>
                <a:lnTo>
                  <a:pt x="0" y="2107400"/>
                </a:lnTo>
                <a:lnTo>
                  <a:pt x="0" y="2331085"/>
                </a:lnTo>
                <a:lnTo>
                  <a:pt x="776782" y="1812556"/>
                </a:lnTo>
                <a:lnTo>
                  <a:pt x="776782" y="1601076"/>
                </a:lnTo>
                <a:close/>
              </a:path>
              <a:path w="3812540" h="2331085">
                <a:moveTo>
                  <a:pt x="2577757" y="0"/>
                </a:moveTo>
                <a:lnTo>
                  <a:pt x="2577757" y="0"/>
                </a:lnTo>
                <a:lnTo>
                  <a:pt x="0" y="0"/>
                </a:lnTo>
                <a:lnTo>
                  <a:pt x="0" y="982903"/>
                </a:lnTo>
                <a:lnTo>
                  <a:pt x="0" y="1102880"/>
                </a:lnTo>
                <a:lnTo>
                  <a:pt x="0" y="1466862"/>
                </a:lnTo>
                <a:lnTo>
                  <a:pt x="0" y="1647850"/>
                </a:lnTo>
                <a:lnTo>
                  <a:pt x="0" y="1859318"/>
                </a:lnTo>
                <a:lnTo>
                  <a:pt x="1152969" y="1094752"/>
                </a:lnTo>
                <a:lnTo>
                  <a:pt x="1152969" y="910818"/>
                </a:lnTo>
                <a:lnTo>
                  <a:pt x="2577757" y="0"/>
                </a:lnTo>
                <a:close/>
              </a:path>
              <a:path w="3812540" h="2331085">
                <a:moveTo>
                  <a:pt x="2966796" y="0"/>
                </a:moveTo>
                <a:lnTo>
                  <a:pt x="2674493" y="0"/>
                </a:lnTo>
                <a:lnTo>
                  <a:pt x="1250569" y="928001"/>
                </a:lnTo>
                <a:lnTo>
                  <a:pt x="1250569" y="1104353"/>
                </a:lnTo>
                <a:lnTo>
                  <a:pt x="949617" y="1300124"/>
                </a:lnTo>
                <a:lnTo>
                  <a:pt x="949617" y="1523809"/>
                </a:lnTo>
                <a:lnTo>
                  <a:pt x="1746732" y="993076"/>
                </a:lnTo>
                <a:lnTo>
                  <a:pt x="1746732" y="991260"/>
                </a:lnTo>
                <a:lnTo>
                  <a:pt x="2966796" y="181724"/>
                </a:lnTo>
                <a:lnTo>
                  <a:pt x="2966796" y="0"/>
                </a:lnTo>
                <a:close/>
              </a:path>
              <a:path w="3812540" h="2331085">
                <a:moveTo>
                  <a:pt x="3812235" y="0"/>
                </a:moveTo>
                <a:lnTo>
                  <a:pt x="3658400" y="0"/>
                </a:lnTo>
                <a:lnTo>
                  <a:pt x="2472677" y="771423"/>
                </a:lnTo>
                <a:lnTo>
                  <a:pt x="2472677" y="887336"/>
                </a:lnTo>
                <a:lnTo>
                  <a:pt x="3812235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12010" y="879152"/>
            <a:ext cx="7012305" cy="542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5">
                <a:solidFill>
                  <a:srgbClr val="1A4D7D"/>
                </a:solidFill>
                <a:latin typeface="Times New Roman"/>
                <a:cs typeface="Times New Roman"/>
              </a:rPr>
              <a:t>PERSONAL</a:t>
            </a:r>
            <a:r>
              <a:rPr dirty="0" sz="3400" spc="-3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-25">
                <a:solidFill>
                  <a:srgbClr val="1A4D7D"/>
                </a:solidFill>
                <a:latin typeface="Times New Roman"/>
                <a:cs typeface="Times New Roman"/>
              </a:rPr>
              <a:t>PROPERTY </a:t>
            </a:r>
            <a:r>
              <a:rPr dirty="0" sz="3400" spc="40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399" cy="7772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8400" cy="3009265"/>
            </a:xfrm>
            <a:custGeom>
              <a:avLst/>
              <a:gdLst/>
              <a:ahLst/>
              <a:cxnLst/>
              <a:rect l="l" t="t" r="r" b="b"/>
              <a:pathLst>
                <a:path w="10058400" h="3009265">
                  <a:moveTo>
                    <a:pt x="0" y="1066479"/>
                  </a:moveTo>
                  <a:lnTo>
                    <a:pt x="3521384" y="1066479"/>
                  </a:lnTo>
                  <a:lnTo>
                    <a:pt x="3468129" y="1066628"/>
                  </a:lnTo>
                  <a:lnTo>
                    <a:pt x="3362044" y="1068201"/>
                  </a:lnTo>
                  <a:lnTo>
                    <a:pt x="3256543" y="1071530"/>
                  </a:lnTo>
                  <a:lnTo>
                    <a:pt x="3151647" y="1076688"/>
                  </a:lnTo>
                  <a:lnTo>
                    <a:pt x="3047377" y="1083747"/>
                  </a:lnTo>
                  <a:lnTo>
                    <a:pt x="2943753" y="1092778"/>
                  </a:lnTo>
                  <a:lnTo>
                    <a:pt x="2892191" y="1098056"/>
                  </a:lnTo>
                  <a:lnTo>
                    <a:pt x="2840798" y="1103854"/>
                  </a:lnTo>
                  <a:lnTo>
                    <a:pt x="2789577" y="1110181"/>
                  </a:lnTo>
                  <a:lnTo>
                    <a:pt x="2738531" y="1117046"/>
                  </a:lnTo>
                  <a:lnTo>
                    <a:pt x="2687662" y="1124458"/>
                  </a:lnTo>
                  <a:lnTo>
                    <a:pt x="2636973" y="1132426"/>
                  </a:lnTo>
                  <a:lnTo>
                    <a:pt x="2586467" y="1140960"/>
                  </a:lnTo>
                  <a:lnTo>
                    <a:pt x="2536147" y="1150067"/>
                  </a:lnTo>
                  <a:lnTo>
                    <a:pt x="2486014" y="1159757"/>
                  </a:lnTo>
                  <a:lnTo>
                    <a:pt x="2436072" y="1170039"/>
                  </a:lnTo>
                  <a:lnTo>
                    <a:pt x="2386322" y="1180922"/>
                  </a:lnTo>
                  <a:lnTo>
                    <a:pt x="2336769" y="1192415"/>
                  </a:lnTo>
                  <a:lnTo>
                    <a:pt x="2287414" y="1204526"/>
                  </a:lnTo>
                  <a:lnTo>
                    <a:pt x="2238260" y="1217266"/>
                  </a:lnTo>
                  <a:lnTo>
                    <a:pt x="2189310" y="1230643"/>
                  </a:lnTo>
                  <a:lnTo>
                    <a:pt x="2140566" y="1244665"/>
                  </a:lnTo>
                  <a:lnTo>
                    <a:pt x="2092031" y="1259342"/>
                  </a:lnTo>
                  <a:lnTo>
                    <a:pt x="2043707" y="1274683"/>
                  </a:lnTo>
                  <a:lnTo>
                    <a:pt x="1995598" y="1290697"/>
                  </a:lnTo>
                  <a:lnTo>
                    <a:pt x="1947705" y="1307392"/>
                  </a:lnTo>
                  <a:lnTo>
                    <a:pt x="1900032" y="1324779"/>
                  </a:lnTo>
                  <a:lnTo>
                    <a:pt x="1852580" y="1342865"/>
                  </a:lnTo>
                  <a:lnTo>
                    <a:pt x="1805353" y="1361659"/>
                  </a:lnTo>
                  <a:lnTo>
                    <a:pt x="1758354" y="1381172"/>
                  </a:lnTo>
                  <a:lnTo>
                    <a:pt x="1711584" y="1401411"/>
                  </a:lnTo>
                  <a:lnTo>
                    <a:pt x="1665047" y="1422386"/>
                  </a:lnTo>
                  <a:lnTo>
                    <a:pt x="1618745" y="1444105"/>
                  </a:lnTo>
                  <a:lnTo>
                    <a:pt x="1572680" y="1466578"/>
                  </a:lnTo>
                  <a:lnTo>
                    <a:pt x="1526856" y="1489814"/>
                  </a:lnTo>
                  <a:lnTo>
                    <a:pt x="1481275" y="1513821"/>
                  </a:lnTo>
                  <a:lnTo>
                    <a:pt x="1435939" y="1538609"/>
                  </a:lnTo>
                  <a:lnTo>
                    <a:pt x="1390852" y="1564186"/>
                  </a:lnTo>
                  <a:lnTo>
                    <a:pt x="1346015" y="1590562"/>
                  </a:lnTo>
                  <a:lnTo>
                    <a:pt x="1301432" y="1617745"/>
                  </a:lnTo>
                  <a:lnTo>
                    <a:pt x="1257105" y="1645745"/>
                  </a:lnTo>
                  <a:lnTo>
                    <a:pt x="1213036" y="1674571"/>
                  </a:lnTo>
                  <a:lnTo>
                    <a:pt x="1169229" y="1704231"/>
                  </a:lnTo>
                  <a:lnTo>
                    <a:pt x="1125686" y="1734734"/>
                  </a:lnTo>
                  <a:lnTo>
                    <a:pt x="1082409" y="1766090"/>
                  </a:lnTo>
                  <a:lnTo>
                    <a:pt x="1039402" y="1798307"/>
                  </a:lnTo>
                  <a:lnTo>
                    <a:pt x="996666" y="1831394"/>
                  </a:lnTo>
                  <a:lnTo>
                    <a:pt x="954205" y="1865361"/>
                  </a:lnTo>
                  <a:lnTo>
                    <a:pt x="912020" y="1900217"/>
                  </a:lnTo>
                  <a:lnTo>
                    <a:pt x="870116" y="1935969"/>
                  </a:lnTo>
                  <a:lnTo>
                    <a:pt x="828493" y="1972628"/>
                  </a:lnTo>
                  <a:lnTo>
                    <a:pt x="787156" y="2010202"/>
                  </a:lnTo>
                  <a:lnTo>
                    <a:pt x="746106" y="2048701"/>
                  </a:lnTo>
                  <a:lnTo>
                    <a:pt x="705346" y="2088133"/>
                  </a:lnTo>
                  <a:lnTo>
                    <a:pt x="664879" y="2128507"/>
                  </a:lnTo>
                  <a:lnTo>
                    <a:pt x="624707" y="2169832"/>
                  </a:lnTo>
                  <a:lnTo>
                    <a:pt x="584834" y="2212118"/>
                  </a:lnTo>
                  <a:lnTo>
                    <a:pt x="545260" y="2255372"/>
                  </a:lnTo>
                  <a:lnTo>
                    <a:pt x="505991" y="2299605"/>
                  </a:lnTo>
                  <a:lnTo>
                    <a:pt x="467027" y="2344825"/>
                  </a:lnTo>
                  <a:lnTo>
                    <a:pt x="428371" y="2391042"/>
                  </a:lnTo>
                  <a:lnTo>
                    <a:pt x="390027" y="2438263"/>
                  </a:lnTo>
                  <a:lnTo>
                    <a:pt x="351996" y="2486498"/>
                  </a:lnTo>
                  <a:lnTo>
                    <a:pt x="314282" y="2535757"/>
                  </a:lnTo>
                  <a:lnTo>
                    <a:pt x="276886" y="2586047"/>
                  </a:lnTo>
                  <a:lnTo>
                    <a:pt x="239812" y="2637379"/>
                  </a:lnTo>
                  <a:lnTo>
                    <a:pt x="203063" y="2689761"/>
                  </a:lnTo>
                  <a:lnTo>
                    <a:pt x="166640" y="2743202"/>
                  </a:lnTo>
                  <a:lnTo>
                    <a:pt x="130547" y="2797710"/>
                  </a:lnTo>
                  <a:lnTo>
                    <a:pt x="94785" y="2853296"/>
                  </a:lnTo>
                  <a:lnTo>
                    <a:pt x="59359" y="2909968"/>
                  </a:lnTo>
                  <a:lnTo>
                    <a:pt x="24269" y="2967734"/>
                  </a:lnTo>
                  <a:lnTo>
                    <a:pt x="0" y="3008851"/>
                  </a:lnTo>
                  <a:lnTo>
                    <a:pt x="0" y="1066479"/>
                  </a:lnTo>
                  <a:close/>
                </a:path>
                <a:path w="10058400" h="3009265">
                  <a:moveTo>
                    <a:pt x="0" y="0"/>
                  </a:moveTo>
                  <a:lnTo>
                    <a:pt x="10058400" y="0"/>
                  </a:lnTo>
                  <a:lnTo>
                    <a:pt x="10058400" y="1483832"/>
                  </a:lnTo>
                  <a:lnTo>
                    <a:pt x="10005972" y="1497601"/>
                  </a:lnTo>
                  <a:lnTo>
                    <a:pt x="9954345" y="1510464"/>
                  </a:lnTo>
                  <a:lnTo>
                    <a:pt x="9902552" y="1522698"/>
                  </a:lnTo>
                  <a:lnTo>
                    <a:pt x="9850595" y="1534311"/>
                  </a:lnTo>
                  <a:lnTo>
                    <a:pt x="9798478" y="1545313"/>
                  </a:lnTo>
                  <a:lnTo>
                    <a:pt x="9746203" y="1555712"/>
                  </a:lnTo>
                  <a:lnTo>
                    <a:pt x="9693772" y="1565517"/>
                  </a:lnTo>
                  <a:lnTo>
                    <a:pt x="9641189" y="1574737"/>
                  </a:lnTo>
                  <a:lnTo>
                    <a:pt x="9588455" y="1583381"/>
                  </a:lnTo>
                  <a:lnTo>
                    <a:pt x="9535574" y="1591459"/>
                  </a:lnTo>
                  <a:lnTo>
                    <a:pt x="9482548" y="1598979"/>
                  </a:lnTo>
                  <a:lnTo>
                    <a:pt x="9429379" y="1605951"/>
                  </a:lnTo>
                  <a:lnTo>
                    <a:pt x="9376071" y="1612382"/>
                  </a:lnTo>
                  <a:lnTo>
                    <a:pt x="9322626" y="1618283"/>
                  </a:lnTo>
                  <a:lnTo>
                    <a:pt x="9215334" y="1628527"/>
                  </a:lnTo>
                  <a:lnTo>
                    <a:pt x="9107525" y="1636757"/>
                  </a:lnTo>
                  <a:lnTo>
                    <a:pt x="8999221" y="1643042"/>
                  </a:lnTo>
                  <a:lnTo>
                    <a:pt x="8890441" y="1647456"/>
                  </a:lnTo>
                  <a:lnTo>
                    <a:pt x="8781208" y="1650070"/>
                  </a:lnTo>
                  <a:lnTo>
                    <a:pt x="8671541" y="1650955"/>
                  </a:lnTo>
                  <a:lnTo>
                    <a:pt x="8561462" y="1650185"/>
                  </a:lnTo>
                  <a:lnTo>
                    <a:pt x="8450992" y="1647830"/>
                  </a:lnTo>
                  <a:lnTo>
                    <a:pt x="8284600" y="1641484"/>
                  </a:lnTo>
                  <a:lnTo>
                    <a:pt x="8117445" y="1631977"/>
                  </a:lnTo>
                  <a:lnTo>
                    <a:pt x="7949599" y="1619553"/>
                  </a:lnTo>
                  <a:lnTo>
                    <a:pt x="7724851" y="1598866"/>
                  </a:lnTo>
                  <a:lnTo>
                    <a:pt x="7499168" y="1573998"/>
                  </a:lnTo>
                  <a:lnTo>
                    <a:pt x="7159256" y="1530113"/>
                  </a:lnTo>
                  <a:lnTo>
                    <a:pt x="6590435" y="1444205"/>
                  </a:lnTo>
                  <a:lnTo>
                    <a:pt x="5284161" y="1230377"/>
                  </a:lnTo>
                  <a:lnTo>
                    <a:pt x="4890827" y="1173381"/>
                  </a:lnTo>
                  <a:lnTo>
                    <a:pt x="4611999" y="1138122"/>
                  </a:lnTo>
                  <a:lnTo>
                    <a:pt x="4390463" y="1114049"/>
                  </a:lnTo>
                  <a:lnTo>
                    <a:pt x="4225311" y="1098782"/>
                  </a:lnTo>
                  <a:lnTo>
                    <a:pt x="4061096" y="1086176"/>
                  </a:lnTo>
                  <a:lnTo>
                    <a:pt x="3897888" y="1076472"/>
                  </a:lnTo>
                  <a:lnTo>
                    <a:pt x="3735758" y="1069913"/>
                  </a:lnTo>
                  <a:lnTo>
                    <a:pt x="3628306" y="1067407"/>
                  </a:lnTo>
                  <a:lnTo>
                    <a:pt x="0" y="10664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2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469161"/>
              <a:ext cx="10058400" cy="1879600"/>
            </a:xfrm>
            <a:custGeom>
              <a:avLst/>
              <a:gdLst/>
              <a:ahLst/>
              <a:cxnLst/>
              <a:rect l="l" t="t" r="r" b="b"/>
              <a:pathLst>
                <a:path w="10058400" h="1879600">
                  <a:moveTo>
                    <a:pt x="1133805" y="380999"/>
                  </a:moveTo>
                  <a:lnTo>
                    <a:pt x="2748052" y="380999"/>
                  </a:lnTo>
                  <a:lnTo>
                    <a:pt x="2697231" y="393699"/>
                  </a:lnTo>
                  <a:lnTo>
                    <a:pt x="2596118" y="393699"/>
                  </a:lnTo>
                  <a:lnTo>
                    <a:pt x="2545832" y="406399"/>
                  </a:lnTo>
                  <a:lnTo>
                    <a:pt x="2495730" y="406399"/>
                  </a:lnTo>
                  <a:lnTo>
                    <a:pt x="2445813" y="419099"/>
                  </a:lnTo>
                  <a:lnTo>
                    <a:pt x="2396085" y="419099"/>
                  </a:lnTo>
                  <a:lnTo>
                    <a:pt x="2297203" y="444499"/>
                  </a:lnTo>
                  <a:lnTo>
                    <a:pt x="2248056" y="444499"/>
                  </a:lnTo>
                  <a:lnTo>
                    <a:pt x="2150359" y="469899"/>
                  </a:lnTo>
                  <a:lnTo>
                    <a:pt x="2101814" y="469899"/>
                  </a:lnTo>
                  <a:lnTo>
                    <a:pt x="1767920" y="558799"/>
                  </a:lnTo>
                  <a:lnTo>
                    <a:pt x="1721096" y="584199"/>
                  </a:lnTo>
                  <a:lnTo>
                    <a:pt x="1581995" y="622299"/>
                  </a:lnTo>
                  <a:lnTo>
                    <a:pt x="1536092" y="647699"/>
                  </a:lnTo>
                  <a:lnTo>
                    <a:pt x="1490426" y="660399"/>
                  </a:lnTo>
                  <a:lnTo>
                    <a:pt x="1445000" y="685799"/>
                  </a:lnTo>
                  <a:lnTo>
                    <a:pt x="1399815" y="698499"/>
                  </a:lnTo>
                  <a:lnTo>
                    <a:pt x="1310180" y="749299"/>
                  </a:lnTo>
                  <a:lnTo>
                    <a:pt x="1265735" y="761999"/>
                  </a:lnTo>
                  <a:lnTo>
                    <a:pt x="1133922" y="838199"/>
                  </a:lnTo>
                  <a:lnTo>
                    <a:pt x="919457" y="965199"/>
                  </a:lnTo>
                  <a:lnTo>
                    <a:pt x="877370" y="1003299"/>
                  </a:lnTo>
                  <a:lnTo>
                    <a:pt x="794022" y="1054099"/>
                  </a:lnTo>
                  <a:lnTo>
                    <a:pt x="752767" y="1092199"/>
                  </a:lnTo>
                  <a:lnTo>
                    <a:pt x="711794" y="1117599"/>
                  </a:lnTo>
                  <a:lnTo>
                    <a:pt x="671106" y="1155699"/>
                  </a:lnTo>
                  <a:lnTo>
                    <a:pt x="630705" y="1181099"/>
                  </a:lnTo>
                  <a:lnTo>
                    <a:pt x="550775" y="1257299"/>
                  </a:lnTo>
                  <a:lnTo>
                    <a:pt x="472025" y="1333499"/>
                  </a:lnTo>
                  <a:lnTo>
                    <a:pt x="394475" y="1409699"/>
                  </a:lnTo>
                  <a:lnTo>
                    <a:pt x="318146" y="1485899"/>
                  </a:lnTo>
                  <a:lnTo>
                    <a:pt x="280445" y="1536699"/>
                  </a:lnTo>
                  <a:lnTo>
                    <a:pt x="205983" y="1612899"/>
                  </a:lnTo>
                  <a:lnTo>
                    <a:pt x="169228" y="1663699"/>
                  </a:lnTo>
                  <a:lnTo>
                    <a:pt x="132793" y="1701799"/>
                  </a:lnTo>
                  <a:lnTo>
                    <a:pt x="96681" y="1752599"/>
                  </a:lnTo>
                  <a:lnTo>
                    <a:pt x="60894" y="1803399"/>
                  </a:lnTo>
                  <a:lnTo>
                    <a:pt x="25436" y="1854199"/>
                  </a:lnTo>
                  <a:lnTo>
                    <a:pt x="0" y="1879599"/>
                  </a:lnTo>
                  <a:lnTo>
                    <a:pt x="0" y="1409699"/>
                  </a:lnTo>
                  <a:lnTo>
                    <a:pt x="25420" y="1371599"/>
                  </a:lnTo>
                  <a:lnTo>
                    <a:pt x="60874" y="1320799"/>
                  </a:lnTo>
                  <a:lnTo>
                    <a:pt x="96656" y="1282699"/>
                  </a:lnTo>
                  <a:lnTo>
                    <a:pt x="132763" y="1231899"/>
                  </a:lnTo>
                  <a:lnTo>
                    <a:pt x="169194" y="1181099"/>
                  </a:lnTo>
                  <a:lnTo>
                    <a:pt x="243013" y="1104899"/>
                  </a:lnTo>
                  <a:lnTo>
                    <a:pt x="280397" y="1054099"/>
                  </a:lnTo>
                  <a:lnTo>
                    <a:pt x="356100" y="977899"/>
                  </a:lnTo>
                  <a:lnTo>
                    <a:pt x="433035" y="901699"/>
                  </a:lnTo>
                  <a:lnTo>
                    <a:pt x="511179" y="825499"/>
                  </a:lnTo>
                  <a:lnTo>
                    <a:pt x="590515" y="749299"/>
                  </a:lnTo>
                  <a:lnTo>
                    <a:pt x="630622" y="723899"/>
                  </a:lnTo>
                  <a:lnTo>
                    <a:pt x="671020" y="685799"/>
                  </a:lnTo>
                  <a:lnTo>
                    <a:pt x="711705" y="660399"/>
                  </a:lnTo>
                  <a:lnTo>
                    <a:pt x="752675" y="622299"/>
                  </a:lnTo>
                  <a:lnTo>
                    <a:pt x="793927" y="596899"/>
                  </a:lnTo>
                  <a:lnTo>
                    <a:pt x="835459" y="558799"/>
                  </a:lnTo>
                  <a:lnTo>
                    <a:pt x="1047227" y="431799"/>
                  </a:lnTo>
                  <a:lnTo>
                    <a:pt x="1133805" y="380999"/>
                  </a:lnTo>
                  <a:close/>
                </a:path>
                <a:path w="10058400" h="1879600">
                  <a:moveTo>
                    <a:pt x="8504154" y="1130299"/>
                  </a:moveTo>
                  <a:lnTo>
                    <a:pt x="9374311" y="1130299"/>
                  </a:lnTo>
                  <a:lnTo>
                    <a:pt x="9320801" y="1142999"/>
                  </a:lnTo>
                  <a:lnTo>
                    <a:pt x="8559324" y="1142999"/>
                  </a:lnTo>
                  <a:lnTo>
                    <a:pt x="8504154" y="1130299"/>
                  </a:lnTo>
                  <a:close/>
                </a:path>
                <a:path w="10058400" h="1879600">
                  <a:moveTo>
                    <a:pt x="8338110" y="1117599"/>
                  </a:moveTo>
                  <a:lnTo>
                    <a:pt x="9534047" y="1117599"/>
                  </a:lnTo>
                  <a:lnTo>
                    <a:pt x="9480937" y="1130299"/>
                  </a:lnTo>
                  <a:lnTo>
                    <a:pt x="8393544" y="1130299"/>
                  </a:lnTo>
                  <a:lnTo>
                    <a:pt x="8338110" y="1117599"/>
                  </a:lnTo>
                  <a:close/>
                </a:path>
                <a:path w="10058400" h="1879600">
                  <a:moveTo>
                    <a:pt x="8171320" y="1104899"/>
                  </a:moveTo>
                  <a:lnTo>
                    <a:pt x="9639848" y="1104899"/>
                  </a:lnTo>
                  <a:lnTo>
                    <a:pt x="9587018" y="1117599"/>
                  </a:lnTo>
                  <a:lnTo>
                    <a:pt x="8226995" y="1117599"/>
                  </a:lnTo>
                  <a:lnTo>
                    <a:pt x="8171320" y="1104899"/>
                  </a:lnTo>
                  <a:close/>
                </a:path>
                <a:path w="10058400" h="1879600">
                  <a:moveTo>
                    <a:pt x="8059747" y="1092199"/>
                  </a:moveTo>
                  <a:lnTo>
                    <a:pt x="9745075" y="1092199"/>
                  </a:lnTo>
                  <a:lnTo>
                    <a:pt x="9692535" y="1104899"/>
                  </a:lnTo>
                  <a:lnTo>
                    <a:pt x="8115570" y="1104899"/>
                  </a:lnTo>
                  <a:lnTo>
                    <a:pt x="8059747" y="1092199"/>
                  </a:lnTo>
                  <a:close/>
                </a:path>
                <a:path w="10058400" h="1879600">
                  <a:moveTo>
                    <a:pt x="7835780" y="1066799"/>
                  </a:moveTo>
                  <a:lnTo>
                    <a:pt x="9901794" y="1066799"/>
                  </a:lnTo>
                  <a:lnTo>
                    <a:pt x="9797467" y="1092199"/>
                  </a:lnTo>
                  <a:lnTo>
                    <a:pt x="8003854" y="1092199"/>
                  </a:lnTo>
                  <a:lnTo>
                    <a:pt x="7947894" y="1079499"/>
                  </a:lnTo>
                  <a:lnTo>
                    <a:pt x="7891868" y="1079499"/>
                  </a:lnTo>
                  <a:lnTo>
                    <a:pt x="7835780" y="1066799"/>
                  </a:lnTo>
                  <a:close/>
                </a:path>
                <a:path w="10058400" h="1879600">
                  <a:moveTo>
                    <a:pt x="7554491" y="1028699"/>
                  </a:moveTo>
                  <a:lnTo>
                    <a:pt x="8779037" y="1028699"/>
                  </a:lnTo>
                  <a:lnTo>
                    <a:pt x="8833718" y="1041399"/>
                  </a:lnTo>
                  <a:lnTo>
                    <a:pt x="10057106" y="1041399"/>
                  </a:lnTo>
                  <a:lnTo>
                    <a:pt x="9953724" y="1066799"/>
                  </a:lnTo>
                  <a:lnTo>
                    <a:pt x="7779632" y="1066799"/>
                  </a:lnTo>
                  <a:lnTo>
                    <a:pt x="7723427" y="1054099"/>
                  </a:lnTo>
                  <a:lnTo>
                    <a:pt x="7667166" y="1054099"/>
                  </a:lnTo>
                  <a:lnTo>
                    <a:pt x="7554491" y="1028699"/>
                  </a:lnTo>
                  <a:close/>
                </a:path>
                <a:path w="10058400" h="1879600">
                  <a:moveTo>
                    <a:pt x="10057106" y="952499"/>
                  </a:moveTo>
                  <a:lnTo>
                    <a:pt x="10058400" y="952499"/>
                  </a:lnTo>
                  <a:lnTo>
                    <a:pt x="10058400" y="1041399"/>
                  </a:lnTo>
                  <a:lnTo>
                    <a:pt x="9320795" y="1041399"/>
                  </a:lnTo>
                  <a:lnTo>
                    <a:pt x="9374306" y="1028699"/>
                  </a:lnTo>
                  <a:lnTo>
                    <a:pt x="9534043" y="1028699"/>
                  </a:lnTo>
                  <a:lnTo>
                    <a:pt x="9587015" y="1015999"/>
                  </a:lnTo>
                  <a:lnTo>
                    <a:pt x="9639846" y="1015999"/>
                  </a:lnTo>
                  <a:lnTo>
                    <a:pt x="9692533" y="1003299"/>
                  </a:lnTo>
                  <a:lnTo>
                    <a:pt x="9745074" y="1003299"/>
                  </a:lnTo>
                  <a:lnTo>
                    <a:pt x="9797466" y="990599"/>
                  </a:lnTo>
                  <a:lnTo>
                    <a:pt x="9849707" y="990599"/>
                  </a:lnTo>
                  <a:lnTo>
                    <a:pt x="9953724" y="965199"/>
                  </a:lnTo>
                  <a:lnTo>
                    <a:pt x="10005496" y="965199"/>
                  </a:lnTo>
                  <a:lnTo>
                    <a:pt x="10057106" y="952499"/>
                  </a:lnTo>
                  <a:close/>
                </a:path>
                <a:path w="10058400" h="1879600">
                  <a:moveTo>
                    <a:pt x="7385129" y="1003299"/>
                  </a:moveTo>
                  <a:lnTo>
                    <a:pt x="8393520" y="1003299"/>
                  </a:lnTo>
                  <a:lnTo>
                    <a:pt x="8448870" y="1015999"/>
                  </a:lnTo>
                  <a:lnTo>
                    <a:pt x="8559304" y="1015999"/>
                  </a:lnTo>
                  <a:lnTo>
                    <a:pt x="8614383" y="1028699"/>
                  </a:lnTo>
                  <a:lnTo>
                    <a:pt x="7498081" y="1028699"/>
                  </a:lnTo>
                  <a:lnTo>
                    <a:pt x="7385129" y="1003299"/>
                  </a:lnTo>
                  <a:close/>
                </a:path>
                <a:path w="10058400" h="1879600">
                  <a:moveTo>
                    <a:pt x="7215410" y="977899"/>
                  </a:moveTo>
                  <a:lnTo>
                    <a:pt x="8171291" y="977899"/>
                  </a:lnTo>
                  <a:lnTo>
                    <a:pt x="8226967" y="990599"/>
                  </a:lnTo>
                  <a:lnTo>
                    <a:pt x="8282566" y="990599"/>
                  </a:lnTo>
                  <a:lnTo>
                    <a:pt x="8338084" y="1003299"/>
                  </a:lnTo>
                  <a:lnTo>
                    <a:pt x="7328592" y="1003299"/>
                  </a:lnTo>
                  <a:lnTo>
                    <a:pt x="7215410" y="977899"/>
                  </a:lnTo>
                  <a:close/>
                </a:path>
                <a:path w="10058400" h="1879600">
                  <a:moveTo>
                    <a:pt x="6704794" y="888999"/>
                  </a:moveTo>
                  <a:lnTo>
                    <a:pt x="7610808" y="888999"/>
                  </a:lnTo>
                  <a:lnTo>
                    <a:pt x="7779592" y="927099"/>
                  </a:lnTo>
                  <a:lnTo>
                    <a:pt x="7835742" y="927099"/>
                  </a:lnTo>
                  <a:lnTo>
                    <a:pt x="7947858" y="952499"/>
                  </a:lnTo>
                  <a:lnTo>
                    <a:pt x="8003820" y="952499"/>
                  </a:lnTo>
                  <a:lnTo>
                    <a:pt x="8115539" y="977899"/>
                  </a:lnTo>
                  <a:lnTo>
                    <a:pt x="7158770" y="977899"/>
                  </a:lnTo>
                  <a:lnTo>
                    <a:pt x="6988681" y="939799"/>
                  </a:lnTo>
                  <a:lnTo>
                    <a:pt x="6931937" y="939799"/>
                  </a:lnTo>
                  <a:lnTo>
                    <a:pt x="6704794" y="888999"/>
                  </a:lnTo>
                  <a:close/>
                </a:path>
                <a:path w="10058400" h="1879600">
                  <a:moveTo>
                    <a:pt x="2150207" y="50799"/>
                  </a:moveTo>
                  <a:lnTo>
                    <a:pt x="3636296" y="50799"/>
                  </a:lnTo>
                  <a:lnTo>
                    <a:pt x="3689849" y="63499"/>
                  </a:lnTo>
                  <a:lnTo>
                    <a:pt x="3743529" y="63499"/>
                  </a:lnTo>
                  <a:lnTo>
                    <a:pt x="3851262" y="88899"/>
                  </a:lnTo>
                  <a:lnTo>
                    <a:pt x="3905309" y="88899"/>
                  </a:lnTo>
                  <a:lnTo>
                    <a:pt x="4013755" y="114299"/>
                  </a:lnTo>
                  <a:lnTo>
                    <a:pt x="4068148" y="114299"/>
                  </a:lnTo>
                  <a:lnTo>
                    <a:pt x="4177261" y="139699"/>
                  </a:lnTo>
                  <a:lnTo>
                    <a:pt x="4231975" y="139699"/>
                  </a:lnTo>
                  <a:lnTo>
                    <a:pt x="4507034" y="203199"/>
                  </a:lnTo>
                  <a:lnTo>
                    <a:pt x="4562324" y="203199"/>
                  </a:lnTo>
                  <a:lnTo>
                    <a:pt x="5569990" y="431799"/>
                  </a:lnTo>
                  <a:lnTo>
                    <a:pt x="5626501" y="457199"/>
                  </a:lnTo>
                  <a:lnTo>
                    <a:pt x="6306949" y="609599"/>
                  </a:lnTo>
                  <a:lnTo>
                    <a:pt x="6363769" y="634999"/>
                  </a:lnTo>
                  <a:lnTo>
                    <a:pt x="7215354" y="825499"/>
                  </a:lnTo>
                  <a:lnTo>
                    <a:pt x="7271964" y="825499"/>
                  </a:lnTo>
                  <a:lnTo>
                    <a:pt x="7554444" y="888999"/>
                  </a:lnTo>
                  <a:lnTo>
                    <a:pt x="6647979" y="888999"/>
                  </a:lnTo>
                  <a:lnTo>
                    <a:pt x="6307034" y="812799"/>
                  </a:lnTo>
                  <a:lnTo>
                    <a:pt x="6250225" y="812799"/>
                  </a:lnTo>
                  <a:lnTo>
                    <a:pt x="5853010" y="723899"/>
                  </a:lnTo>
                  <a:lnTo>
                    <a:pt x="5739741" y="711199"/>
                  </a:lnTo>
                  <a:lnTo>
                    <a:pt x="5457204" y="647699"/>
                  </a:lnTo>
                  <a:lnTo>
                    <a:pt x="5400826" y="647699"/>
                  </a:lnTo>
                  <a:lnTo>
                    <a:pt x="5175829" y="596899"/>
                  </a:lnTo>
                  <a:lnTo>
                    <a:pt x="5119722" y="596899"/>
                  </a:lnTo>
                  <a:lnTo>
                    <a:pt x="4895934" y="546099"/>
                  </a:lnTo>
                  <a:lnTo>
                    <a:pt x="4840160" y="546099"/>
                  </a:lnTo>
                  <a:lnTo>
                    <a:pt x="4728839" y="520699"/>
                  </a:lnTo>
                  <a:lnTo>
                    <a:pt x="4673296" y="520699"/>
                  </a:lnTo>
                  <a:lnTo>
                    <a:pt x="4562458" y="495299"/>
                  </a:lnTo>
                  <a:lnTo>
                    <a:pt x="4507169" y="495299"/>
                  </a:lnTo>
                  <a:lnTo>
                    <a:pt x="4396862" y="469899"/>
                  </a:lnTo>
                  <a:lnTo>
                    <a:pt x="4341849" y="469899"/>
                  </a:lnTo>
                  <a:lnTo>
                    <a:pt x="4286933" y="457199"/>
                  </a:lnTo>
                  <a:lnTo>
                    <a:pt x="4232117" y="457199"/>
                  </a:lnTo>
                  <a:lnTo>
                    <a:pt x="4177403" y="444499"/>
                  </a:lnTo>
                  <a:lnTo>
                    <a:pt x="4122794" y="444499"/>
                  </a:lnTo>
                  <a:lnTo>
                    <a:pt x="4068292" y="431799"/>
                  </a:lnTo>
                  <a:lnTo>
                    <a:pt x="4013901" y="431799"/>
                  </a:lnTo>
                  <a:lnTo>
                    <a:pt x="3959621" y="419099"/>
                  </a:lnTo>
                  <a:lnTo>
                    <a:pt x="3905457" y="419099"/>
                  </a:lnTo>
                  <a:lnTo>
                    <a:pt x="3851410" y="406399"/>
                  </a:lnTo>
                  <a:lnTo>
                    <a:pt x="3743679" y="406399"/>
                  </a:lnTo>
                  <a:lnTo>
                    <a:pt x="3689999" y="393699"/>
                  </a:lnTo>
                  <a:lnTo>
                    <a:pt x="3583026" y="393699"/>
                  </a:lnTo>
                  <a:lnTo>
                    <a:pt x="3529737" y="380999"/>
                  </a:lnTo>
                  <a:lnTo>
                    <a:pt x="1133805" y="380999"/>
                  </a:lnTo>
                  <a:lnTo>
                    <a:pt x="1177484" y="355599"/>
                  </a:lnTo>
                  <a:lnTo>
                    <a:pt x="1221420" y="342899"/>
                  </a:lnTo>
                  <a:lnTo>
                    <a:pt x="1310053" y="292099"/>
                  </a:lnTo>
                  <a:lnTo>
                    <a:pt x="1354745" y="279399"/>
                  </a:lnTo>
                  <a:lnTo>
                    <a:pt x="1399684" y="253999"/>
                  </a:lnTo>
                  <a:lnTo>
                    <a:pt x="1490292" y="228599"/>
                  </a:lnTo>
                  <a:lnTo>
                    <a:pt x="1535956" y="203199"/>
                  </a:lnTo>
                  <a:lnTo>
                    <a:pt x="2005198" y="76199"/>
                  </a:lnTo>
                  <a:lnTo>
                    <a:pt x="2053326" y="76199"/>
                  </a:lnTo>
                  <a:lnTo>
                    <a:pt x="2150207" y="50799"/>
                  </a:lnTo>
                  <a:close/>
                </a:path>
                <a:path w="10058400" h="1879600">
                  <a:moveTo>
                    <a:pt x="2247902" y="38099"/>
                  </a:moveTo>
                  <a:lnTo>
                    <a:pt x="3529584" y="38099"/>
                  </a:lnTo>
                  <a:lnTo>
                    <a:pt x="3582874" y="50799"/>
                  </a:lnTo>
                  <a:lnTo>
                    <a:pt x="2198954" y="50799"/>
                  </a:lnTo>
                  <a:lnTo>
                    <a:pt x="2247902" y="38099"/>
                  </a:lnTo>
                  <a:close/>
                </a:path>
                <a:path w="10058400" h="1879600">
                  <a:moveTo>
                    <a:pt x="2346392" y="25399"/>
                  </a:moveTo>
                  <a:lnTo>
                    <a:pt x="3370538" y="25399"/>
                  </a:lnTo>
                  <a:lnTo>
                    <a:pt x="3423414" y="38099"/>
                  </a:lnTo>
                  <a:lnTo>
                    <a:pt x="2297049" y="38099"/>
                  </a:lnTo>
                  <a:lnTo>
                    <a:pt x="2346392" y="25399"/>
                  </a:lnTo>
                  <a:close/>
                </a:path>
                <a:path w="10058400" h="1879600">
                  <a:moveTo>
                    <a:pt x="2495573" y="12699"/>
                  </a:moveTo>
                  <a:lnTo>
                    <a:pt x="3212777" y="12699"/>
                  </a:lnTo>
                  <a:lnTo>
                    <a:pt x="3265217" y="25399"/>
                  </a:lnTo>
                  <a:lnTo>
                    <a:pt x="2445657" y="25399"/>
                  </a:lnTo>
                  <a:lnTo>
                    <a:pt x="2495573" y="12699"/>
                  </a:lnTo>
                  <a:close/>
                </a:path>
                <a:path w="10058400" h="1879600">
                  <a:moveTo>
                    <a:pt x="2697073" y="0"/>
                  </a:moveTo>
                  <a:lnTo>
                    <a:pt x="2952886" y="0"/>
                  </a:lnTo>
                  <a:lnTo>
                    <a:pt x="3004548" y="12699"/>
                  </a:lnTo>
                  <a:lnTo>
                    <a:pt x="2646428" y="12699"/>
                  </a:lnTo>
                  <a:lnTo>
                    <a:pt x="2697073" y="0"/>
                  </a:lnTo>
                  <a:close/>
                </a:path>
              </a:pathLst>
            </a:custGeom>
            <a:solidFill>
              <a:srgbClr val="38B5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0058400" cy="1451610"/>
            </a:xfrm>
            <a:custGeom>
              <a:avLst/>
              <a:gdLst/>
              <a:ahLst/>
              <a:cxnLst/>
              <a:rect l="l" t="t" r="r" b="b"/>
              <a:pathLst>
                <a:path w="10058400" h="1451610">
                  <a:moveTo>
                    <a:pt x="0" y="0"/>
                  </a:moveTo>
                  <a:lnTo>
                    <a:pt x="10058400" y="0"/>
                  </a:lnTo>
                  <a:lnTo>
                    <a:pt x="10058400" y="1389545"/>
                  </a:lnTo>
                  <a:lnTo>
                    <a:pt x="10006150" y="1397222"/>
                  </a:lnTo>
                  <a:lnTo>
                    <a:pt x="9954881" y="1404224"/>
                  </a:lnTo>
                  <a:lnTo>
                    <a:pt x="9903592" y="1410714"/>
                  </a:lnTo>
                  <a:lnTo>
                    <a:pt x="9800955" y="1422183"/>
                  </a:lnTo>
                  <a:lnTo>
                    <a:pt x="9698242" y="1431681"/>
                  </a:lnTo>
                  <a:lnTo>
                    <a:pt x="9595454" y="1439262"/>
                  </a:lnTo>
                  <a:lnTo>
                    <a:pt x="9492595" y="1444976"/>
                  </a:lnTo>
                  <a:lnTo>
                    <a:pt x="9389666" y="1448876"/>
                  </a:lnTo>
                  <a:lnTo>
                    <a:pt x="9286672" y="1451014"/>
                  </a:lnTo>
                  <a:lnTo>
                    <a:pt x="9183613" y="1451442"/>
                  </a:lnTo>
                  <a:lnTo>
                    <a:pt x="9080493" y="1450211"/>
                  </a:lnTo>
                  <a:lnTo>
                    <a:pt x="8977314" y="1447374"/>
                  </a:lnTo>
                  <a:lnTo>
                    <a:pt x="8874080" y="1442983"/>
                  </a:lnTo>
                  <a:lnTo>
                    <a:pt x="8770791" y="1437090"/>
                  </a:lnTo>
                  <a:lnTo>
                    <a:pt x="8667452" y="1429747"/>
                  </a:lnTo>
                  <a:lnTo>
                    <a:pt x="8512353" y="1416126"/>
                  </a:lnTo>
                  <a:lnTo>
                    <a:pt x="8357154" y="1399535"/>
                  </a:lnTo>
                  <a:lnTo>
                    <a:pt x="8201863" y="1380149"/>
                  </a:lnTo>
                  <a:lnTo>
                    <a:pt x="8046489" y="1358144"/>
                  </a:lnTo>
                  <a:lnTo>
                    <a:pt x="7839211" y="1325032"/>
                  </a:lnTo>
                  <a:lnTo>
                    <a:pt x="7631821" y="1287992"/>
                  </a:lnTo>
                  <a:lnTo>
                    <a:pt x="7372458" y="1236801"/>
                  </a:lnTo>
                  <a:lnTo>
                    <a:pt x="7061093" y="1169270"/>
                  </a:lnTo>
                  <a:lnTo>
                    <a:pt x="6593923" y="1058421"/>
                  </a:lnTo>
                  <a:lnTo>
                    <a:pt x="5090202" y="675785"/>
                  </a:lnTo>
                  <a:lnTo>
                    <a:pt x="4676544" y="578145"/>
                  </a:lnTo>
                  <a:lnTo>
                    <a:pt x="4366824" y="511074"/>
                  </a:lnTo>
                  <a:lnTo>
                    <a:pt x="4160632" y="470072"/>
                  </a:lnTo>
                  <a:lnTo>
                    <a:pt x="3954694" y="432527"/>
                  </a:lnTo>
                  <a:lnTo>
                    <a:pt x="3749031" y="398854"/>
                  </a:lnTo>
                  <a:lnTo>
                    <a:pt x="3594976" y="376390"/>
                  </a:lnTo>
                  <a:lnTo>
                    <a:pt x="3441097" y="356513"/>
                  </a:lnTo>
                  <a:lnTo>
                    <a:pt x="3287401" y="339399"/>
                  </a:lnTo>
                  <a:lnTo>
                    <a:pt x="3133897" y="325224"/>
                  </a:lnTo>
                  <a:lnTo>
                    <a:pt x="3031672" y="317493"/>
                  </a:lnTo>
                  <a:lnTo>
                    <a:pt x="2929539" y="311198"/>
                  </a:lnTo>
                  <a:lnTo>
                    <a:pt x="2827501" y="306391"/>
                  </a:lnTo>
                  <a:lnTo>
                    <a:pt x="2725560" y="303124"/>
                  </a:lnTo>
                  <a:lnTo>
                    <a:pt x="2623718" y="301449"/>
                  </a:lnTo>
                  <a:lnTo>
                    <a:pt x="0" y="301224"/>
                  </a:lnTo>
                  <a:lnTo>
                    <a:pt x="0" y="0"/>
                  </a:lnTo>
                  <a:close/>
                </a:path>
                <a:path w="10058400" h="1451610">
                  <a:moveTo>
                    <a:pt x="0" y="301224"/>
                  </a:moveTo>
                  <a:lnTo>
                    <a:pt x="2572835" y="301224"/>
                  </a:lnTo>
                  <a:lnTo>
                    <a:pt x="2521978" y="301418"/>
                  </a:lnTo>
                  <a:lnTo>
                    <a:pt x="2420344" y="303083"/>
                  </a:lnTo>
                  <a:lnTo>
                    <a:pt x="2318816" y="306495"/>
                  </a:lnTo>
                  <a:lnTo>
                    <a:pt x="2217399" y="311708"/>
                  </a:lnTo>
                  <a:lnTo>
                    <a:pt x="2116094" y="318773"/>
                  </a:lnTo>
                  <a:lnTo>
                    <a:pt x="2014904" y="327742"/>
                  </a:lnTo>
                  <a:lnTo>
                    <a:pt x="1913831" y="338667"/>
                  </a:lnTo>
                  <a:lnTo>
                    <a:pt x="1863340" y="344879"/>
                  </a:lnTo>
                  <a:lnTo>
                    <a:pt x="1812879" y="351600"/>
                  </a:lnTo>
                  <a:lnTo>
                    <a:pt x="1762449" y="358835"/>
                  </a:lnTo>
                  <a:lnTo>
                    <a:pt x="1712050" y="366593"/>
                  </a:lnTo>
                  <a:lnTo>
                    <a:pt x="1661682" y="374878"/>
                  </a:lnTo>
                  <a:lnTo>
                    <a:pt x="1611346" y="383698"/>
                  </a:lnTo>
                  <a:lnTo>
                    <a:pt x="1561042" y="393058"/>
                  </a:lnTo>
                  <a:lnTo>
                    <a:pt x="1510770" y="402967"/>
                  </a:lnTo>
                  <a:lnTo>
                    <a:pt x="1460530" y="413429"/>
                  </a:lnTo>
                  <a:lnTo>
                    <a:pt x="1410324" y="424452"/>
                  </a:lnTo>
                  <a:lnTo>
                    <a:pt x="1360151" y="436041"/>
                  </a:lnTo>
                  <a:lnTo>
                    <a:pt x="1310012" y="448205"/>
                  </a:lnTo>
                  <a:lnTo>
                    <a:pt x="1259906" y="460948"/>
                  </a:lnTo>
                  <a:lnTo>
                    <a:pt x="1209835" y="474278"/>
                  </a:lnTo>
                  <a:lnTo>
                    <a:pt x="1159798" y="488200"/>
                  </a:lnTo>
                  <a:lnTo>
                    <a:pt x="1109796" y="502723"/>
                  </a:lnTo>
                  <a:lnTo>
                    <a:pt x="1059829" y="517851"/>
                  </a:lnTo>
                  <a:lnTo>
                    <a:pt x="1009898" y="533592"/>
                  </a:lnTo>
                  <a:lnTo>
                    <a:pt x="960003" y="549952"/>
                  </a:lnTo>
                  <a:lnTo>
                    <a:pt x="910144" y="566937"/>
                  </a:lnTo>
                  <a:lnTo>
                    <a:pt x="860321" y="584554"/>
                  </a:lnTo>
                  <a:lnTo>
                    <a:pt x="810535" y="602810"/>
                  </a:lnTo>
                  <a:lnTo>
                    <a:pt x="760787" y="621711"/>
                  </a:lnTo>
                  <a:lnTo>
                    <a:pt x="711075" y="641263"/>
                  </a:lnTo>
                  <a:lnTo>
                    <a:pt x="661402" y="661474"/>
                  </a:lnTo>
                  <a:lnTo>
                    <a:pt x="611767" y="682349"/>
                  </a:lnTo>
                  <a:lnTo>
                    <a:pt x="562170" y="703895"/>
                  </a:lnTo>
                  <a:lnTo>
                    <a:pt x="512611" y="726118"/>
                  </a:lnTo>
                  <a:lnTo>
                    <a:pt x="463092" y="749025"/>
                  </a:lnTo>
                  <a:lnTo>
                    <a:pt x="413612" y="772623"/>
                  </a:lnTo>
                  <a:lnTo>
                    <a:pt x="364172" y="796918"/>
                  </a:lnTo>
                  <a:lnTo>
                    <a:pt x="314772" y="821917"/>
                  </a:lnTo>
                  <a:lnTo>
                    <a:pt x="265413" y="847625"/>
                  </a:lnTo>
                  <a:lnTo>
                    <a:pt x="216094" y="874050"/>
                  </a:lnTo>
                  <a:lnTo>
                    <a:pt x="166816" y="901198"/>
                  </a:lnTo>
                  <a:lnTo>
                    <a:pt x="117579" y="929076"/>
                  </a:lnTo>
                  <a:lnTo>
                    <a:pt x="68384" y="957689"/>
                  </a:lnTo>
                  <a:lnTo>
                    <a:pt x="19231" y="987046"/>
                  </a:lnTo>
                  <a:lnTo>
                    <a:pt x="0" y="998834"/>
                  </a:lnTo>
                  <a:lnTo>
                    <a:pt x="0" y="301224"/>
                  </a:lnTo>
                  <a:close/>
                </a:path>
              </a:pathLst>
            </a:custGeom>
            <a:solidFill>
              <a:srgbClr val="0C32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130248" y="2203172"/>
              <a:ext cx="5798185" cy="0"/>
            </a:xfrm>
            <a:custGeom>
              <a:avLst/>
              <a:gdLst/>
              <a:ahLst/>
              <a:cxnLst/>
              <a:rect l="l" t="t" r="r" b="b"/>
              <a:pathLst>
                <a:path w="5798184" h="0">
                  <a:moveTo>
                    <a:pt x="0" y="0"/>
                  </a:moveTo>
                  <a:lnTo>
                    <a:pt x="5797901" y="0"/>
                  </a:lnTo>
                </a:path>
              </a:pathLst>
            </a:custGeom>
            <a:ln w="38099">
              <a:solidFill>
                <a:srgbClr val="E6733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46077" y="2333664"/>
              <a:ext cx="1102360" cy="1102360"/>
            </a:xfrm>
            <a:custGeom>
              <a:avLst/>
              <a:gdLst/>
              <a:ahLst/>
              <a:cxnLst/>
              <a:rect l="l" t="t" r="r" b="b"/>
              <a:pathLst>
                <a:path w="1102360" h="1102360">
                  <a:moveTo>
                    <a:pt x="551055" y="1102096"/>
                  </a:moveTo>
                  <a:lnTo>
                    <a:pt x="503501" y="1100074"/>
                  </a:lnTo>
                  <a:lnTo>
                    <a:pt x="457078" y="1094116"/>
                  </a:lnTo>
                  <a:lnTo>
                    <a:pt x="411943" y="1084388"/>
                  </a:lnTo>
                  <a:lnTo>
                    <a:pt x="368262" y="1071057"/>
                  </a:lnTo>
                  <a:lnTo>
                    <a:pt x="326200" y="1054286"/>
                  </a:lnTo>
                  <a:lnTo>
                    <a:pt x="285923" y="1034242"/>
                  </a:lnTo>
                  <a:lnTo>
                    <a:pt x="247597" y="1011090"/>
                  </a:lnTo>
                  <a:lnTo>
                    <a:pt x="211386" y="984995"/>
                  </a:lnTo>
                  <a:lnTo>
                    <a:pt x="177455" y="956124"/>
                  </a:lnTo>
                  <a:lnTo>
                    <a:pt x="145972" y="924640"/>
                  </a:lnTo>
                  <a:lnTo>
                    <a:pt x="117100" y="890710"/>
                  </a:lnTo>
                  <a:lnTo>
                    <a:pt x="91005" y="854499"/>
                  </a:lnTo>
                  <a:lnTo>
                    <a:pt x="67853" y="816172"/>
                  </a:lnTo>
                  <a:lnTo>
                    <a:pt x="47809" y="775895"/>
                  </a:lnTo>
                  <a:lnTo>
                    <a:pt x="31039" y="733834"/>
                  </a:lnTo>
                  <a:lnTo>
                    <a:pt x="17707" y="690153"/>
                  </a:lnTo>
                  <a:lnTo>
                    <a:pt x="7980" y="645018"/>
                  </a:lnTo>
                  <a:lnTo>
                    <a:pt x="2022" y="598594"/>
                  </a:lnTo>
                  <a:lnTo>
                    <a:pt x="0" y="551041"/>
                  </a:lnTo>
                  <a:lnTo>
                    <a:pt x="2022" y="503501"/>
                  </a:lnTo>
                  <a:lnTo>
                    <a:pt x="7980" y="457078"/>
                  </a:lnTo>
                  <a:lnTo>
                    <a:pt x="17707" y="411943"/>
                  </a:lnTo>
                  <a:lnTo>
                    <a:pt x="31039" y="368262"/>
                  </a:lnTo>
                  <a:lnTo>
                    <a:pt x="47809" y="326200"/>
                  </a:lnTo>
                  <a:lnTo>
                    <a:pt x="67853" y="285924"/>
                  </a:lnTo>
                  <a:lnTo>
                    <a:pt x="91005" y="247597"/>
                  </a:lnTo>
                  <a:lnTo>
                    <a:pt x="117100" y="211386"/>
                  </a:lnTo>
                  <a:lnTo>
                    <a:pt x="145972" y="177456"/>
                  </a:lnTo>
                  <a:lnTo>
                    <a:pt x="177455" y="145972"/>
                  </a:lnTo>
                  <a:lnTo>
                    <a:pt x="211386" y="117100"/>
                  </a:lnTo>
                  <a:lnTo>
                    <a:pt x="247597" y="91006"/>
                  </a:lnTo>
                  <a:lnTo>
                    <a:pt x="285923" y="67854"/>
                  </a:lnTo>
                  <a:lnTo>
                    <a:pt x="326200" y="47810"/>
                  </a:lnTo>
                  <a:lnTo>
                    <a:pt x="368262" y="31039"/>
                  </a:lnTo>
                  <a:lnTo>
                    <a:pt x="411943" y="17707"/>
                  </a:lnTo>
                  <a:lnTo>
                    <a:pt x="457078" y="7980"/>
                  </a:lnTo>
                  <a:lnTo>
                    <a:pt x="503501" y="2022"/>
                  </a:lnTo>
                  <a:lnTo>
                    <a:pt x="551048" y="0"/>
                  </a:lnTo>
                  <a:lnTo>
                    <a:pt x="598594" y="2022"/>
                  </a:lnTo>
                  <a:lnTo>
                    <a:pt x="645017" y="7980"/>
                  </a:lnTo>
                  <a:lnTo>
                    <a:pt x="690152" y="17707"/>
                  </a:lnTo>
                  <a:lnTo>
                    <a:pt x="733833" y="31039"/>
                  </a:lnTo>
                  <a:lnTo>
                    <a:pt x="775895" y="47810"/>
                  </a:lnTo>
                  <a:lnTo>
                    <a:pt x="816172" y="67854"/>
                  </a:lnTo>
                  <a:lnTo>
                    <a:pt x="854498" y="91006"/>
                  </a:lnTo>
                  <a:lnTo>
                    <a:pt x="890709" y="117100"/>
                  </a:lnTo>
                  <a:lnTo>
                    <a:pt x="924640" y="145972"/>
                  </a:lnTo>
                  <a:lnTo>
                    <a:pt x="956123" y="177456"/>
                  </a:lnTo>
                  <a:lnTo>
                    <a:pt x="984995" y="211386"/>
                  </a:lnTo>
                  <a:lnTo>
                    <a:pt x="1011090" y="247597"/>
                  </a:lnTo>
                  <a:lnTo>
                    <a:pt x="1034242" y="285924"/>
                  </a:lnTo>
                  <a:lnTo>
                    <a:pt x="1054286" y="326200"/>
                  </a:lnTo>
                  <a:lnTo>
                    <a:pt x="1071056" y="368262"/>
                  </a:lnTo>
                  <a:lnTo>
                    <a:pt x="1084388" y="411943"/>
                  </a:lnTo>
                  <a:lnTo>
                    <a:pt x="1094116" y="457078"/>
                  </a:lnTo>
                  <a:lnTo>
                    <a:pt x="1100073" y="503501"/>
                  </a:lnTo>
                  <a:lnTo>
                    <a:pt x="1102095" y="551048"/>
                  </a:lnTo>
                  <a:lnTo>
                    <a:pt x="1100073" y="598594"/>
                  </a:lnTo>
                  <a:lnTo>
                    <a:pt x="1094116" y="645018"/>
                  </a:lnTo>
                  <a:lnTo>
                    <a:pt x="1084388" y="690153"/>
                  </a:lnTo>
                  <a:lnTo>
                    <a:pt x="1071056" y="733834"/>
                  </a:lnTo>
                  <a:lnTo>
                    <a:pt x="1054286" y="775895"/>
                  </a:lnTo>
                  <a:lnTo>
                    <a:pt x="1034242" y="816172"/>
                  </a:lnTo>
                  <a:lnTo>
                    <a:pt x="1011090" y="854499"/>
                  </a:lnTo>
                  <a:lnTo>
                    <a:pt x="984995" y="890710"/>
                  </a:lnTo>
                  <a:lnTo>
                    <a:pt x="956123" y="924640"/>
                  </a:lnTo>
                  <a:lnTo>
                    <a:pt x="924640" y="956124"/>
                  </a:lnTo>
                  <a:lnTo>
                    <a:pt x="890709" y="984995"/>
                  </a:lnTo>
                  <a:lnTo>
                    <a:pt x="854498" y="1011090"/>
                  </a:lnTo>
                  <a:lnTo>
                    <a:pt x="816172" y="1034242"/>
                  </a:lnTo>
                  <a:lnTo>
                    <a:pt x="775895" y="1054286"/>
                  </a:lnTo>
                  <a:lnTo>
                    <a:pt x="733833" y="1071057"/>
                  </a:lnTo>
                  <a:lnTo>
                    <a:pt x="690152" y="1084388"/>
                  </a:lnTo>
                  <a:lnTo>
                    <a:pt x="645017" y="1094116"/>
                  </a:lnTo>
                  <a:lnTo>
                    <a:pt x="598594" y="1100074"/>
                  </a:lnTo>
                  <a:lnTo>
                    <a:pt x="551055" y="1102096"/>
                  </a:lnTo>
                  <a:close/>
                </a:path>
              </a:pathLst>
            </a:custGeom>
            <a:solidFill>
              <a:srgbClr val="0C32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93528" y="2612732"/>
              <a:ext cx="607060" cy="601980"/>
            </a:xfrm>
            <a:custGeom>
              <a:avLst/>
              <a:gdLst/>
              <a:ahLst/>
              <a:cxnLst/>
              <a:rect l="l" t="t" r="r" b="b"/>
              <a:pathLst>
                <a:path w="607060" h="601980">
                  <a:moveTo>
                    <a:pt x="427443" y="544029"/>
                  </a:moveTo>
                  <a:lnTo>
                    <a:pt x="408012" y="544029"/>
                  </a:lnTo>
                  <a:lnTo>
                    <a:pt x="408012" y="563448"/>
                  </a:lnTo>
                  <a:lnTo>
                    <a:pt x="427443" y="563448"/>
                  </a:lnTo>
                  <a:lnTo>
                    <a:pt x="427443" y="544029"/>
                  </a:lnTo>
                  <a:close/>
                </a:path>
                <a:path w="607060" h="601980">
                  <a:moveTo>
                    <a:pt x="466305" y="544029"/>
                  </a:moveTo>
                  <a:lnTo>
                    <a:pt x="446874" y="544029"/>
                  </a:lnTo>
                  <a:lnTo>
                    <a:pt x="446874" y="563448"/>
                  </a:lnTo>
                  <a:lnTo>
                    <a:pt x="466305" y="563448"/>
                  </a:lnTo>
                  <a:lnTo>
                    <a:pt x="466305" y="544029"/>
                  </a:lnTo>
                  <a:close/>
                </a:path>
                <a:path w="607060" h="601980">
                  <a:moveTo>
                    <a:pt x="505167" y="544029"/>
                  </a:moveTo>
                  <a:lnTo>
                    <a:pt x="485736" y="544029"/>
                  </a:lnTo>
                  <a:lnTo>
                    <a:pt x="485736" y="563448"/>
                  </a:lnTo>
                  <a:lnTo>
                    <a:pt x="505167" y="563448"/>
                  </a:lnTo>
                  <a:lnTo>
                    <a:pt x="505167" y="544029"/>
                  </a:lnTo>
                  <a:close/>
                </a:path>
                <a:path w="607060" h="601980">
                  <a:moveTo>
                    <a:pt x="606945" y="193040"/>
                  </a:moveTo>
                  <a:lnTo>
                    <a:pt x="578243" y="193040"/>
                  </a:lnTo>
                  <a:lnTo>
                    <a:pt x="578243" y="213360"/>
                  </a:lnTo>
                  <a:lnTo>
                    <a:pt x="547166" y="290830"/>
                  </a:lnTo>
                  <a:lnTo>
                    <a:pt x="544017" y="290830"/>
                  </a:lnTo>
                  <a:lnTo>
                    <a:pt x="544017" y="309880"/>
                  </a:lnTo>
                  <a:lnTo>
                    <a:pt x="544017" y="577850"/>
                  </a:lnTo>
                  <a:lnTo>
                    <a:pt x="539673" y="581660"/>
                  </a:lnTo>
                  <a:lnTo>
                    <a:pt x="367372" y="581660"/>
                  </a:lnTo>
                  <a:lnTo>
                    <a:pt x="368452" y="579120"/>
                  </a:lnTo>
                  <a:lnTo>
                    <a:pt x="369163" y="576580"/>
                  </a:lnTo>
                  <a:lnTo>
                    <a:pt x="369163" y="568960"/>
                  </a:lnTo>
                  <a:lnTo>
                    <a:pt x="368376" y="565150"/>
                  </a:lnTo>
                  <a:lnTo>
                    <a:pt x="367017" y="561340"/>
                  </a:lnTo>
                  <a:lnTo>
                    <a:pt x="375615" y="557530"/>
                  </a:lnTo>
                  <a:lnTo>
                    <a:pt x="382447" y="551180"/>
                  </a:lnTo>
                  <a:lnTo>
                    <a:pt x="386956" y="543560"/>
                  </a:lnTo>
                  <a:lnTo>
                    <a:pt x="388581" y="533400"/>
                  </a:lnTo>
                  <a:lnTo>
                    <a:pt x="388581" y="529590"/>
                  </a:lnTo>
                  <a:lnTo>
                    <a:pt x="387794" y="525780"/>
                  </a:lnTo>
                  <a:lnTo>
                    <a:pt x="386448" y="523240"/>
                  </a:lnTo>
                  <a:lnTo>
                    <a:pt x="395046" y="519430"/>
                  </a:lnTo>
                  <a:lnTo>
                    <a:pt x="401878" y="513080"/>
                  </a:lnTo>
                  <a:lnTo>
                    <a:pt x="406387" y="504190"/>
                  </a:lnTo>
                  <a:lnTo>
                    <a:pt x="408012" y="495300"/>
                  </a:lnTo>
                  <a:lnTo>
                    <a:pt x="406387" y="485140"/>
                  </a:lnTo>
                  <a:lnTo>
                    <a:pt x="401878" y="477520"/>
                  </a:lnTo>
                  <a:lnTo>
                    <a:pt x="395046" y="471170"/>
                  </a:lnTo>
                  <a:lnTo>
                    <a:pt x="388581" y="468312"/>
                  </a:lnTo>
                  <a:lnTo>
                    <a:pt x="388581" y="488950"/>
                  </a:lnTo>
                  <a:lnTo>
                    <a:pt x="388581" y="500380"/>
                  </a:lnTo>
                  <a:lnTo>
                    <a:pt x="384238" y="504190"/>
                  </a:lnTo>
                  <a:lnTo>
                    <a:pt x="301155" y="504190"/>
                  </a:lnTo>
                  <a:lnTo>
                    <a:pt x="301155" y="524510"/>
                  </a:lnTo>
                  <a:lnTo>
                    <a:pt x="364807" y="524510"/>
                  </a:lnTo>
                  <a:lnTo>
                    <a:pt x="369163" y="528320"/>
                  </a:lnTo>
                  <a:lnTo>
                    <a:pt x="369163" y="538480"/>
                  </a:lnTo>
                  <a:lnTo>
                    <a:pt x="364807" y="543560"/>
                  </a:lnTo>
                  <a:lnTo>
                    <a:pt x="291439" y="543560"/>
                  </a:lnTo>
                  <a:lnTo>
                    <a:pt x="291439" y="562610"/>
                  </a:lnTo>
                  <a:lnTo>
                    <a:pt x="345376" y="562610"/>
                  </a:lnTo>
                  <a:lnTo>
                    <a:pt x="349732" y="567690"/>
                  </a:lnTo>
                  <a:lnTo>
                    <a:pt x="349732" y="577850"/>
                  </a:lnTo>
                  <a:lnTo>
                    <a:pt x="345376" y="581660"/>
                  </a:lnTo>
                  <a:lnTo>
                    <a:pt x="195541" y="581660"/>
                  </a:lnTo>
                  <a:lnTo>
                    <a:pt x="181597" y="577850"/>
                  </a:lnTo>
                  <a:lnTo>
                    <a:pt x="168173" y="574040"/>
                  </a:lnTo>
                  <a:lnTo>
                    <a:pt x="155435" y="567690"/>
                  </a:lnTo>
                  <a:lnTo>
                    <a:pt x="155435" y="468630"/>
                  </a:lnTo>
                  <a:lnTo>
                    <a:pt x="157505" y="466090"/>
                  </a:lnTo>
                  <a:lnTo>
                    <a:pt x="171018" y="449580"/>
                  </a:lnTo>
                  <a:lnTo>
                    <a:pt x="173088" y="447040"/>
                  </a:lnTo>
                  <a:lnTo>
                    <a:pt x="203974" y="424180"/>
                  </a:lnTo>
                  <a:lnTo>
                    <a:pt x="226491" y="417830"/>
                  </a:lnTo>
                  <a:lnTo>
                    <a:pt x="236232" y="414020"/>
                  </a:lnTo>
                  <a:lnTo>
                    <a:pt x="245516" y="408940"/>
                  </a:lnTo>
                  <a:lnTo>
                    <a:pt x="254177" y="403860"/>
                  </a:lnTo>
                  <a:lnTo>
                    <a:pt x="274104" y="388620"/>
                  </a:lnTo>
                  <a:lnTo>
                    <a:pt x="276682" y="387350"/>
                  </a:lnTo>
                  <a:lnTo>
                    <a:pt x="285991" y="387350"/>
                  </a:lnTo>
                  <a:lnTo>
                    <a:pt x="291439" y="393700"/>
                  </a:lnTo>
                  <a:lnTo>
                    <a:pt x="291439" y="402590"/>
                  </a:lnTo>
                  <a:lnTo>
                    <a:pt x="290741" y="405130"/>
                  </a:lnTo>
                  <a:lnTo>
                    <a:pt x="263575" y="445770"/>
                  </a:lnTo>
                  <a:lnTo>
                    <a:pt x="364807" y="445770"/>
                  </a:lnTo>
                  <a:lnTo>
                    <a:pt x="369163" y="450850"/>
                  </a:lnTo>
                  <a:lnTo>
                    <a:pt x="369163" y="461010"/>
                  </a:lnTo>
                  <a:lnTo>
                    <a:pt x="364807" y="466090"/>
                  </a:lnTo>
                  <a:lnTo>
                    <a:pt x="291439" y="466090"/>
                  </a:lnTo>
                  <a:lnTo>
                    <a:pt x="291439" y="485140"/>
                  </a:lnTo>
                  <a:lnTo>
                    <a:pt x="384238" y="485140"/>
                  </a:lnTo>
                  <a:lnTo>
                    <a:pt x="388581" y="488950"/>
                  </a:lnTo>
                  <a:lnTo>
                    <a:pt x="388581" y="468312"/>
                  </a:lnTo>
                  <a:lnTo>
                    <a:pt x="386448" y="467360"/>
                  </a:lnTo>
                  <a:lnTo>
                    <a:pt x="387794" y="463550"/>
                  </a:lnTo>
                  <a:lnTo>
                    <a:pt x="388581" y="459740"/>
                  </a:lnTo>
                  <a:lnTo>
                    <a:pt x="388581" y="455930"/>
                  </a:lnTo>
                  <a:lnTo>
                    <a:pt x="386295" y="444500"/>
                  </a:lnTo>
                  <a:lnTo>
                    <a:pt x="380034" y="435610"/>
                  </a:lnTo>
                  <a:lnTo>
                    <a:pt x="370776" y="429260"/>
                  </a:lnTo>
                  <a:lnTo>
                    <a:pt x="359448" y="426720"/>
                  </a:lnTo>
                  <a:lnTo>
                    <a:pt x="299872" y="426720"/>
                  </a:lnTo>
                  <a:lnTo>
                    <a:pt x="309041" y="412750"/>
                  </a:lnTo>
                  <a:lnTo>
                    <a:pt x="310870" y="406400"/>
                  </a:lnTo>
                  <a:lnTo>
                    <a:pt x="310870" y="398780"/>
                  </a:lnTo>
                  <a:lnTo>
                    <a:pt x="310680" y="398780"/>
                  </a:lnTo>
                  <a:lnTo>
                    <a:pt x="310629" y="397510"/>
                  </a:lnTo>
                  <a:lnTo>
                    <a:pt x="310870" y="397510"/>
                  </a:lnTo>
                  <a:lnTo>
                    <a:pt x="310870" y="387350"/>
                  </a:lnTo>
                  <a:lnTo>
                    <a:pt x="310870" y="370840"/>
                  </a:lnTo>
                  <a:lnTo>
                    <a:pt x="310870" y="309880"/>
                  </a:lnTo>
                  <a:lnTo>
                    <a:pt x="544017" y="309880"/>
                  </a:lnTo>
                  <a:lnTo>
                    <a:pt x="544017" y="290830"/>
                  </a:lnTo>
                  <a:lnTo>
                    <a:pt x="315506" y="290830"/>
                  </a:lnTo>
                  <a:lnTo>
                    <a:pt x="322135" y="274320"/>
                  </a:lnTo>
                  <a:lnTo>
                    <a:pt x="345630" y="215900"/>
                  </a:lnTo>
                  <a:lnTo>
                    <a:pt x="349173" y="213360"/>
                  </a:lnTo>
                  <a:lnTo>
                    <a:pt x="578243" y="213360"/>
                  </a:lnTo>
                  <a:lnTo>
                    <a:pt x="578243" y="193040"/>
                  </a:lnTo>
                  <a:lnTo>
                    <a:pt x="516216" y="193040"/>
                  </a:lnTo>
                  <a:lnTo>
                    <a:pt x="487337" y="185420"/>
                  </a:lnTo>
                  <a:lnTo>
                    <a:pt x="486283" y="180340"/>
                  </a:lnTo>
                  <a:lnTo>
                    <a:pt x="485902" y="177800"/>
                  </a:lnTo>
                  <a:lnTo>
                    <a:pt x="485698" y="172720"/>
                  </a:lnTo>
                  <a:lnTo>
                    <a:pt x="518947" y="153670"/>
                  </a:lnTo>
                  <a:lnTo>
                    <a:pt x="492391" y="107162"/>
                  </a:lnTo>
                  <a:lnTo>
                    <a:pt x="492391" y="146050"/>
                  </a:lnTo>
                  <a:lnTo>
                    <a:pt x="481152" y="152400"/>
                  </a:lnTo>
                  <a:lnTo>
                    <a:pt x="474345" y="157480"/>
                  </a:lnTo>
                  <a:lnTo>
                    <a:pt x="469544" y="165100"/>
                  </a:lnTo>
                  <a:lnTo>
                    <a:pt x="466966" y="172720"/>
                  </a:lnTo>
                  <a:lnTo>
                    <a:pt x="466801" y="181610"/>
                  </a:lnTo>
                  <a:lnTo>
                    <a:pt x="467360" y="185420"/>
                  </a:lnTo>
                  <a:lnTo>
                    <a:pt x="468896" y="190500"/>
                  </a:lnTo>
                  <a:lnTo>
                    <a:pt x="471208" y="193040"/>
                  </a:lnTo>
                  <a:lnTo>
                    <a:pt x="463537" y="193040"/>
                  </a:lnTo>
                  <a:lnTo>
                    <a:pt x="449008" y="149860"/>
                  </a:lnTo>
                  <a:lnTo>
                    <a:pt x="443865" y="142189"/>
                  </a:lnTo>
                  <a:lnTo>
                    <a:pt x="443865" y="193040"/>
                  </a:lnTo>
                  <a:lnTo>
                    <a:pt x="423964" y="193040"/>
                  </a:lnTo>
                  <a:lnTo>
                    <a:pt x="411314" y="163830"/>
                  </a:lnTo>
                  <a:lnTo>
                    <a:pt x="407466" y="154940"/>
                  </a:lnTo>
                  <a:lnTo>
                    <a:pt x="403948" y="150914"/>
                  </a:lnTo>
                  <a:lnTo>
                    <a:pt x="403948" y="193040"/>
                  </a:lnTo>
                  <a:lnTo>
                    <a:pt x="361848" y="193040"/>
                  </a:lnTo>
                  <a:lnTo>
                    <a:pt x="361378" y="191770"/>
                  </a:lnTo>
                  <a:lnTo>
                    <a:pt x="360743" y="190500"/>
                  </a:lnTo>
                  <a:lnTo>
                    <a:pt x="390690" y="163830"/>
                  </a:lnTo>
                  <a:lnTo>
                    <a:pt x="394779" y="171450"/>
                  </a:lnTo>
                  <a:lnTo>
                    <a:pt x="398360" y="177800"/>
                  </a:lnTo>
                  <a:lnTo>
                    <a:pt x="401434" y="185420"/>
                  </a:lnTo>
                  <a:lnTo>
                    <a:pt x="403948" y="193040"/>
                  </a:lnTo>
                  <a:lnTo>
                    <a:pt x="403948" y="150914"/>
                  </a:lnTo>
                  <a:lnTo>
                    <a:pt x="379730" y="123190"/>
                  </a:lnTo>
                  <a:lnTo>
                    <a:pt x="378663" y="122631"/>
                  </a:lnTo>
                  <a:lnTo>
                    <a:pt x="378663" y="148590"/>
                  </a:lnTo>
                  <a:lnTo>
                    <a:pt x="348983" y="173990"/>
                  </a:lnTo>
                  <a:lnTo>
                    <a:pt x="341579" y="168275"/>
                  </a:lnTo>
                  <a:lnTo>
                    <a:pt x="341579" y="195580"/>
                  </a:lnTo>
                  <a:lnTo>
                    <a:pt x="334670" y="199390"/>
                  </a:lnTo>
                  <a:lnTo>
                    <a:pt x="329031" y="204470"/>
                  </a:lnTo>
                  <a:lnTo>
                    <a:pt x="301155" y="274320"/>
                  </a:lnTo>
                  <a:lnTo>
                    <a:pt x="291439" y="249986"/>
                  </a:lnTo>
                  <a:lnTo>
                    <a:pt x="291439" y="309880"/>
                  </a:lnTo>
                  <a:lnTo>
                    <a:pt x="291439" y="370840"/>
                  </a:lnTo>
                  <a:lnTo>
                    <a:pt x="287693" y="369570"/>
                  </a:lnTo>
                  <a:lnTo>
                    <a:pt x="283603" y="368300"/>
                  </a:lnTo>
                  <a:lnTo>
                    <a:pt x="272503" y="368300"/>
                  </a:lnTo>
                  <a:lnTo>
                    <a:pt x="265772" y="370840"/>
                  </a:lnTo>
                  <a:lnTo>
                    <a:pt x="242531" y="388620"/>
                  </a:lnTo>
                  <a:lnTo>
                    <a:pt x="235661" y="392430"/>
                  </a:lnTo>
                  <a:lnTo>
                    <a:pt x="228320" y="396240"/>
                  </a:lnTo>
                  <a:lnTo>
                    <a:pt x="220599" y="400050"/>
                  </a:lnTo>
                  <a:lnTo>
                    <a:pt x="212598" y="401320"/>
                  </a:lnTo>
                  <a:lnTo>
                    <a:pt x="196900" y="406400"/>
                  </a:lnTo>
                  <a:lnTo>
                    <a:pt x="182321" y="414020"/>
                  </a:lnTo>
                  <a:lnTo>
                    <a:pt x="169214" y="422910"/>
                  </a:lnTo>
                  <a:lnTo>
                    <a:pt x="157924" y="434340"/>
                  </a:lnTo>
                  <a:lnTo>
                    <a:pt x="146367" y="449580"/>
                  </a:lnTo>
                  <a:lnTo>
                    <a:pt x="143370" y="447040"/>
                  </a:lnTo>
                  <a:lnTo>
                    <a:pt x="139814" y="445770"/>
                  </a:lnTo>
                  <a:lnTo>
                    <a:pt x="136017" y="445770"/>
                  </a:lnTo>
                  <a:lnTo>
                    <a:pt x="136017" y="581660"/>
                  </a:lnTo>
                  <a:lnTo>
                    <a:pt x="19431" y="581660"/>
                  </a:lnTo>
                  <a:lnTo>
                    <a:pt x="19431" y="466090"/>
                  </a:lnTo>
                  <a:lnTo>
                    <a:pt x="136004" y="466090"/>
                  </a:lnTo>
                  <a:lnTo>
                    <a:pt x="136017" y="581660"/>
                  </a:lnTo>
                  <a:lnTo>
                    <a:pt x="136017" y="445770"/>
                  </a:lnTo>
                  <a:lnTo>
                    <a:pt x="77711" y="445770"/>
                  </a:lnTo>
                  <a:lnTo>
                    <a:pt x="77711" y="309880"/>
                  </a:lnTo>
                  <a:lnTo>
                    <a:pt x="291439" y="309880"/>
                  </a:lnTo>
                  <a:lnTo>
                    <a:pt x="291439" y="249986"/>
                  </a:lnTo>
                  <a:lnTo>
                    <a:pt x="286804" y="238379"/>
                  </a:lnTo>
                  <a:lnTo>
                    <a:pt x="286804" y="290830"/>
                  </a:lnTo>
                  <a:lnTo>
                    <a:pt x="74574" y="290830"/>
                  </a:lnTo>
                  <a:lnTo>
                    <a:pt x="43484" y="213360"/>
                  </a:lnTo>
                  <a:lnTo>
                    <a:pt x="253136" y="213360"/>
                  </a:lnTo>
                  <a:lnTo>
                    <a:pt x="256679" y="215900"/>
                  </a:lnTo>
                  <a:lnTo>
                    <a:pt x="286804" y="290830"/>
                  </a:lnTo>
                  <a:lnTo>
                    <a:pt x="286804" y="238379"/>
                  </a:lnTo>
                  <a:lnTo>
                    <a:pt x="276821" y="213360"/>
                  </a:lnTo>
                  <a:lnTo>
                    <a:pt x="273278" y="204470"/>
                  </a:lnTo>
                  <a:lnTo>
                    <a:pt x="267639" y="199390"/>
                  </a:lnTo>
                  <a:lnTo>
                    <a:pt x="301155" y="173990"/>
                  </a:lnTo>
                  <a:lnTo>
                    <a:pt x="313194" y="175260"/>
                  </a:lnTo>
                  <a:lnTo>
                    <a:pt x="324243" y="180340"/>
                  </a:lnTo>
                  <a:lnTo>
                    <a:pt x="333844" y="186690"/>
                  </a:lnTo>
                  <a:lnTo>
                    <a:pt x="341579" y="195580"/>
                  </a:lnTo>
                  <a:lnTo>
                    <a:pt x="341579" y="168275"/>
                  </a:lnTo>
                  <a:lnTo>
                    <a:pt x="340766" y="167640"/>
                  </a:lnTo>
                  <a:lnTo>
                    <a:pt x="331558" y="162560"/>
                  </a:lnTo>
                  <a:lnTo>
                    <a:pt x="321538" y="157480"/>
                  </a:lnTo>
                  <a:lnTo>
                    <a:pt x="310870" y="154940"/>
                  </a:lnTo>
                  <a:lnTo>
                    <a:pt x="310870" y="116840"/>
                  </a:lnTo>
                  <a:lnTo>
                    <a:pt x="330187" y="119380"/>
                  </a:lnTo>
                  <a:lnTo>
                    <a:pt x="348157" y="127000"/>
                  </a:lnTo>
                  <a:lnTo>
                    <a:pt x="364426" y="137160"/>
                  </a:lnTo>
                  <a:lnTo>
                    <a:pt x="378663" y="148590"/>
                  </a:lnTo>
                  <a:lnTo>
                    <a:pt x="378663" y="122631"/>
                  </a:lnTo>
                  <a:lnTo>
                    <a:pt x="367626" y="116840"/>
                  </a:lnTo>
                  <a:lnTo>
                    <a:pt x="343408" y="104140"/>
                  </a:lnTo>
                  <a:lnTo>
                    <a:pt x="301155" y="96520"/>
                  </a:lnTo>
                  <a:lnTo>
                    <a:pt x="291439" y="98272"/>
                  </a:lnTo>
                  <a:lnTo>
                    <a:pt x="291439" y="116840"/>
                  </a:lnTo>
                  <a:lnTo>
                    <a:pt x="291439" y="154940"/>
                  </a:lnTo>
                  <a:lnTo>
                    <a:pt x="280784" y="157480"/>
                  </a:lnTo>
                  <a:lnTo>
                    <a:pt x="270764" y="162560"/>
                  </a:lnTo>
                  <a:lnTo>
                    <a:pt x="261556" y="167640"/>
                  </a:lnTo>
                  <a:lnTo>
                    <a:pt x="253326" y="173990"/>
                  </a:lnTo>
                  <a:lnTo>
                    <a:pt x="241566" y="163918"/>
                  </a:lnTo>
                  <a:lnTo>
                    <a:pt x="241566" y="190500"/>
                  </a:lnTo>
                  <a:lnTo>
                    <a:pt x="240944" y="191770"/>
                  </a:lnTo>
                  <a:lnTo>
                    <a:pt x="240474" y="193040"/>
                  </a:lnTo>
                  <a:lnTo>
                    <a:pt x="198374" y="193040"/>
                  </a:lnTo>
                  <a:lnTo>
                    <a:pt x="200875" y="185420"/>
                  </a:lnTo>
                  <a:lnTo>
                    <a:pt x="203949" y="177800"/>
                  </a:lnTo>
                  <a:lnTo>
                    <a:pt x="207543" y="171450"/>
                  </a:lnTo>
                  <a:lnTo>
                    <a:pt x="211632" y="163830"/>
                  </a:lnTo>
                  <a:lnTo>
                    <a:pt x="241566" y="190500"/>
                  </a:lnTo>
                  <a:lnTo>
                    <a:pt x="241566" y="163918"/>
                  </a:lnTo>
                  <a:lnTo>
                    <a:pt x="223659" y="148590"/>
                  </a:lnTo>
                  <a:lnTo>
                    <a:pt x="237883" y="137160"/>
                  </a:lnTo>
                  <a:lnTo>
                    <a:pt x="254165" y="127000"/>
                  </a:lnTo>
                  <a:lnTo>
                    <a:pt x="272122" y="119380"/>
                  </a:lnTo>
                  <a:lnTo>
                    <a:pt x="291439" y="116840"/>
                  </a:lnTo>
                  <a:lnTo>
                    <a:pt x="291439" y="98272"/>
                  </a:lnTo>
                  <a:lnTo>
                    <a:pt x="258889" y="104140"/>
                  </a:lnTo>
                  <a:lnTo>
                    <a:pt x="222580" y="123190"/>
                  </a:lnTo>
                  <a:lnTo>
                    <a:pt x="194843" y="154940"/>
                  </a:lnTo>
                  <a:lnTo>
                    <a:pt x="178333" y="193040"/>
                  </a:lnTo>
                  <a:lnTo>
                    <a:pt x="158445" y="193040"/>
                  </a:lnTo>
                  <a:lnTo>
                    <a:pt x="176707" y="147320"/>
                  </a:lnTo>
                  <a:lnTo>
                    <a:pt x="208800" y="110490"/>
                  </a:lnTo>
                  <a:lnTo>
                    <a:pt x="251396" y="86360"/>
                  </a:lnTo>
                  <a:lnTo>
                    <a:pt x="301155" y="77470"/>
                  </a:lnTo>
                  <a:lnTo>
                    <a:pt x="350913" y="86360"/>
                  </a:lnTo>
                  <a:lnTo>
                    <a:pt x="393509" y="110490"/>
                  </a:lnTo>
                  <a:lnTo>
                    <a:pt x="425602" y="147320"/>
                  </a:lnTo>
                  <a:lnTo>
                    <a:pt x="443865" y="193040"/>
                  </a:lnTo>
                  <a:lnTo>
                    <a:pt x="443865" y="142189"/>
                  </a:lnTo>
                  <a:lnTo>
                    <a:pt x="423481" y="111760"/>
                  </a:lnTo>
                  <a:lnTo>
                    <a:pt x="388975" y="82550"/>
                  </a:lnTo>
                  <a:lnTo>
                    <a:pt x="377126" y="77470"/>
                  </a:lnTo>
                  <a:lnTo>
                    <a:pt x="347522" y="64770"/>
                  </a:lnTo>
                  <a:lnTo>
                    <a:pt x="301155" y="57150"/>
                  </a:lnTo>
                  <a:lnTo>
                    <a:pt x="254787" y="64770"/>
                  </a:lnTo>
                  <a:lnTo>
                    <a:pt x="213334" y="82550"/>
                  </a:lnTo>
                  <a:lnTo>
                    <a:pt x="178828" y="111760"/>
                  </a:lnTo>
                  <a:lnTo>
                    <a:pt x="153289" y="149860"/>
                  </a:lnTo>
                  <a:lnTo>
                    <a:pt x="138747" y="193040"/>
                  </a:lnTo>
                  <a:lnTo>
                    <a:pt x="131076" y="193040"/>
                  </a:lnTo>
                  <a:lnTo>
                    <a:pt x="133388" y="190500"/>
                  </a:lnTo>
                  <a:lnTo>
                    <a:pt x="134937" y="185420"/>
                  </a:lnTo>
                  <a:lnTo>
                    <a:pt x="135483" y="181610"/>
                  </a:lnTo>
                  <a:lnTo>
                    <a:pt x="135331" y="172720"/>
                  </a:lnTo>
                  <a:lnTo>
                    <a:pt x="132740" y="165100"/>
                  </a:lnTo>
                  <a:lnTo>
                    <a:pt x="127952" y="157480"/>
                  </a:lnTo>
                  <a:lnTo>
                    <a:pt x="121145" y="152400"/>
                  </a:lnTo>
                  <a:lnTo>
                    <a:pt x="109905" y="146050"/>
                  </a:lnTo>
                  <a:lnTo>
                    <a:pt x="139052" y="95250"/>
                  </a:lnTo>
                  <a:lnTo>
                    <a:pt x="158737" y="106680"/>
                  </a:lnTo>
                  <a:lnTo>
                    <a:pt x="164757" y="109220"/>
                  </a:lnTo>
                  <a:lnTo>
                    <a:pt x="170980" y="109220"/>
                  </a:lnTo>
                  <a:lnTo>
                    <a:pt x="187769" y="92710"/>
                  </a:lnTo>
                  <a:lnTo>
                    <a:pt x="187680" y="90170"/>
                  </a:lnTo>
                  <a:lnTo>
                    <a:pt x="187566" y="86360"/>
                  </a:lnTo>
                  <a:lnTo>
                    <a:pt x="185280" y="80010"/>
                  </a:lnTo>
                  <a:lnTo>
                    <a:pt x="173913" y="60960"/>
                  </a:lnTo>
                  <a:lnTo>
                    <a:pt x="224383" y="31750"/>
                  </a:lnTo>
                  <a:lnTo>
                    <a:pt x="235750" y="50800"/>
                  </a:lnTo>
                  <a:lnTo>
                    <a:pt x="239839" y="55880"/>
                  </a:lnTo>
                  <a:lnTo>
                    <a:pt x="245135" y="59690"/>
                  </a:lnTo>
                  <a:lnTo>
                    <a:pt x="251206" y="60960"/>
                  </a:lnTo>
                  <a:lnTo>
                    <a:pt x="257606" y="59690"/>
                  </a:lnTo>
                  <a:lnTo>
                    <a:pt x="266217" y="58420"/>
                  </a:lnTo>
                  <a:lnTo>
                    <a:pt x="272008" y="50800"/>
                  </a:lnTo>
                  <a:lnTo>
                    <a:pt x="272008" y="41910"/>
                  </a:lnTo>
                  <a:lnTo>
                    <a:pt x="272008" y="19050"/>
                  </a:lnTo>
                  <a:lnTo>
                    <a:pt x="330301" y="19050"/>
                  </a:lnTo>
                  <a:lnTo>
                    <a:pt x="330301" y="50800"/>
                  </a:lnTo>
                  <a:lnTo>
                    <a:pt x="336092" y="58420"/>
                  </a:lnTo>
                  <a:lnTo>
                    <a:pt x="344690" y="59690"/>
                  </a:lnTo>
                  <a:lnTo>
                    <a:pt x="351116" y="60960"/>
                  </a:lnTo>
                  <a:lnTo>
                    <a:pt x="357187" y="59690"/>
                  </a:lnTo>
                  <a:lnTo>
                    <a:pt x="362470" y="55880"/>
                  </a:lnTo>
                  <a:lnTo>
                    <a:pt x="366547" y="50800"/>
                  </a:lnTo>
                  <a:lnTo>
                    <a:pt x="371856" y="41910"/>
                  </a:lnTo>
                  <a:lnTo>
                    <a:pt x="377913" y="31750"/>
                  </a:lnTo>
                  <a:lnTo>
                    <a:pt x="428383" y="60960"/>
                  </a:lnTo>
                  <a:lnTo>
                    <a:pt x="417017" y="80010"/>
                  </a:lnTo>
                  <a:lnTo>
                    <a:pt x="414731" y="86360"/>
                  </a:lnTo>
                  <a:lnTo>
                    <a:pt x="414528" y="92710"/>
                  </a:lnTo>
                  <a:lnTo>
                    <a:pt x="416344" y="99060"/>
                  </a:lnTo>
                  <a:lnTo>
                    <a:pt x="420116" y="104140"/>
                  </a:lnTo>
                  <a:lnTo>
                    <a:pt x="425348" y="107950"/>
                  </a:lnTo>
                  <a:lnTo>
                    <a:pt x="431292" y="109220"/>
                  </a:lnTo>
                  <a:lnTo>
                    <a:pt x="437515" y="109220"/>
                  </a:lnTo>
                  <a:lnTo>
                    <a:pt x="443560" y="106680"/>
                  </a:lnTo>
                  <a:lnTo>
                    <a:pt x="463245" y="95250"/>
                  </a:lnTo>
                  <a:lnTo>
                    <a:pt x="492391" y="146050"/>
                  </a:lnTo>
                  <a:lnTo>
                    <a:pt x="492391" y="107162"/>
                  </a:lnTo>
                  <a:lnTo>
                    <a:pt x="485597" y="95250"/>
                  </a:lnTo>
                  <a:lnTo>
                    <a:pt x="482701" y="90170"/>
                  </a:lnTo>
                  <a:lnTo>
                    <a:pt x="470369" y="68580"/>
                  </a:lnTo>
                  <a:lnTo>
                    <a:pt x="433857" y="90170"/>
                  </a:lnTo>
                  <a:lnTo>
                    <a:pt x="454939" y="53340"/>
                  </a:lnTo>
                  <a:lnTo>
                    <a:pt x="417296" y="31750"/>
                  </a:lnTo>
                  <a:lnTo>
                    <a:pt x="370814" y="5080"/>
                  </a:lnTo>
                  <a:lnTo>
                    <a:pt x="349732" y="41910"/>
                  </a:lnTo>
                  <a:lnTo>
                    <a:pt x="349732" y="19050"/>
                  </a:lnTo>
                  <a:lnTo>
                    <a:pt x="349732" y="0"/>
                  </a:lnTo>
                  <a:lnTo>
                    <a:pt x="252577" y="0"/>
                  </a:lnTo>
                  <a:lnTo>
                    <a:pt x="252577" y="41910"/>
                  </a:lnTo>
                  <a:lnTo>
                    <a:pt x="246761" y="31750"/>
                  </a:lnTo>
                  <a:lnTo>
                    <a:pt x="231495" y="5080"/>
                  </a:lnTo>
                  <a:lnTo>
                    <a:pt x="147370" y="53340"/>
                  </a:lnTo>
                  <a:lnTo>
                    <a:pt x="168452" y="90170"/>
                  </a:lnTo>
                  <a:lnTo>
                    <a:pt x="131927" y="68580"/>
                  </a:lnTo>
                  <a:lnTo>
                    <a:pt x="83362" y="153670"/>
                  </a:lnTo>
                  <a:lnTo>
                    <a:pt x="116611" y="172720"/>
                  </a:lnTo>
                  <a:lnTo>
                    <a:pt x="116408" y="177800"/>
                  </a:lnTo>
                  <a:lnTo>
                    <a:pt x="116014" y="180340"/>
                  </a:lnTo>
                  <a:lnTo>
                    <a:pt x="114973" y="185420"/>
                  </a:lnTo>
                  <a:lnTo>
                    <a:pt x="86093" y="193040"/>
                  </a:lnTo>
                  <a:lnTo>
                    <a:pt x="14795" y="193040"/>
                  </a:lnTo>
                  <a:lnTo>
                    <a:pt x="58280" y="302260"/>
                  </a:lnTo>
                  <a:lnTo>
                    <a:pt x="58280" y="445770"/>
                  </a:lnTo>
                  <a:lnTo>
                    <a:pt x="0" y="445770"/>
                  </a:lnTo>
                  <a:lnTo>
                    <a:pt x="0" y="601980"/>
                  </a:lnTo>
                  <a:lnTo>
                    <a:pt x="144475" y="601980"/>
                  </a:lnTo>
                  <a:lnTo>
                    <a:pt x="151625" y="595630"/>
                  </a:lnTo>
                  <a:lnTo>
                    <a:pt x="154279" y="588010"/>
                  </a:lnTo>
                  <a:lnTo>
                    <a:pt x="167500" y="594360"/>
                  </a:lnTo>
                  <a:lnTo>
                    <a:pt x="181241" y="598170"/>
                  </a:lnTo>
                  <a:lnTo>
                    <a:pt x="195402" y="600710"/>
                  </a:lnTo>
                  <a:lnTo>
                    <a:pt x="209867" y="601980"/>
                  </a:lnTo>
                  <a:lnTo>
                    <a:pt x="534314" y="601980"/>
                  </a:lnTo>
                  <a:lnTo>
                    <a:pt x="561670" y="581660"/>
                  </a:lnTo>
                  <a:lnTo>
                    <a:pt x="563448" y="572770"/>
                  </a:lnTo>
                  <a:lnTo>
                    <a:pt x="563448" y="309880"/>
                  </a:lnTo>
                  <a:lnTo>
                    <a:pt x="563448" y="302260"/>
                  </a:lnTo>
                  <a:lnTo>
                    <a:pt x="568007" y="290830"/>
                  </a:lnTo>
                  <a:lnTo>
                    <a:pt x="598855" y="213360"/>
                  </a:lnTo>
                  <a:lnTo>
                    <a:pt x="606945" y="193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9269" y="2651582"/>
              <a:ext cx="116577" cy="13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3529" y="2651582"/>
              <a:ext cx="116577" cy="1360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54746" y="3794587"/>
              <a:ext cx="1102360" cy="1102360"/>
            </a:xfrm>
            <a:custGeom>
              <a:avLst/>
              <a:gdLst/>
              <a:ahLst/>
              <a:cxnLst/>
              <a:rect l="l" t="t" r="r" b="b"/>
              <a:pathLst>
                <a:path w="1102360" h="1102360">
                  <a:moveTo>
                    <a:pt x="551053" y="1102096"/>
                  </a:moveTo>
                  <a:lnTo>
                    <a:pt x="503501" y="1100074"/>
                  </a:lnTo>
                  <a:lnTo>
                    <a:pt x="457078" y="1094116"/>
                  </a:lnTo>
                  <a:lnTo>
                    <a:pt x="411943" y="1084388"/>
                  </a:lnTo>
                  <a:lnTo>
                    <a:pt x="368262" y="1071057"/>
                  </a:lnTo>
                  <a:lnTo>
                    <a:pt x="326200" y="1054286"/>
                  </a:lnTo>
                  <a:lnTo>
                    <a:pt x="285923" y="1034242"/>
                  </a:lnTo>
                  <a:lnTo>
                    <a:pt x="247597" y="1011090"/>
                  </a:lnTo>
                  <a:lnTo>
                    <a:pt x="211386" y="984995"/>
                  </a:lnTo>
                  <a:lnTo>
                    <a:pt x="177456" y="956124"/>
                  </a:lnTo>
                  <a:lnTo>
                    <a:pt x="145972" y="924640"/>
                  </a:lnTo>
                  <a:lnTo>
                    <a:pt x="117100" y="890710"/>
                  </a:lnTo>
                  <a:lnTo>
                    <a:pt x="91005" y="854499"/>
                  </a:lnTo>
                  <a:lnTo>
                    <a:pt x="67853" y="816172"/>
                  </a:lnTo>
                  <a:lnTo>
                    <a:pt x="47809" y="775895"/>
                  </a:lnTo>
                  <a:lnTo>
                    <a:pt x="31039" y="733834"/>
                  </a:lnTo>
                  <a:lnTo>
                    <a:pt x="17707" y="690153"/>
                  </a:lnTo>
                  <a:lnTo>
                    <a:pt x="7980" y="645018"/>
                  </a:lnTo>
                  <a:lnTo>
                    <a:pt x="2022" y="598594"/>
                  </a:lnTo>
                  <a:lnTo>
                    <a:pt x="0" y="551054"/>
                  </a:lnTo>
                  <a:lnTo>
                    <a:pt x="2022" y="503501"/>
                  </a:lnTo>
                  <a:lnTo>
                    <a:pt x="7980" y="457078"/>
                  </a:lnTo>
                  <a:lnTo>
                    <a:pt x="17707" y="411943"/>
                  </a:lnTo>
                  <a:lnTo>
                    <a:pt x="31039" y="368262"/>
                  </a:lnTo>
                  <a:lnTo>
                    <a:pt x="47809" y="326200"/>
                  </a:lnTo>
                  <a:lnTo>
                    <a:pt x="67853" y="285924"/>
                  </a:lnTo>
                  <a:lnTo>
                    <a:pt x="91005" y="247597"/>
                  </a:lnTo>
                  <a:lnTo>
                    <a:pt x="117100" y="211386"/>
                  </a:lnTo>
                  <a:lnTo>
                    <a:pt x="145972" y="177456"/>
                  </a:lnTo>
                  <a:lnTo>
                    <a:pt x="177456" y="145972"/>
                  </a:lnTo>
                  <a:lnTo>
                    <a:pt x="211386" y="117100"/>
                  </a:lnTo>
                  <a:lnTo>
                    <a:pt x="247597" y="91006"/>
                  </a:lnTo>
                  <a:lnTo>
                    <a:pt x="285923" y="67854"/>
                  </a:lnTo>
                  <a:lnTo>
                    <a:pt x="326200" y="47810"/>
                  </a:lnTo>
                  <a:lnTo>
                    <a:pt x="368262" y="31039"/>
                  </a:lnTo>
                  <a:lnTo>
                    <a:pt x="411943" y="17707"/>
                  </a:lnTo>
                  <a:lnTo>
                    <a:pt x="457078" y="7980"/>
                  </a:lnTo>
                  <a:lnTo>
                    <a:pt x="503501" y="2022"/>
                  </a:lnTo>
                  <a:lnTo>
                    <a:pt x="551048" y="0"/>
                  </a:lnTo>
                  <a:lnTo>
                    <a:pt x="598594" y="2022"/>
                  </a:lnTo>
                  <a:lnTo>
                    <a:pt x="645018" y="7980"/>
                  </a:lnTo>
                  <a:lnTo>
                    <a:pt x="690152" y="17707"/>
                  </a:lnTo>
                  <a:lnTo>
                    <a:pt x="733833" y="31039"/>
                  </a:lnTo>
                  <a:lnTo>
                    <a:pt x="775895" y="47810"/>
                  </a:lnTo>
                  <a:lnTo>
                    <a:pt x="816172" y="67854"/>
                  </a:lnTo>
                  <a:lnTo>
                    <a:pt x="854498" y="91006"/>
                  </a:lnTo>
                  <a:lnTo>
                    <a:pt x="890709" y="117100"/>
                  </a:lnTo>
                  <a:lnTo>
                    <a:pt x="924640" y="145972"/>
                  </a:lnTo>
                  <a:lnTo>
                    <a:pt x="956123" y="177456"/>
                  </a:lnTo>
                  <a:lnTo>
                    <a:pt x="984995" y="211386"/>
                  </a:lnTo>
                  <a:lnTo>
                    <a:pt x="1011090" y="247597"/>
                  </a:lnTo>
                  <a:lnTo>
                    <a:pt x="1034242" y="285924"/>
                  </a:lnTo>
                  <a:lnTo>
                    <a:pt x="1054286" y="326200"/>
                  </a:lnTo>
                  <a:lnTo>
                    <a:pt x="1071056" y="368262"/>
                  </a:lnTo>
                  <a:lnTo>
                    <a:pt x="1084388" y="411943"/>
                  </a:lnTo>
                  <a:lnTo>
                    <a:pt x="1094116" y="457078"/>
                  </a:lnTo>
                  <a:lnTo>
                    <a:pt x="1100073" y="503501"/>
                  </a:lnTo>
                  <a:lnTo>
                    <a:pt x="1102096" y="551054"/>
                  </a:lnTo>
                  <a:lnTo>
                    <a:pt x="1100073" y="598594"/>
                  </a:lnTo>
                  <a:lnTo>
                    <a:pt x="1094116" y="645018"/>
                  </a:lnTo>
                  <a:lnTo>
                    <a:pt x="1084388" y="690153"/>
                  </a:lnTo>
                  <a:lnTo>
                    <a:pt x="1071056" y="733834"/>
                  </a:lnTo>
                  <a:lnTo>
                    <a:pt x="1054286" y="775895"/>
                  </a:lnTo>
                  <a:lnTo>
                    <a:pt x="1034242" y="816172"/>
                  </a:lnTo>
                  <a:lnTo>
                    <a:pt x="1011090" y="854499"/>
                  </a:lnTo>
                  <a:lnTo>
                    <a:pt x="984995" y="890710"/>
                  </a:lnTo>
                  <a:lnTo>
                    <a:pt x="956123" y="924640"/>
                  </a:lnTo>
                  <a:lnTo>
                    <a:pt x="924640" y="956124"/>
                  </a:lnTo>
                  <a:lnTo>
                    <a:pt x="890709" y="984995"/>
                  </a:lnTo>
                  <a:lnTo>
                    <a:pt x="854498" y="1011090"/>
                  </a:lnTo>
                  <a:lnTo>
                    <a:pt x="816172" y="1034242"/>
                  </a:lnTo>
                  <a:lnTo>
                    <a:pt x="775895" y="1054286"/>
                  </a:lnTo>
                  <a:lnTo>
                    <a:pt x="733833" y="1071057"/>
                  </a:lnTo>
                  <a:lnTo>
                    <a:pt x="690152" y="1084388"/>
                  </a:lnTo>
                  <a:lnTo>
                    <a:pt x="645018" y="1094116"/>
                  </a:lnTo>
                  <a:lnTo>
                    <a:pt x="598594" y="1100074"/>
                  </a:lnTo>
                  <a:lnTo>
                    <a:pt x="551053" y="1102096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999646" y="4046724"/>
              <a:ext cx="613410" cy="609600"/>
            </a:xfrm>
            <a:custGeom>
              <a:avLst/>
              <a:gdLst/>
              <a:ahLst/>
              <a:cxnLst/>
              <a:rect l="l" t="t" r="r" b="b"/>
              <a:pathLst>
                <a:path w="613410" h="609600">
                  <a:moveTo>
                    <a:pt x="543096" y="121583"/>
                  </a:moveTo>
                  <a:lnTo>
                    <a:pt x="433734" y="121583"/>
                  </a:lnTo>
                  <a:lnTo>
                    <a:pt x="488778" y="69261"/>
                  </a:lnTo>
                  <a:lnTo>
                    <a:pt x="530704" y="31758"/>
                  </a:lnTo>
                  <a:lnTo>
                    <a:pt x="562821" y="8441"/>
                  </a:lnTo>
                  <a:lnTo>
                    <a:pt x="586958" y="0"/>
                  </a:lnTo>
                  <a:lnTo>
                    <a:pt x="605318" y="6792"/>
                  </a:lnTo>
                  <a:lnTo>
                    <a:pt x="612834" y="24500"/>
                  </a:lnTo>
                  <a:lnTo>
                    <a:pt x="603716" y="49124"/>
                  </a:lnTo>
                  <a:lnTo>
                    <a:pt x="579398" y="81769"/>
                  </a:lnTo>
                  <a:lnTo>
                    <a:pt x="543096" y="121583"/>
                  </a:lnTo>
                  <a:close/>
                </a:path>
                <a:path w="613410" h="609600">
                  <a:moveTo>
                    <a:pt x="193367" y="79881"/>
                  </a:moveTo>
                  <a:lnTo>
                    <a:pt x="140137" y="79881"/>
                  </a:lnTo>
                  <a:lnTo>
                    <a:pt x="177515" y="43508"/>
                  </a:lnTo>
                  <a:lnTo>
                    <a:pt x="191550" y="37145"/>
                  </a:lnTo>
                  <a:lnTo>
                    <a:pt x="202658" y="42658"/>
                  </a:lnTo>
                  <a:lnTo>
                    <a:pt x="208626" y="53681"/>
                  </a:lnTo>
                  <a:lnTo>
                    <a:pt x="207240" y="63846"/>
                  </a:lnTo>
                  <a:lnTo>
                    <a:pt x="193367" y="79881"/>
                  </a:lnTo>
                  <a:close/>
                </a:path>
                <a:path w="613410" h="609600">
                  <a:moveTo>
                    <a:pt x="318665" y="100659"/>
                  </a:moveTo>
                  <a:lnTo>
                    <a:pt x="267526" y="100659"/>
                  </a:lnTo>
                  <a:lnTo>
                    <a:pt x="294517" y="69373"/>
                  </a:lnTo>
                  <a:lnTo>
                    <a:pt x="314310" y="54682"/>
                  </a:lnTo>
                  <a:lnTo>
                    <a:pt x="328818" y="57111"/>
                  </a:lnTo>
                  <a:lnTo>
                    <a:pt x="335421" y="69261"/>
                  </a:lnTo>
                  <a:lnTo>
                    <a:pt x="335426" y="69592"/>
                  </a:lnTo>
                  <a:lnTo>
                    <a:pt x="331761" y="84167"/>
                  </a:lnTo>
                  <a:lnTo>
                    <a:pt x="318665" y="100659"/>
                  </a:lnTo>
                  <a:close/>
                </a:path>
                <a:path w="613410" h="609600">
                  <a:moveTo>
                    <a:pt x="236537" y="409473"/>
                  </a:moveTo>
                  <a:lnTo>
                    <a:pt x="166355" y="409473"/>
                  </a:lnTo>
                  <a:lnTo>
                    <a:pt x="234324" y="342333"/>
                  </a:lnTo>
                  <a:lnTo>
                    <a:pt x="255219" y="321555"/>
                  </a:lnTo>
                  <a:lnTo>
                    <a:pt x="284719" y="288942"/>
                  </a:lnTo>
                  <a:lnTo>
                    <a:pt x="297185" y="255353"/>
                  </a:lnTo>
                  <a:lnTo>
                    <a:pt x="291200" y="240953"/>
                  </a:lnTo>
                  <a:lnTo>
                    <a:pt x="249992" y="205362"/>
                  </a:lnTo>
                  <a:lnTo>
                    <a:pt x="185802" y="174315"/>
                  </a:lnTo>
                  <a:lnTo>
                    <a:pt x="103204" y="141809"/>
                  </a:lnTo>
                  <a:lnTo>
                    <a:pt x="31878" y="116187"/>
                  </a:lnTo>
                  <a:lnTo>
                    <a:pt x="1507" y="105792"/>
                  </a:lnTo>
                  <a:lnTo>
                    <a:pt x="26710" y="79425"/>
                  </a:lnTo>
                  <a:lnTo>
                    <a:pt x="39139" y="71731"/>
                  </a:lnTo>
                  <a:lnTo>
                    <a:pt x="52072" y="69119"/>
                  </a:lnTo>
                  <a:lnTo>
                    <a:pt x="62234" y="69261"/>
                  </a:lnTo>
                  <a:lnTo>
                    <a:pt x="140137" y="79881"/>
                  </a:lnTo>
                  <a:lnTo>
                    <a:pt x="193367" y="79881"/>
                  </a:lnTo>
                  <a:lnTo>
                    <a:pt x="188051" y="86025"/>
                  </a:lnTo>
                  <a:lnTo>
                    <a:pt x="267526" y="100659"/>
                  </a:lnTo>
                  <a:lnTo>
                    <a:pt x="318665" y="100659"/>
                  </a:lnTo>
                  <a:lnTo>
                    <a:pt x="314342" y="106102"/>
                  </a:lnTo>
                  <a:lnTo>
                    <a:pt x="433734" y="121583"/>
                  </a:lnTo>
                  <a:lnTo>
                    <a:pt x="543096" y="121583"/>
                  </a:lnTo>
                  <a:lnTo>
                    <a:pt x="541312" y="123540"/>
                  </a:lnTo>
                  <a:lnTo>
                    <a:pt x="490890" y="175540"/>
                  </a:lnTo>
                  <a:lnTo>
                    <a:pt x="507867" y="297876"/>
                  </a:lnTo>
                  <a:lnTo>
                    <a:pt x="554627" y="297876"/>
                  </a:lnTo>
                  <a:lnTo>
                    <a:pt x="546801" y="310066"/>
                  </a:lnTo>
                  <a:lnTo>
                    <a:pt x="540736" y="315753"/>
                  </a:lnTo>
                  <a:lnTo>
                    <a:pt x="360339" y="315753"/>
                  </a:lnTo>
                  <a:lnTo>
                    <a:pt x="344180" y="321245"/>
                  </a:lnTo>
                  <a:lnTo>
                    <a:pt x="324313" y="332125"/>
                  </a:lnTo>
                  <a:lnTo>
                    <a:pt x="306486" y="343925"/>
                  </a:lnTo>
                  <a:lnTo>
                    <a:pt x="296448" y="352175"/>
                  </a:lnTo>
                  <a:lnTo>
                    <a:pt x="236537" y="409473"/>
                  </a:lnTo>
                  <a:close/>
                </a:path>
                <a:path w="613410" h="609600">
                  <a:moveTo>
                    <a:pt x="554627" y="297876"/>
                  </a:moveTo>
                  <a:lnTo>
                    <a:pt x="507867" y="297876"/>
                  </a:lnTo>
                  <a:lnTo>
                    <a:pt x="532889" y="277147"/>
                  </a:lnTo>
                  <a:lnTo>
                    <a:pt x="545098" y="273537"/>
                  </a:lnTo>
                  <a:lnTo>
                    <a:pt x="555533" y="279441"/>
                  </a:lnTo>
                  <a:lnTo>
                    <a:pt x="558124" y="292428"/>
                  </a:lnTo>
                  <a:lnTo>
                    <a:pt x="554627" y="297876"/>
                  </a:lnTo>
                  <a:close/>
                </a:path>
                <a:path w="613410" h="609600">
                  <a:moveTo>
                    <a:pt x="506818" y="609184"/>
                  </a:moveTo>
                  <a:lnTo>
                    <a:pt x="417708" y="358857"/>
                  </a:lnTo>
                  <a:lnTo>
                    <a:pt x="381454" y="318196"/>
                  </a:lnTo>
                  <a:lnTo>
                    <a:pt x="360339" y="315753"/>
                  </a:lnTo>
                  <a:lnTo>
                    <a:pt x="540736" y="315753"/>
                  </a:lnTo>
                  <a:lnTo>
                    <a:pt x="512390" y="342333"/>
                  </a:lnTo>
                  <a:lnTo>
                    <a:pt x="526908" y="422412"/>
                  </a:lnTo>
                  <a:lnTo>
                    <a:pt x="573979" y="422412"/>
                  </a:lnTo>
                  <a:lnTo>
                    <a:pt x="564777" y="438089"/>
                  </a:lnTo>
                  <a:lnTo>
                    <a:pt x="530628" y="472312"/>
                  </a:lnTo>
                  <a:lnTo>
                    <a:pt x="531774" y="483726"/>
                  </a:lnTo>
                  <a:lnTo>
                    <a:pt x="535671" y="507821"/>
                  </a:lnTo>
                  <a:lnTo>
                    <a:pt x="539831" y="531721"/>
                  </a:lnTo>
                  <a:lnTo>
                    <a:pt x="541770" y="542549"/>
                  </a:lnTo>
                  <a:lnTo>
                    <a:pt x="543236" y="564089"/>
                  </a:lnTo>
                  <a:lnTo>
                    <a:pt x="538919" y="578415"/>
                  </a:lnTo>
                  <a:lnTo>
                    <a:pt x="533152" y="586381"/>
                  </a:lnTo>
                  <a:lnTo>
                    <a:pt x="530267" y="588846"/>
                  </a:lnTo>
                  <a:lnTo>
                    <a:pt x="506818" y="609184"/>
                  </a:lnTo>
                  <a:close/>
                </a:path>
                <a:path w="613410" h="609600">
                  <a:moveTo>
                    <a:pt x="92567" y="513769"/>
                  </a:moveTo>
                  <a:lnTo>
                    <a:pt x="110248" y="486392"/>
                  </a:lnTo>
                  <a:lnTo>
                    <a:pt x="0" y="424498"/>
                  </a:lnTo>
                  <a:lnTo>
                    <a:pt x="41343" y="394432"/>
                  </a:lnTo>
                  <a:lnTo>
                    <a:pt x="68881" y="398847"/>
                  </a:lnTo>
                  <a:lnTo>
                    <a:pt x="110436" y="404048"/>
                  </a:lnTo>
                  <a:lnTo>
                    <a:pt x="148698" y="408202"/>
                  </a:lnTo>
                  <a:lnTo>
                    <a:pt x="166355" y="409473"/>
                  </a:lnTo>
                  <a:lnTo>
                    <a:pt x="236537" y="409473"/>
                  </a:lnTo>
                  <a:lnTo>
                    <a:pt x="199817" y="444592"/>
                  </a:lnTo>
                  <a:lnTo>
                    <a:pt x="201095" y="464099"/>
                  </a:lnTo>
                  <a:lnTo>
                    <a:pt x="205619" y="499787"/>
                  </a:lnTo>
                  <a:lnTo>
                    <a:pt x="122800" y="499787"/>
                  </a:lnTo>
                  <a:lnTo>
                    <a:pt x="92567" y="513769"/>
                  </a:lnTo>
                  <a:close/>
                </a:path>
                <a:path w="613410" h="609600">
                  <a:moveTo>
                    <a:pt x="573979" y="422412"/>
                  </a:moveTo>
                  <a:lnTo>
                    <a:pt x="526908" y="422412"/>
                  </a:lnTo>
                  <a:lnTo>
                    <a:pt x="548407" y="405969"/>
                  </a:lnTo>
                  <a:lnTo>
                    <a:pt x="562586" y="400809"/>
                  </a:lnTo>
                  <a:lnTo>
                    <a:pt x="573337" y="406165"/>
                  </a:lnTo>
                  <a:lnTo>
                    <a:pt x="575716" y="419454"/>
                  </a:lnTo>
                  <a:lnTo>
                    <a:pt x="573979" y="422412"/>
                  </a:lnTo>
                  <a:close/>
                </a:path>
                <a:path w="613410" h="609600">
                  <a:moveTo>
                    <a:pt x="184036" y="608174"/>
                  </a:moveTo>
                  <a:lnTo>
                    <a:pt x="122800" y="499787"/>
                  </a:lnTo>
                  <a:lnTo>
                    <a:pt x="205619" y="499787"/>
                  </a:lnTo>
                  <a:lnTo>
                    <a:pt x="206320" y="505314"/>
                  </a:lnTo>
                  <a:lnTo>
                    <a:pt x="212009" y="546202"/>
                  </a:lnTo>
                  <a:lnTo>
                    <a:pt x="214679" y="564728"/>
                  </a:lnTo>
                  <a:lnTo>
                    <a:pt x="209891" y="572987"/>
                  </a:lnTo>
                  <a:lnTo>
                    <a:pt x="199358" y="587758"/>
                  </a:lnTo>
                  <a:lnTo>
                    <a:pt x="188824" y="601876"/>
                  </a:lnTo>
                  <a:lnTo>
                    <a:pt x="184036" y="608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754746" y="5255511"/>
              <a:ext cx="1102360" cy="1102360"/>
            </a:xfrm>
            <a:custGeom>
              <a:avLst/>
              <a:gdLst/>
              <a:ahLst/>
              <a:cxnLst/>
              <a:rect l="l" t="t" r="r" b="b"/>
              <a:pathLst>
                <a:path w="1102360" h="1102360">
                  <a:moveTo>
                    <a:pt x="551057" y="1102096"/>
                  </a:moveTo>
                  <a:lnTo>
                    <a:pt x="503501" y="1100074"/>
                  </a:lnTo>
                  <a:lnTo>
                    <a:pt x="457078" y="1094116"/>
                  </a:lnTo>
                  <a:lnTo>
                    <a:pt x="411943" y="1084388"/>
                  </a:lnTo>
                  <a:lnTo>
                    <a:pt x="368262" y="1071057"/>
                  </a:lnTo>
                  <a:lnTo>
                    <a:pt x="326200" y="1054286"/>
                  </a:lnTo>
                  <a:lnTo>
                    <a:pt x="285923" y="1034242"/>
                  </a:lnTo>
                  <a:lnTo>
                    <a:pt x="247597" y="1011090"/>
                  </a:lnTo>
                  <a:lnTo>
                    <a:pt x="211386" y="984995"/>
                  </a:lnTo>
                  <a:lnTo>
                    <a:pt x="177456" y="956123"/>
                  </a:lnTo>
                  <a:lnTo>
                    <a:pt x="145972" y="924640"/>
                  </a:lnTo>
                  <a:lnTo>
                    <a:pt x="117100" y="890710"/>
                  </a:lnTo>
                  <a:lnTo>
                    <a:pt x="91005" y="854499"/>
                  </a:lnTo>
                  <a:lnTo>
                    <a:pt x="67853" y="816172"/>
                  </a:lnTo>
                  <a:lnTo>
                    <a:pt x="47809" y="775895"/>
                  </a:lnTo>
                  <a:lnTo>
                    <a:pt x="31039" y="733834"/>
                  </a:lnTo>
                  <a:lnTo>
                    <a:pt x="17707" y="690153"/>
                  </a:lnTo>
                  <a:lnTo>
                    <a:pt x="7980" y="645018"/>
                  </a:lnTo>
                  <a:lnTo>
                    <a:pt x="2022" y="598595"/>
                  </a:lnTo>
                  <a:lnTo>
                    <a:pt x="0" y="551054"/>
                  </a:lnTo>
                  <a:lnTo>
                    <a:pt x="2022" y="503501"/>
                  </a:lnTo>
                  <a:lnTo>
                    <a:pt x="7980" y="457078"/>
                  </a:lnTo>
                  <a:lnTo>
                    <a:pt x="17707" y="411943"/>
                  </a:lnTo>
                  <a:lnTo>
                    <a:pt x="31039" y="368262"/>
                  </a:lnTo>
                  <a:lnTo>
                    <a:pt x="47809" y="326200"/>
                  </a:lnTo>
                  <a:lnTo>
                    <a:pt x="67853" y="285924"/>
                  </a:lnTo>
                  <a:lnTo>
                    <a:pt x="91005" y="247597"/>
                  </a:lnTo>
                  <a:lnTo>
                    <a:pt x="117100" y="211386"/>
                  </a:lnTo>
                  <a:lnTo>
                    <a:pt x="145972" y="177456"/>
                  </a:lnTo>
                  <a:lnTo>
                    <a:pt x="177456" y="145972"/>
                  </a:lnTo>
                  <a:lnTo>
                    <a:pt x="211386" y="117100"/>
                  </a:lnTo>
                  <a:lnTo>
                    <a:pt x="247597" y="91006"/>
                  </a:lnTo>
                  <a:lnTo>
                    <a:pt x="285923" y="67854"/>
                  </a:lnTo>
                  <a:lnTo>
                    <a:pt x="326200" y="47810"/>
                  </a:lnTo>
                  <a:lnTo>
                    <a:pt x="368262" y="31039"/>
                  </a:lnTo>
                  <a:lnTo>
                    <a:pt x="411943" y="17707"/>
                  </a:lnTo>
                  <a:lnTo>
                    <a:pt x="457078" y="7980"/>
                  </a:lnTo>
                  <a:lnTo>
                    <a:pt x="503501" y="2022"/>
                  </a:lnTo>
                  <a:lnTo>
                    <a:pt x="551048" y="0"/>
                  </a:lnTo>
                  <a:lnTo>
                    <a:pt x="598594" y="2022"/>
                  </a:lnTo>
                  <a:lnTo>
                    <a:pt x="645018" y="7980"/>
                  </a:lnTo>
                  <a:lnTo>
                    <a:pt x="690152" y="17707"/>
                  </a:lnTo>
                  <a:lnTo>
                    <a:pt x="733833" y="31039"/>
                  </a:lnTo>
                  <a:lnTo>
                    <a:pt x="775895" y="47810"/>
                  </a:lnTo>
                  <a:lnTo>
                    <a:pt x="816172" y="67854"/>
                  </a:lnTo>
                  <a:lnTo>
                    <a:pt x="854498" y="91006"/>
                  </a:lnTo>
                  <a:lnTo>
                    <a:pt x="890709" y="117100"/>
                  </a:lnTo>
                  <a:lnTo>
                    <a:pt x="924640" y="145972"/>
                  </a:lnTo>
                  <a:lnTo>
                    <a:pt x="956123" y="177456"/>
                  </a:lnTo>
                  <a:lnTo>
                    <a:pt x="984995" y="211386"/>
                  </a:lnTo>
                  <a:lnTo>
                    <a:pt x="1011090" y="247597"/>
                  </a:lnTo>
                  <a:lnTo>
                    <a:pt x="1034242" y="285924"/>
                  </a:lnTo>
                  <a:lnTo>
                    <a:pt x="1054286" y="326200"/>
                  </a:lnTo>
                  <a:lnTo>
                    <a:pt x="1071056" y="368262"/>
                  </a:lnTo>
                  <a:lnTo>
                    <a:pt x="1084388" y="411943"/>
                  </a:lnTo>
                  <a:lnTo>
                    <a:pt x="1094116" y="457078"/>
                  </a:lnTo>
                  <a:lnTo>
                    <a:pt x="1100073" y="503501"/>
                  </a:lnTo>
                  <a:lnTo>
                    <a:pt x="1102096" y="551054"/>
                  </a:lnTo>
                  <a:lnTo>
                    <a:pt x="1100073" y="598595"/>
                  </a:lnTo>
                  <a:lnTo>
                    <a:pt x="1094116" y="645018"/>
                  </a:lnTo>
                  <a:lnTo>
                    <a:pt x="1084388" y="690153"/>
                  </a:lnTo>
                  <a:lnTo>
                    <a:pt x="1071056" y="733834"/>
                  </a:lnTo>
                  <a:lnTo>
                    <a:pt x="1054286" y="775895"/>
                  </a:lnTo>
                  <a:lnTo>
                    <a:pt x="1034242" y="816172"/>
                  </a:lnTo>
                  <a:lnTo>
                    <a:pt x="1011090" y="854499"/>
                  </a:lnTo>
                  <a:lnTo>
                    <a:pt x="984995" y="890710"/>
                  </a:lnTo>
                  <a:lnTo>
                    <a:pt x="956123" y="924640"/>
                  </a:lnTo>
                  <a:lnTo>
                    <a:pt x="924640" y="956123"/>
                  </a:lnTo>
                  <a:lnTo>
                    <a:pt x="890709" y="984995"/>
                  </a:lnTo>
                  <a:lnTo>
                    <a:pt x="854498" y="1011090"/>
                  </a:lnTo>
                  <a:lnTo>
                    <a:pt x="816172" y="1034242"/>
                  </a:lnTo>
                  <a:lnTo>
                    <a:pt x="775895" y="1054286"/>
                  </a:lnTo>
                  <a:lnTo>
                    <a:pt x="733833" y="1071057"/>
                  </a:lnTo>
                  <a:lnTo>
                    <a:pt x="690152" y="1084388"/>
                  </a:lnTo>
                  <a:lnTo>
                    <a:pt x="645018" y="1094116"/>
                  </a:lnTo>
                  <a:lnTo>
                    <a:pt x="598594" y="1100074"/>
                  </a:lnTo>
                  <a:lnTo>
                    <a:pt x="551057" y="1102096"/>
                  </a:lnTo>
                  <a:close/>
                </a:path>
              </a:pathLst>
            </a:custGeom>
            <a:solidFill>
              <a:srgbClr val="FFC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97249" y="5439790"/>
              <a:ext cx="922019" cy="561340"/>
            </a:xfrm>
            <a:custGeom>
              <a:avLst/>
              <a:gdLst/>
              <a:ahLst/>
              <a:cxnLst/>
              <a:rect l="l" t="t" r="r" b="b"/>
              <a:pathLst>
                <a:path w="922020" h="561339">
                  <a:moveTo>
                    <a:pt x="35763" y="14706"/>
                  </a:moveTo>
                  <a:lnTo>
                    <a:pt x="35471" y="14516"/>
                  </a:lnTo>
                  <a:lnTo>
                    <a:pt x="35280" y="14706"/>
                  </a:lnTo>
                  <a:lnTo>
                    <a:pt x="35280" y="14897"/>
                  </a:lnTo>
                  <a:lnTo>
                    <a:pt x="35382" y="15087"/>
                  </a:lnTo>
                  <a:lnTo>
                    <a:pt x="35763" y="14897"/>
                  </a:lnTo>
                  <a:lnTo>
                    <a:pt x="35763" y="14706"/>
                  </a:lnTo>
                  <a:close/>
                </a:path>
                <a:path w="922020" h="561339">
                  <a:moveTo>
                    <a:pt x="44005" y="33858"/>
                  </a:moveTo>
                  <a:lnTo>
                    <a:pt x="43815" y="33667"/>
                  </a:lnTo>
                  <a:lnTo>
                    <a:pt x="43624" y="33858"/>
                  </a:lnTo>
                  <a:lnTo>
                    <a:pt x="43624" y="34048"/>
                  </a:lnTo>
                  <a:lnTo>
                    <a:pt x="43815" y="34239"/>
                  </a:lnTo>
                  <a:lnTo>
                    <a:pt x="44005" y="34048"/>
                  </a:lnTo>
                  <a:lnTo>
                    <a:pt x="44005" y="33858"/>
                  </a:lnTo>
                  <a:close/>
                </a:path>
                <a:path w="922020" h="561339">
                  <a:moveTo>
                    <a:pt x="204279" y="459206"/>
                  </a:moveTo>
                  <a:lnTo>
                    <a:pt x="203428" y="459016"/>
                  </a:lnTo>
                  <a:lnTo>
                    <a:pt x="203149" y="458927"/>
                  </a:lnTo>
                  <a:lnTo>
                    <a:pt x="189865" y="459117"/>
                  </a:lnTo>
                  <a:lnTo>
                    <a:pt x="183324" y="459308"/>
                  </a:lnTo>
                  <a:lnTo>
                    <a:pt x="182181" y="459308"/>
                  </a:lnTo>
                  <a:lnTo>
                    <a:pt x="180949" y="459689"/>
                  </a:lnTo>
                  <a:lnTo>
                    <a:pt x="179527" y="460159"/>
                  </a:lnTo>
                  <a:lnTo>
                    <a:pt x="179527" y="460819"/>
                  </a:lnTo>
                  <a:lnTo>
                    <a:pt x="179336" y="461479"/>
                  </a:lnTo>
                  <a:lnTo>
                    <a:pt x="183603" y="461962"/>
                  </a:lnTo>
                  <a:lnTo>
                    <a:pt x="187693" y="461581"/>
                  </a:lnTo>
                  <a:lnTo>
                    <a:pt x="191668" y="460921"/>
                  </a:lnTo>
                  <a:lnTo>
                    <a:pt x="195745" y="460159"/>
                  </a:lnTo>
                  <a:lnTo>
                    <a:pt x="199923" y="460819"/>
                  </a:lnTo>
                  <a:lnTo>
                    <a:pt x="204279" y="459206"/>
                  </a:lnTo>
                  <a:close/>
                </a:path>
                <a:path w="922020" h="561339">
                  <a:moveTo>
                    <a:pt x="269811" y="452564"/>
                  </a:moveTo>
                  <a:lnTo>
                    <a:pt x="269722" y="452386"/>
                  </a:lnTo>
                  <a:lnTo>
                    <a:pt x="269722" y="452196"/>
                  </a:lnTo>
                  <a:lnTo>
                    <a:pt x="269443" y="452005"/>
                  </a:lnTo>
                  <a:lnTo>
                    <a:pt x="268871" y="451815"/>
                  </a:lnTo>
                  <a:lnTo>
                    <a:pt x="268579" y="451815"/>
                  </a:lnTo>
                  <a:lnTo>
                    <a:pt x="240042" y="452945"/>
                  </a:lnTo>
                  <a:lnTo>
                    <a:pt x="233972" y="453136"/>
                  </a:lnTo>
                  <a:lnTo>
                    <a:pt x="225247" y="453707"/>
                  </a:lnTo>
                  <a:lnTo>
                    <a:pt x="219557" y="454177"/>
                  </a:lnTo>
                  <a:lnTo>
                    <a:pt x="213766" y="454469"/>
                  </a:lnTo>
                  <a:lnTo>
                    <a:pt x="182003" y="456463"/>
                  </a:lnTo>
                  <a:lnTo>
                    <a:pt x="181521" y="456844"/>
                  </a:lnTo>
                  <a:lnTo>
                    <a:pt x="182092" y="457022"/>
                  </a:lnTo>
                  <a:lnTo>
                    <a:pt x="182473" y="457314"/>
                  </a:lnTo>
                  <a:lnTo>
                    <a:pt x="186931" y="457212"/>
                  </a:lnTo>
                  <a:lnTo>
                    <a:pt x="191008" y="457022"/>
                  </a:lnTo>
                  <a:lnTo>
                    <a:pt x="195084" y="456933"/>
                  </a:lnTo>
                  <a:lnTo>
                    <a:pt x="206324" y="456577"/>
                  </a:lnTo>
                  <a:lnTo>
                    <a:pt x="228803" y="455828"/>
                  </a:lnTo>
                  <a:lnTo>
                    <a:pt x="245541" y="455231"/>
                  </a:lnTo>
                  <a:lnTo>
                    <a:pt x="250939" y="454660"/>
                  </a:lnTo>
                  <a:lnTo>
                    <a:pt x="258914" y="454088"/>
                  </a:lnTo>
                  <a:lnTo>
                    <a:pt x="264033" y="453517"/>
                  </a:lnTo>
                  <a:lnTo>
                    <a:pt x="266026" y="453237"/>
                  </a:lnTo>
                  <a:lnTo>
                    <a:pt x="267919" y="452856"/>
                  </a:lnTo>
                  <a:lnTo>
                    <a:pt x="269811" y="452564"/>
                  </a:lnTo>
                  <a:close/>
                </a:path>
                <a:path w="922020" h="561339">
                  <a:moveTo>
                    <a:pt x="285089" y="447738"/>
                  </a:moveTo>
                  <a:lnTo>
                    <a:pt x="284708" y="446506"/>
                  </a:lnTo>
                  <a:lnTo>
                    <a:pt x="283946" y="446506"/>
                  </a:lnTo>
                  <a:lnTo>
                    <a:pt x="283095" y="446405"/>
                  </a:lnTo>
                  <a:lnTo>
                    <a:pt x="282244" y="446405"/>
                  </a:lnTo>
                  <a:lnTo>
                    <a:pt x="249148" y="448208"/>
                  </a:lnTo>
                  <a:lnTo>
                    <a:pt x="236435" y="448779"/>
                  </a:lnTo>
                  <a:lnTo>
                    <a:pt x="231127" y="448970"/>
                  </a:lnTo>
                  <a:lnTo>
                    <a:pt x="225818" y="448970"/>
                  </a:lnTo>
                  <a:lnTo>
                    <a:pt x="220497" y="449249"/>
                  </a:lnTo>
                  <a:lnTo>
                    <a:pt x="184277" y="451624"/>
                  </a:lnTo>
                  <a:lnTo>
                    <a:pt x="184277" y="453136"/>
                  </a:lnTo>
                  <a:lnTo>
                    <a:pt x="185216" y="453237"/>
                  </a:lnTo>
                  <a:lnTo>
                    <a:pt x="186270" y="453428"/>
                  </a:lnTo>
                  <a:lnTo>
                    <a:pt x="187312" y="453517"/>
                  </a:lnTo>
                  <a:lnTo>
                    <a:pt x="203149" y="452666"/>
                  </a:lnTo>
                  <a:lnTo>
                    <a:pt x="220789" y="451815"/>
                  </a:lnTo>
                  <a:lnTo>
                    <a:pt x="226669" y="451243"/>
                  </a:lnTo>
                  <a:lnTo>
                    <a:pt x="232549" y="451053"/>
                  </a:lnTo>
                  <a:lnTo>
                    <a:pt x="278358" y="449440"/>
                  </a:lnTo>
                  <a:lnTo>
                    <a:pt x="280149" y="449351"/>
                  </a:lnTo>
                  <a:lnTo>
                    <a:pt x="281952" y="448868"/>
                  </a:lnTo>
                  <a:lnTo>
                    <a:pt x="284327" y="448208"/>
                  </a:lnTo>
                  <a:lnTo>
                    <a:pt x="285089" y="447738"/>
                  </a:lnTo>
                  <a:close/>
                </a:path>
                <a:path w="922020" h="561339">
                  <a:moveTo>
                    <a:pt x="290868" y="442899"/>
                  </a:moveTo>
                  <a:lnTo>
                    <a:pt x="290588" y="442709"/>
                  </a:lnTo>
                  <a:lnTo>
                    <a:pt x="290398" y="442417"/>
                  </a:lnTo>
                  <a:lnTo>
                    <a:pt x="290118" y="442417"/>
                  </a:lnTo>
                  <a:lnTo>
                    <a:pt x="289166" y="442328"/>
                  </a:lnTo>
                  <a:lnTo>
                    <a:pt x="288315" y="442417"/>
                  </a:lnTo>
                  <a:lnTo>
                    <a:pt x="287362" y="442417"/>
                  </a:lnTo>
                  <a:lnTo>
                    <a:pt x="284238" y="442607"/>
                  </a:lnTo>
                  <a:lnTo>
                    <a:pt x="281012" y="442899"/>
                  </a:lnTo>
                  <a:lnTo>
                    <a:pt x="270700" y="442925"/>
                  </a:lnTo>
                  <a:lnTo>
                    <a:pt x="263525" y="443128"/>
                  </a:lnTo>
                  <a:lnTo>
                    <a:pt x="256362" y="443445"/>
                  </a:lnTo>
                  <a:lnTo>
                    <a:pt x="249237" y="443839"/>
                  </a:lnTo>
                  <a:lnTo>
                    <a:pt x="234251" y="444855"/>
                  </a:lnTo>
                  <a:lnTo>
                    <a:pt x="226783" y="445084"/>
                  </a:lnTo>
                  <a:lnTo>
                    <a:pt x="219265" y="444792"/>
                  </a:lnTo>
                  <a:lnTo>
                    <a:pt x="218884" y="444792"/>
                  </a:lnTo>
                  <a:lnTo>
                    <a:pt x="218414" y="444893"/>
                  </a:lnTo>
                  <a:lnTo>
                    <a:pt x="217944" y="444893"/>
                  </a:lnTo>
                  <a:lnTo>
                    <a:pt x="193001" y="446125"/>
                  </a:lnTo>
                  <a:lnTo>
                    <a:pt x="191198" y="446316"/>
                  </a:lnTo>
                  <a:lnTo>
                    <a:pt x="189306" y="447548"/>
                  </a:lnTo>
                  <a:lnTo>
                    <a:pt x="189115" y="448017"/>
                  </a:lnTo>
                  <a:lnTo>
                    <a:pt x="188734" y="448589"/>
                  </a:lnTo>
                  <a:lnTo>
                    <a:pt x="189585" y="448678"/>
                  </a:lnTo>
                  <a:lnTo>
                    <a:pt x="190055" y="448868"/>
                  </a:lnTo>
                  <a:lnTo>
                    <a:pt x="190728" y="448779"/>
                  </a:lnTo>
                  <a:lnTo>
                    <a:pt x="199555" y="448398"/>
                  </a:lnTo>
                  <a:lnTo>
                    <a:pt x="208407" y="448005"/>
                  </a:lnTo>
                  <a:lnTo>
                    <a:pt x="226098" y="447167"/>
                  </a:lnTo>
                  <a:lnTo>
                    <a:pt x="233019" y="446874"/>
                  </a:lnTo>
                  <a:lnTo>
                    <a:pt x="240042" y="446506"/>
                  </a:lnTo>
                  <a:lnTo>
                    <a:pt x="254266" y="445935"/>
                  </a:lnTo>
                  <a:lnTo>
                    <a:pt x="261073" y="445503"/>
                  </a:lnTo>
                  <a:lnTo>
                    <a:pt x="274662" y="444690"/>
                  </a:lnTo>
                  <a:lnTo>
                    <a:pt x="281482" y="444322"/>
                  </a:lnTo>
                  <a:lnTo>
                    <a:pt x="283946" y="444220"/>
                  </a:lnTo>
                  <a:lnTo>
                    <a:pt x="286321" y="444220"/>
                  </a:lnTo>
                  <a:lnTo>
                    <a:pt x="288785" y="444131"/>
                  </a:lnTo>
                  <a:lnTo>
                    <a:pt x="289636" y="444030"/>
                  </a:lnTo>
                  <a:lnTo>
                    <a:pt x="290588" y="444131"/>
                  </a:lnTo>
                  <a:lnTo>
                    <a:pt x="290868" y="442899"/>
                  </a:lnTo>
                  <a:close/>
                </a:path>
                <a:path w="922020" h="561339">
                  <a:moveTo>
                    <a:pt x="295757" y="437057"/>
                  </a:moveTo>
                  <a:lnTo>
                    <a:pt x="278117" y="437057"/>
                  </a:lnTo>
                  <a:lnTo>
                    <a:pt x="278117" y="438327"/>
                  </a:lnTo>
                  <a:lnTo>
                    <a:pt x="260451" y="438327"/>
                  </a:lnTo>
                  <a:lnTo>
                    <a:pt x="260451" y="439597"/>
                  </a:lnTo>
                  <a:lnTo>
                    <a:pt x="238201" y="439597"/>
                  </a:lnTo>
                  <a:lnTo>
                    <a:pt x="238201" y="440867"/>
                  </a:lnTo>
                  <a:lnTo>
                    <a:pt x="221424" y="440867"/>
                  </a:lnTo>
                  <a:lnTo>
                    <a:pt x="221424" y="442137"/>
                  </a:lnTo>
                  <a:lnTo>
                    <a:pt x="200202" y="442137"/>
                  </a:lnTo>
                  <a:lnTo>
                    <a:pt x="200202" y="443407"/>
                  </a:lnTo>
                  <a:lnTo>
                    <a:pt x="230263" y="443407"/>
                  </a:lnTo>
                  <a:lnTo>
                    <a:pt x="230263" y="442137"/>
                  </a:lnTo>
                  <a:lnTo>
                    <a:pt x="250240" y="442137"/>
                  </a:lnTo>
                  <a:lnTo>
                    <a:pt x="250240" y="440867"/>
                  </a:lnTo>
                  <a:lnTo>
                    <a:pt x="292188" y="440867"/>
                  </a:lnTo>
                  <a:lnTo>
                    <a:pt x="292188" y="439597"/>
                  </a:lnTo>
                  <a:lnTo>
                    <a:pt x="295376" y="439597"/>
                  </a:lnTo>
                  <a:lnTo>
                    <a:pt x="295376" y="438327"/>
                  </a:lnTo>
                  <a:lnTo>
                    <a:pt x="295757" y="438327"/>
                  </a:lnTo>
                  <a:lnTo>
                    <a:pt x="295757" y="437057"/>
                  </a:lnTo>
                  <a:close/>
                </a:path>
                <a:path w="922020" h="561339">
                  <a:moveTo>
                    <a:pt x="915657" y="429056"/>
                  </a:moveTo>
                  <a:lnTo>
                    <a:pt x="914717" y="428675"/>
                  </a:lnTo>
                  <a:lnTo>
                    <a:pt x="914425" y="428485"/>
                  </a:lnTo>
                  <a:lnTo>
                    <a:pt x="914234" y="428675"/>
                  </a:lnTo>
                  <a:lnTo>
                    <a:pt x="900874" y="429044"/>
                  </a:lnTo>
                  <a:lnTo>
                    <a:pt x="888161" y="429806"/>
                  </a:lnTo>
                  <a:lnTo>
                    <a:pt x="882180" y="430377"/>
                  </a:lnTo>
                  <a:lnTo>
                    <a:pt x="843876" y="432079"/>
                  </a:lnTo>
                  <a:lnTo>
                    <a:pt x="814374" y="433882"/>
                  </a:lnTo>
                  <a:lnTo>
                    <a:pt x="782129" y="435305"/>
                  </a:lnTo>
                  <a:lnTo>
                    <a:pt x="757682" y="436829"/>
                  </a:lnTo>
                  <a:lnTo>
                    <a:pt x="734758" y="437921"/>
                  </a:lnTo>
                  <a:lnTo>
                    <a:pt x="711949" y="439483"/>
                  </a:lnTo>
                  <a:lnTo>
                    <a:pt x="703707" y="439674"/>
                  </a:lnTo>
                  <a:lnTo>
                    <a:pt x="693648" y="440143"/>
                  </a:lnTo>
                  <a:lnTo>
                    <a:pt x="691654" y="440143"/>
                  </a:lnTo>
                  <a:lnTo>
                    <a:pt x="689660" y="440245"/>
                  </a:lnTo>
                  <a:lnTo>
                    <a:pt x="653059" y="442709"/>
                  </a:lnTo>
                  <a:lnTo>
                    <a:pt x="645947" y="442899"/>
                  </a:lnTo>
                  <a:lnTo>
                    <a:pt x="630859" y="443750"/>
                  </a:lnTo>
                  <a:lnTo>
                    <a:pt x="622808" y="444411"/>
                  </a:lnTo>
                  <a:lnTo>
                    <a:pt x="614832" y="444982"/>
                  </a:lnTo>
                  <a:lnTo>
                    <a:pt x="612368" y="445084"/>
                  </a:lnTo>
                  <a:lnTo>
                    <a:pt x="609904" y="445084"/>
                  </a:lnTo>
                  <a:lnTo>
                    <a:pt x="607529" y="445173"/>
                  </a:lnTo>
                  <a:lnTo>
                    <a:pt x="569404" y="447738"/>
                  </a:lnTo>
                  <a:lnTo>
                    <a:pt x="567321" y="447827"/>
                  </a:lnTo>
                  <a:lnTo>
                    <a:pt x="565137" y="448017"/>
                  </a:lnTo>
                  <a:lnTo>
                    <a:pt x="553377" y="448487"/>
                  </a:lnTo>
                  <a:lnTo>
                    <a:pt x="516394" y="451243"/>
                  </a:lnTo>
                  <a:lnTo>
                    <a:pt x="515543" y="451307"/>
                  </a:lnTo>
                  <a:lnTo>
                    <a:pt x="515543" y="469646"/>
                  </a:lnTo>
                  <a:lnTo>
                    <a:pt x="515073" y="470877"/>
                  </a:lnTo>
                  <a:lnTo>
                    <a:pt x="492010" y="488772"/>
                  </a:lnTo>
                  <a:lnTo>
                    <a:pt x="432943" y="488708"/>
                  </a:lnTo>
                  <a:lnTo>
                    <a:pt x="429336" y="488607"/>
                  </a:lnTo>
                  <a:lnTo>
                    <a:pt x="420141" y="488607"/>
                  </a:lnTo>
                  <a:lnTo>
                    <a:pt x="417855" y="488137"/>
                  </a:lnTo>
                  <a:lnTo>
                    <a:pt x="417004" y="486524"/>
                  </a:lnTo>
                  <a:lnTo>
                    <a:pt x="417537" y="485457"/>
                  </a:lnTo>
                  <a:lnTo>
                    <a:pt x="419188" y="482638"/>
                  </a:lnTo>
                  <a:lnTo>
                    <a:pt x="422884" y="478650"/>
                  </a:lnTo>
                  <a:lnTo>
                    <a:pt x="426110" y="476567"/>
                  </a:lnTo>
                  <a:lnTo>
                    <a:pt x="429717" y="475424"/>
                  </a:lnTo>
                  <a:lnTo>
                    <a:pt x="434555" y="473811"/>
                  </a:lnTo>
                  <a:lnTo>
                    <a:pt x="439674" y="472871"/>
                  </a:lnTo>
                  <a:lnTo>
                    <a:pt x="510044" y="467741"/>
                  </a:lnTo>
                  <a:lnTo>
                    <a:pt x="511657" y="467652"/>
                  </a:lnTo>
                  <a:lnTo>
                    <a:pt x="513359" y="467271"/>
                  </a:lnTo>
                  <a:lnTo>
                    <a:pt x="514883" y="468312"/>
                  </a:lnTo>
                  <a:lnTo>
                    <a:pt x="515543" y="469646"/>
                  </a:lnTo>
                  <a:lnTo>
                    <a:pt x="515543" y="451307"/>
                  </a:lnTo>
                  <a:lnTo>
                    <a:pt x="472859" y="454088"/>
                  </a:lnTo>
                  <a:lnTo>
                    <a:pt x="440143" y="456933"/>
                  </a:lnTo>
                  <a:lnTo>
                    <a:pt x="436829" y="457123"/>
                  </a:lnTo>
                  <a:lnTo>
                    <a:pt x="428764" y="457784"/>
                  </a:lnTo>
                  <a:lnTo>
                    <a:pt x="423926" y="458355"/>
                  </a:lnTo>
                  <a:lnTo>
                    <a:pt x="410933" y="459587"/>
                  </a:lnTo>
                  <a:lnTo>
                    <a:pt x="402780" y="460159"/>
                  </a:lnTo>
                  <a:lnTo>
                    <a:pt x="386842" y="461860"/>
                  </a:lnTo>
                  <a:lnTo>
                    <a:pt x="379069" y="462902"/>
                  </a:lnTo>
                  <a:lnTo>
                    <a:pt x="364375" y="464324"/>
                  </a:lnTo>
                  <a:lnTo>
                    <a:pt x="357632" y="464807"/>
                  </a:lnTo>
                  <a:lnTo>
                    <a:pt x="350812" y="465378"/>
                  </a:lnTo>
                  <a:lnTo>
                    <a:pt x="348348" y="465658"/>
                  </a:lnTo>
                  <a:lnTo>
                    <a:pt x="345973" y="466039"/>
                  </a:lnTo>
                  <a:lnTo>
                    <a:pt x="343598" y="466318"/>
                  </a:lnTo>
                  <a:lnTo>
                    <a:pt x="331089" y="468033"/>
                  </a:lnTo>
                  <a:lnTo>
                    <a:pt x="316572" y="469734"/>
                  </a:lnTo>
                  <a:lnTo>
                    <a:pt x="300355" y="471436"/>
                  </a:lnTo>
                  <a:lnTo>
                    <a:pt x="299123" y="471627"/>
                  </a:lnTo>
                  <a:lnTo>
                    <a:pt x="296748" y="471817"/>
                  </a:lnTo>
                  <a:lnTo>
                    <a:pt x="289636" y="472579"/>
                  </a:lnTo>
                  <a:lnTo>
                    <a:pt x="275513" y="473913"/>
                  </a:lnTo>
                  <a:lnTo>
                    <a:pt x="270675" y="474294"/>
                  </a:lnTo>
                  <a:lnTo>
                    <a:pt x="265836" y="474573"/>
                  </a:lnTo>
                  <a:lnTo>
                    <a:pt x="256260" y="475335"/>
                  </a:lnTo>
                  <a:lnTo>
                    <a:pt x="251612" y="475894"/>
                  </a:lnTo>
                  <a:lnTo>
                    <a:pt x="246964" y="476275"/>
                  </a:lnTo>
                  <a:lnTo>
                    <a:pt x="202844" y="479272"/>
                  </a:lnTo>
                  <a:lnTo>
                    <a:pt x="174510" y="480733"/>
                  </a:lnTo>
                  <a:lnTo>
                    <a:pt x="172326" y="480923"/>
                  </a:lnTo>
                  <a:lnTo>
                    <a:pt x="170243" y="481025"/>
                  </a:lnTo>
                  <a:lnTo>
                    <a:pt x="134480" y="483298"/>
                  </a:lnTo>
                  <a:lnTo>
                    <a:pt x="126517" y="483489"/>
                  </a:lnTo>
                  <a:lnTo>
                    <a:pt x="111531" y="484339"/>
                  </a:lnTo>
                  <a:lnTo>
                    <a:pt x="104521" y="485000"/>
                  </a:lnTo>
                  <a:lnTo>
                    <a:pt x="88188" y="485457"/>
                  </a:lnTo>
                  <a:lnTo>
                    <a:pt x="78765" y="485838"/>
                  </a:lnTo>
                  <a:lnTo>
                    <a:pt x="69342" y="486308"/>
                  </a:lnTo>
                  <a:lnTo>
                    <a:pt x="59944" y="486905"/>
                  </a:lnTo>
                  <a:lnTo>
                    <a:pt x="52895" y="487260"/>
                  </a:lnTo>
                  <a:lnTo>
                    <a:pt x="6362" y="488797"/>
                  </a:lnTo>
                  <a:lnTo>
                    <a:pt x="5499" y="488797"/>
                  </a:lnTo>
                  <a:lnTo>
                    <a:pt x="4648" y="489267"/>
                  </a:lnTo>
                  <a:lnTo>
                    <a:pt x="4013" y="489432"/>
                  </a:lnTo>
                  <a:lnTo>
                    <a:pt x="3886" y="491744"/>
                  </a:lnTo>
                  <a:lnTo>
                    <a:pt x="3886" y="496011"/>
                  </a:lnTo>
                  <a:lnTo>
                    <a:pt x="6362" y="537730"/>
                  </a:lnTo>
                  <a:lnTo>
                    <a:pt x="342468" y="550913"/>
                  </a:lnTo>
                  <a:lnTo>
                    <a:pt x="347776" y="550913"/>
                  </a:lnTo>
                  <a:lnTo>
                    <a:pt x="528167" y="556285"/>
                  </a:lnTo>
                  <a:lnTo>
                    <a:pt x="576999" y="558406"/>
                  </a:lnTo>
                  <a:lnTo>
                    <a:pt x="583920" y="558507"/>
                  </a:lnTo>
                  <a:lnTo>
                    <a:pt x="598055" y="560120"/>
                  </a:lnTo>
                  <a:lnTo>
                    <a:pt x="605447" y="560120"/>
                  </a:lnTo>
                  <a:lnTo>
                    <a:pt x="639876" y="560844"/>
                  </a:lnTo>
                  <a:lnTo>
                    <a:pt x="653389" y="560717"/>
                  </a:lnTo>
                  <a:lnTo>
                    <a:pt x="694969" y="557555"/>
                  </a:lnTo>
                  <a:lnTo>
                    <a:pt x="742772" y="548919"/>
                  </a:lnTo>
                  <a:lnTo>
                    <a:pt x="784593" y="535178"/>
                  </a:lnTo>
                  <a:lnTo>
                    <a:pt x="824052" y="512495"/>
                  </a:lnTo>
                  <a:lnTo>
                    <a:pt x="856056" y="485863"/>
                  </a:lnTo>
                  <a:lnTo>
                    <a:pt x="861187" y="481025"/>
                  </a:lnTo>
                  <a:lnTo>
                    <a:pt x="867867" y="474764"/>
                  </a:lnTo>
                  <a:lnTo>
                    <a:pt x="869480" y="473341"/>
                  </a:lnTo>
                  <a:lnTo>
                    <a:pt x="870724" y="471817"/>
                  </a:lnTo>
                  <a:lnTo>
                    <a:pt x="875258" y="467271"/>
                  </a:lnTo>
                  <a:lnTo>
                    <a:pt x="879627" y="462902"/>
                  </a:lnTo>
                  <a:lnTo>
                    <a:pt x="897445" y="445528"/>
                  </a:lnTo>
                  <a:lnTo>
                    <a:pt x="906462" y="436918"/>
                  </a:lnTo>
                  <a:lnTo>
                    <a:pt x="910920" y="433222"/>
                  </a:lnTo>
                  <a:lnTo>
                    <a:pt x="915657" y="429056"/>
                  </a:lnTo>
                  <a:close/>
                </a:path>
                <a:path w="922020" h="561339">
                  <a:moveTo>
                    <a:pt x="919264" y="424878"/>
                  </a:moveTo>
                  <a:lnTo>
                    <a:pt x="918692" y="424776"/>
                  </a:lnTo>
                  <a:lnTo>
                    <a:pt x="918222" y="424497"/>
                  </a:lnTo>
                  <a:lnTo>
                    <a:pt x="912253" y="424497"/>
                  </a:lnTo>
                  <a:lnTo>
                    <a:pt x="909497" y="424688"/>
                  </a:lnTo>
                  <a:lnTo>
                    <a:pt x="870419" y="426961"/>
                  </a:lnTo>
                  <a:lnTo>
                    <a:pt x="867384" y="427151"/>
                  </a:lnTo>
                  <a:lnTo>
                    <a:pt x="864362" y="427151"/>
                  </a:lnTo>
                  <a:lnTo>
                    <a:pt x="861326" y="427342"/>
                  </a:lnTo>
                  <a:lnTo>
                    <a:pt x="853808" y="427939"/>
                  </a:lnTo>
                  <a:lnTo>
                    <a:pt x="846340" y="428510"/>
                  </a:lnTo>
                  <a:lnTo>
                    <a:pt x="838860" y="428891"/>
                  </a:lnTo>
                  <a:lnTo>
                    <a:pt x="831354" y="428955"/>
                  </a:lnTo>
                  <a:lnTo>
                    <a:pt x="829170" y="428955"/>
                  </a:lnTo>
                  <a:lnTo>
                    <a:pt x="828128" y="429056"/>
                  </a:lnTo>
                  <a:lnTo>
                    <a:pt x="820445" y="429526"/>
                  </a:lnTo>
                  <a:lnTo>
                    <a:pt x="812673" y="430098"/>
                  </a:lnTo>
                  <a:lnTo>
                    <a:pt x="804989" y="430479"/>
                  </a:lnTo>
                  <a:lnTo>
                    <a:pt x="798512" y="430911"/>
                  </a:lnTo>
                  <a:lnTo>
                    <a:pt x="792048" y="431368"/>
                  </a:lnTo>
                  <a:lnTo>
                    <a:pt x="785571" y="431698"/>
                  </a:lnTo>
                  <a:lnTo>
                    <a:pt x="779094" y="431711"/>
                  </a:lnTo>
                  <a:lnTo>
                    <a:pt x="778713" y="431609"/>
                  </a:lnTo>
                  <a:lnTo>
                    <a:pt x="778433" y="431711"/>
                  </a:lnTo>
                  <a:lnTo>
                    <a:pt x="778154" y="431711"/>
                  </a:lnTo>
                  <a:lnTo>
                    <a:pt x="769315" y="432219"/>
                  </a:lnTo>
                  <a:lnTo>
                    <a:pt x="760463" y="432765"/>
                  </a:lnTo>
                  <a:lnTo>
                    <a:pt x="742772" y="433882"/>
                  </a:lnTo>
                  <a:lnTo>
                    <a:pt x="725170" y="434860"/>
                  </a:lnTo>
                  <a:lnTo>
                    <a:pt x="718019" y="435254"/>
                  </a:lnTo>
                  <a:lnTo>
                    <a:pt x="703707" y="435978"/>
                  </a:lnTo>
                  <a:lnTo>
                    <a:pt x="696582" y="436346"/>
                  </a:lnTo>
                  <a:lnTo>
                    <a:pt x="689470" y="436829"/>
                  </a:lnTo>
                  <a:lnTo>
                    <a:pt x="682358" y="437210"/>
                  </a:lnTo>
                  <a:lnTo>
                    <a:pt x="637032" y="439762"/>
                  </a:lnTo>
                  <a:lnTo>
                    <a:pt x="620242" y="440626"/>
                  </a:lnTo>
                  <a:lnTo>
                    <a:pt x="611403" y="441172"/>
                  </a:lnTo>
                  <a:lnTo>
                    <a:pt x="593699" y="442252"/>
                  </a:lnTo>
                  <a:lnTo>
                    <a:pt x="550824" y="444982"/>
                  </a:lnTo>
                  <a:lnTo>
                    <a:pt x="545985" y="445363"/>
                  </a:lnTo>
                  <a:lnTo>
                    <a:pt x="541147" y="445833"/>
                  </a:lnTo>
                  <a:lnTo>
                    <a:pt x="536308" y="446125"/>
                  </a:lnTo>
                  <a:lnTo>
                    <a:pt x="529577" y="446595"/>
                  </a:lnTo>
                  <a:lnTo>
                    <a:pt x="515924" y="447357"/>
                  </a:lnTo>
                  <a:lnTo>
                    <a:pt x="515162" y="447357"/>
                  </a:lnTo>
                  <a:lnTo>
                    <a:pt x="513651" y="447548"/>
                  </a:lnTo>
                  <a:lnTo>
                    <a:pt x="506615" y="448056"/>
                  </a:lnTo>
                  <a:lnTo>
                    <a:pt x="492594" y="449122"/>
                  </a:lnTo>
                  <a:lnTo>
                    <a:pt x="485571" y="449630"/>
                  </a:lnTo>
                  <a:lnTo>
                    <a:pt x="470585" y="450773"/>
                  </a:lnTo>
                  <a:lnTo>
                    <a:pt x="464235" y="451332"/>
                  </a:lnTo>
                  <a:lnTo>
                    <a:pt x="438340" y="453237"/>
                  </a:lnTo>
                  <a:lnTo>
                    <a:pt x="430288" y="453898"/>
                  </a:lnTo>
                  <a:lnTo>
                    <a:pt x="414350" y="455409"/>
                  </a:lnTo>
                  <a:lnTo>
                    <a:pt x="406958" y="456171"/>
                  </a:lnTo>
                  <a:lnTo>
                    <a:pt x="399554" y="456831"/>
                  </a:lnTo>
                  <a:lnTo>
                    <a:pt x="392163" y="457593"/>
                  </a:lnTo>
                  <a:lnTo>
                    <a:pt x="377075" y="459117"/>
                  </a:lnTo>
                  <a:lnTo>
                    <a:pt x="369582" y="459968"/>
                  </a:lnTo>
                  <a:lnTo>
                    <a:pt x="362851" y="460629"/>
                  </a:lnTo>
                  <a:lnTo>
                    <a:pt x="356019" y="461391"/>
                  </a:lnTo>
                  <a:lnTo>
                    <a:pt x="349288" y="462241"/>
                  </a:lnTo>
                  <a:lnTo>
                    <a:pt x="342836" y="463003"/>
                  </a:lnTo>
                  <a:lnTo>
                    <a:pt x="336486" y="464045"/>
                  </a:lnTo>
                  <a:lnTo>
                    <a:pt x="329946" y="464426"/>
                  </a:lnTo>
                  <a:lnTo>
                    <a:pt x="326339" y="464616"/>
                  </a:lnTo>
                  <a:lnTo>
                    <a:pt x="324535" y="464807"/>
                  </a:lnTo>
                  <a:lnTo>
                    <a:pt x="318655" y="465569"/>
                  </a:lnTo>
                  <a:lnTo>
                    <a:pt x="312877" y="466509"/>
                  </a:lnTo>
                  <a:lnTo>
                    <a:pt x="306997" y="467080"/>
                  </a:lnTo>
                  <a:lnTo>
                    <a:pt x="300088" y="467779"/>
                  </a:lnTo>
                  <a:lnTo>
                    <a:pt x="293192" y="468426"/>
                  </a:lnTo>
                  <a:lnTo>
                    <a:pt x="286296" y="469049"/>
                  </a:lnTo>
                  <a:lnTo>
                    <a:pt x="279400" y="469646"/>
                  </a:lnTo>
                  <a:lnTo>
                    <a:pt x="272491" y="470255"/>
                  </a:lnTo>
                  <a:lnTo>
                    <a:pt x="232714" y="473367"/>
                  </a:lnTo>
                  <a:lnTo>
                    <a:pt x="193281" y="475716"/>
                  </a:lnTo>
                  <a:lnTo>
                    <a:pt x="192519" y="475805"/>
                  </a:lnTo>
                  <a:lnTo>
                    <a:pt x="191770" y="475805"/>
                  </a:lnTo>
                  <a:lnTo>
                    <a:pt x="191008" y="475894"/>
                  </a:lnTo>
                  <a:lnTo>
                    <a:pt x="159715" y="477989"/>
                  </a:lnTo>
                  <a:lnTo>
                    <a:pt x="154495" y="478370"/>
                  </a:lnTo>
                  <a:lnTo>
                    <a:pt x="149186" y="478561"/>
                  </a:lnTo>
                  <a:lnTo>
                    <a:pt x="143878" y="478840"/>
                  </a:lnTo>
                  <a:lnTo>
                    <a:pt x="113906" y="480352"/>
                  </a:lnTo>
                  <a:lnTo>
                    <a:pt x="107429" y="480644"/>
                  </a:lnTo>
                  <a:lnTo>
                    <a:pt x="94488" y="481253"/>
                  </a:lnTo>
                  <a:lnTo>
                    <a:pt x="81407" y="481939"/>
                  </a:lnTo>
                  <a:lnTo>
                    <a:pt x="68249" y="482612"/>
                  </a:lnTo>
                  <a:lnTo>
                    <a:pt x="61645" y="482917"/>
                  </a:lnTo>
                  <a:lnTo>
                    <a:pt x="54152" y="483298"/>
                  </a:lnTo>
                  <a:lnTo>
                    <a:pt x="46761" y="483489"/>
                  </a:lnTo>
                  <a:lnTo>
                    <a:pt x="39357" y="483768"/>
                  </a:lnTo>
                  <a:lnTo>
                    <a:pt x="37274" y="483870"/>
                  </a:lnTo>
                  <a:lnTo>
                    <a:pt x="35090" y="483870"/>
                  </a:lnTo>
                  <a:lnTo>
                    <a:pt x="25133" y="484809"/>
                  </a:lnTo>
                  <a:lnTo>
                    <a:pt x="17259" y="485000"/>
                  </a:lnTo>
                  <a:lnTo>
                    <a:pt x="6921" y="484619"/>
                  </a:lnTo>
                  <a:lnTo>
                    <a:pt x="5791" y="484911"/>
                  </a:lnTo>
                  <a:lnTo>
                    <a:pt x="2654" y="486333"/>
                  </a:lnTo>
                  <a:lnTo>
                    <a:pt x="3416" y="486714"/>
                  </a:lnTo>
                  <a:lnTo>
                    <a:pt x="3886" y="487095"/>
                  </a:lnTo>
                  <a:lnTo>
                    <a:pt x="8255" y="487095"/>
                  </a:lnTo>
                  <a:lnTo>
                    <a:pt x="10248" y="486994"/>
                  </a:lnTo>
                  <a:lnTo>
                    <a:pt x="39357" y="485952"/>
                  </a:lnTo>
                  <a:lnTo>
                    <a:pt x="41160" y="485863"/>
                  </a:lnTo>
                  <a:lnTo>
                    <a:pt x="42964" y="485863"/>
                  </a:lnTo>
                  <a:lnTo>
                    <a:pt x="44767" y="485762"/>
                  </a:lnTo>
                  <a:lnTo>
                    <a:pt x="84950" y="483552"/>
                  </a:lnTo>
                  <a:lnTo>
                    <a:pt x="91554" y="483387"/>
                  </a:lnTo>
                  <a:lnTo>
                    <a:pt x="98145" y="483158"/>
                  </a:lnTo>
                  <a:lnTo>
                    <a:pt x="104698" y="482727"/>
                  </a:lnTo>
                  <a:lnTo>
                    <a:pt x="111061" y="482155"/>
                  </a:lnTo>
                  <a:lnTo>
                    <a:pt x="117411" y="482066"/>
                  </a:lnTo>
                  <a:lnTo>
                    <a:pt x="123761" y="481685"/>
                  </a:lnTo>
                  <a:lnTo>
                    <a:pt x="172796" y="478891"/>
                  </a:lnTo>
                  <a:lnTo>
                    <a:pt x="181889" y="478434"/>
                  </a:lnTo>
                  <a:lnTo>
                    <a:pt x="190969" y="477939"/>
                  </a:lnTo>
                  <a:lnTo>
                    <a:pt x="200012" y="477316"/>
                  </a:lnTo>
                  <a:lnTo>
                    <a:pt x="210896" y="476478"/>
                  </a:lnTo>
                  <a:lnTo>
                    <a:pt x="221780" y="475729"/>
                  </a:lnTo>
                  <a:lnTo>
                    <a:pt x="232664" y="475030"/>
                  </a:lnTo>
                  <a:lnTo>
                    <a:pt x="243547" y="474294"/>
                  </a:lnTo>
                  <a:lnTo>
                    <a:pt x="245732" y="474103"/>
                  </a:lnTo>
                  <a:lnTo>
                    <a:pt x="247815" y="473811"/>
                  </a:lnTo>
                  <a:lnTo>
                    <a:pt x="249897" y="473621"/>
                  </a:lnTo>
                  <a:lnTo>
                    <a:pt x="256260" y="473151"/>
                  </a:lnTo>
                  <a:lnTo>
                    <a:pt x="262610" y="472770"/>
                  </a:lnTo>
                  <a:lnTo>
                    <a:pt x="268960" y="472300"/>
                  </a:lnTo>
                  <a:lnTo>
                    <a:pt x="275031" y="471919"/>
                  </a:lnTo>
                  <a:lnTo>
                    <a:pt x="284988" y="470966"/>
                  </a:lnTo>
                  <a:lnTo>
                    <a:pt x="291909" y="470204"/>
                  </a:lnTo>
                  <a:lnTo>
                    <a:pt x="298843" y="469544"/>
                  </a:lnTo>
                  <a:lnTo>
                    <a:pt x="305282" y="468884"/>
                  </a:lnTo>
                  <a:lnTo>
                    <a:pt x="311835" y="468312"/>
                  </a:lnTo>
                  <a:lnTo>
                    <a:pt x="325678" y="466699"/>
                  </a:lnTo>
                  <a:lnTo>
                    <a:pt x="332981" y="465277"/>
                  </a:lnTo>
                  <a:lnTo>
                    <a:pt x="343128" y="464896"/>
                  </a:lnTo>
                  <a:lnTo>
                    <a:pt x="345782" y="464515"/>
                  </a:lnTo>
                  <a:lnTo>
                    <a:pt x="348538" y="464235"/>
                  </a:lnTo>
                  <a:lnTo>
                    <a:pt x="355155" y="463423"/>
                  </a:lnTo>
                  <a:lnTo>
                    <a:pt x="361772" y="462584"/>
                  </a:lnTo>
                  <a:lnTo>
                    <a:pt x="368414" y="461772"/>
                  </a:lnTo>
                  <a:lnTo>
                    <a:pt x="418185" y="456692"/>
                  </a:lnTo>
                  <a:lnTo>
                    <a:pt x="464235" y="452666"/>
                  </a:lnTo>
                  <a:lnTo>
                    <a:pt x="471817" y="452005"/>
                  </a:lnTo>
                  <a:lnTo>
                    <a:pt x="479310" y="451523"/>
                  </a:lnTo>
                  <a:lnTo>
                    <a:pt x="486905" y="450964"/>
                  </a:lnTo>
                  <a:lnTo>
                    <a:pt x="532714" y="447738"/>
                  </a:lnTo>
                  <a:lnTo>
                    <a:pt x="536409" y="447548"/>
                  </a:lnTo>
                  <a:lnTo>
                    <a:pt x="540016" y="447167"/>
                  </a:lnTo>
                  <a:lnTo>
                    <a:pt x="565429" y="445833"/>
                  </a:lnTo>
                  <a:lnTo>
                    <a:pt x="615696" y="442798"/>
                  </a:lnTo>
                  <a:lnTo>
                    <a:pt x="628015" y="441286"/>
                  </a:lnTo>
                  <a:lnTo>
                    <a:pt x="633526" y="441185"/>
                  </a:lnTo>
                  <a:lnTo>
                    <a:pt x="638924" y="440905"/>
                  </a:lnTo>
                  <a:lnTo>
                    <a:pt x="669366" y="439102"/>
                  </a:lnTo>
                  <a:lnTo>
                    <a:pt x="701141" y="437680"/>
                  </a:lnTo>
                  <a:lnTo>
                    <a:pt x="703986" y="437591"/>
                  </a:lnTo>
                  <a:lnTo>
                    <a:pt x="709764" y="437210"/>
                  </a:lnTo>
                  <a:lnTo>
                    <a:pt x="714413" y="436829"/>
                  </a:lnTo>
                  <a:lnTo>
                    <a:pt x="719162" y="436359"/>
                  </a:lnTo>
                  <a:lnTo>
                    <a:pt x="731672" y="435597"/>
                  </a:lnTo>
                  <a:lnTo>
                    <a:pt x="739546" y="435406"/>
                  </a:lnTo>
                  <a:lnTo>
                    <a:pt x="747420" y="435025"/>
                  </a:lnTo>
                  <a:lnTo>
                    <a:pt x="751967" y="434835"/>
                  </a:lnTo>
                  <a:lnTo>
                    <a:pt x="763917" y="434073"/>
                  </a:lnTo>
                  <a:lnTo>
                    <a:pt x="766762" y="433501"/>
                  </a:lnTo>
                  <a:lnTo>
                    <a:pt x="769607" y="433412"/>
                  </a:lnTo>
                  <a:lnTo>
                    <a:pt x="811720" y="431711"/>
                  </a:lnTo>
                  <a:lnTo>
                    <a:pt x="822718" y="431038"/>
                  </a:lnTo>
                  <a:lnTo>
                    <a:pt x="829081" y="430479"/>
                  </a:lnTo>
                  <a:lnTo>
                    <a:pt x="835431" y="430098"/>
                  </a:lnTo>
                  <a:lnTo>
                    <a:pt x="842467" y="429768"/>
                  </a:lnTo>
                  <a:lnTo>
                    <a:pt x="856551" y="429183"/>
                  </a:lnTo>
                  <a:lnTo>
                    <a:pt x="863600" y="428866"/>
                  </a:lnTo>
                  <a:lnTo>
                    <a:pt x="868819" y="428574"/>
                  </a:lnTo>
                  <a:lnTo>
                    <a:pt x="873937" y="428104"/>
                  </a:lnTo>
                  <a:lnTo>
                    <a:pt x="879055" y="427812"/>
                  </a:lnTo>
                  <a:lnTo>
                    <a:pt x="891476" y="427253"/>
                  </a:lnTo>
                  <a:lnTo>
                    <a:pt x="903998" y="426872"/>
                  </a:lnTo>
                  <a:lnTo>
                    <a:pt x="910348" y="425919"/>
                  </a:lnTo>
                  <a:lnTo>
                    <a:pt x="916711" y="426491"/>
                  </a:lnTo>
                  <a:lnTo>
                    <a:pt x="917562" y="426580"/>
                  </a:lnTo>
                  <a:lnTo>
                    <a:pt x="918413" y="426199"/>
                  </a:lnTo>
                  <a:lnTo>
                    <a:pt x="919264" y="426021"/>
                  </a:lnTo>
                  <a:lnTo>
                    <a:pt x="919264" y="424878"/>
                  </a:lnTo>
                  <a:close/>
                </a:path>
                <a:path w="922020" h="561339">
                  <a:moveTo>
                    <a:pt x="921829" y="421640"/>
                  </a:moveTo>
                  <a:lnTo>
                    <a:pt x="921639" y="420370"/>
                  </a:lnTo>
                  <a:lnTo>
                    <a:pt x="920496" y="420370"/>
                  </a:lnTo>
                  <a:lnTo>
                    <a:pt x="915949" y="419100"/>
                  </a:lnTo>
                  <a:lnTo>
                    <a:pt x="888542" y="419100"/>
                  </a:lnTo>
                  <a:lnTo>
                    <a:pt x="847280" y="417830"/>
                  </a:lnTo>
                  <a:lnTo>
                    <a:pt x="821817" y="416560"/>
                  </a:lnTo>
                  <a:lnTo>
                    <a:pt x="786688" y="416560"/>
                  </a:lnTo>
                  <a:lnTo>
                    <a:pt x="744385" y="415290"/>
                  </a:lnTo>
                  <a:lnTo>
                    <a:pt x="739546" y="415290"/>
                  </a:lnTo>
                  <a:lnTo>
                    <a:pt x="739165" y="414020"/>
                  </a:lnTo>
                  <a:lnTo>
                    <a:pt x="737933" y="411480"/>
                  </a:lnTo>
                  <a:lnTo>
                    <a:pt x="667423" y="411480"/>
                  </a:lnTo>
                  <a:lnTo>
                    <a:pt x="651065" y="412750"/>
                  </a:lnTo>
                  <a:lnTo>
                    <a:pt x="642620" y="412750"/>
                  </a:lnTo>
                  <a:lnTo>
                    <a:pt x="640067" y="416560"/>
                  </a:lnTo>
                  <a:lnTo>
                    <a:pt x="637311" y="417830"/>
                  </a:lnTo>
                  <a:lnTo>
                    <a:pt x="607783" y="417830"/>
                  </a:lnTo>
                  <a:lnTo>
                    <a:pt x="599668" y="416560"/>
                  </a:lnTo>
                  <a:lnTo>
                    <a:pt x="594918" y="416560"/>
                  </a:lnTo>
                  <a:lnTo>
                    <a:pt x="590080" y="415290"/>
                  </a:lnTo>
                  <a:lnTo>
                    <a:pt x="585533" y="414020"/>
                  </a:lnTo>
                  <a:lnTo>
                    <a:pt x="578853" y="411480"/>
                  </a:lnTo>
                  <a:lnTo>
                    <a:pt x="567613" y="404876"/>
                  </a:lnTo>
                  <a:lnTo>
                    <a:pt x="567613" y="411480"/>
                  </a:lnTo>
                  <a:lnTo>
                    <a:pt x="565810" y="412750"/>
                  </a:lnTo>
                  <a:lnTo>
                    <a:pt x="561352" y="412750"/>
                  </a:lnTo>
                  <a:lnTo>
                    <a:pt x="528154" y="419100"/>
                  </a:lnTo>
                  <a:lnTo>
                    <a:pt x="521233" y="419100"/>
                  </a:lnTo>
                  <a:lnTo>
                    <a:pt x="506158" y="420370"/>
                  </a:lnTo>
                  <a:lnTo>
                    <a:pt x="474624" y="420370"/>
                  </a:lnTo>
                  <a:lnTo>
                    <a:pt x="459397" y="421640"/>
                  </a:lnTo>
                  <a:lnTo>
                    <a:pt x="454558" y="421640"/>
                  </a:lnTo>
                  <a:lnTo>
                    <a:pt x="398119" y="422910"/>
                  </a:lnTo>
                  <a:lnTo>
                    <a:pt x="383603" y="424180"/>
                  </a:lnTo>
                  <a:lnTo>
                    <a:pt x="360476" y="425450"/>
                  </a:lnTo>
                  <a:lnTo>
                    <a:pt x="355739" y="425450"/>
                  </a:lnTo>
                  <a:lnTo>
                    <a:pt x="354888" y="424180"/>
                  </a:lnTo>
                  <a:lnTo>
                    <a:pt x="354126" y="424180"/>
                  </a:lnTo>
                  <a:lnTo>
                    <a:pt x="353085" y="422910"/>
                  </a:lnTo>
                  <a:lnTo>
                    <a:pt x="351853" y="421640"/>
                  </a:lnTo>
                  <a:lnTo>
                    <a:pt x="351002" y="420370"/>
                  </a:lnTo>
                  <a:lnTo>
                    <a:pt x="347967" y="415594"/>
                  </a:lnTo>
                  <a:lnTo>
                    <a:pt x="347967" y="424180"/>
                  </a:lnTo>
                  <a:lnTo>
                    <a:pt x="347116" y="425450"/>
                  </a:lnTo>
                  <a:lnTo>
                    <a:pt x="341604" y="426720"/>
                  </a:lnTo>
                  <a:lnTo>
                    <a:pt x="298361" y="426720"/>
                  </a:lnTo>
                  <a:lnTo>
                    <a:pt x="298361" y="436880"/>
                  </a:lnTo>
                  <a:lnTo>
                    <a:pt x="266306" y="454660"/>
                  </a:lnTo>
                  <a:lnTo>
                    <a:pt x="261188" y="454660"/>
                  </a:lnTo>
                  <a:lnTo>
                    <a:pt x="256070" y="455930"/>
                  </a:lnTo>
                  <a:lnTo>
                    <a:pt x="245249" y="457200"/>
                  </a:lnTo>
                  <a:lnTo>
                    <a:pt x="239852" y="457200"/>
                  </a:lnTo>
                  <a:lnTo>
                    <a:pt x="225437" y="458470"/>
                  </a:lnTo>
                  <a:lnTo>
                    <a:pt x="219176" y="459740"/>
                  </a:lnTo>
                  <a:lnTo>
                    <a:pt x="212813" y="459740"/>
                  </a:lnTo>
                  <a:lnTo>
                    <a:pt x="200304" y="461010"/>
                  </a:lnTo>
                  <a:lnTo>
                    <a:pt x="194043" y="462280"/>
                  </a:lnTo>
                  <a:lnTo>
                    <a:pt x="181051" y="462280"/>
                  </a:lnTo>
                  <a:lnTo>
                    <a:pt x="179438" y="463550"/>
                  </a:lnTo>
                  <a:lnTo>
                    <a:pt x="176593" y="461010"/>
                  </a:lnTo>
                  <a:lnTo>
                    <a:pt x="176872" y="458470"/>
                  </a:lnTo>
                  <a:lnTo>
                    <a:pt x="178777" y="455930"/>
                  </a:lnTo>
                  <a:lnTo>
                    <a:pt x="183603" y="448310"/>
                  </a:lnTo>
                  <a:lnTo>
                    <a:pt x="188163" y="444500"/>
                  </a:lnTo>
                  <a:lnTo>
                    <a:pt x="195084" y="440690"/>
                  </a:lnTo>
                  <a:lnTo>
                    <a:pt x="197078" y="440690"/>
                  </a:lnTo>
                  <a:lnTo>
                    <a:pt x="204851" y="439420"/>
                  </a:lnTo>
                  <a:lnTo>
                    <a:pt x="234962" y="438150"/>
                  </a:lnTo>
                  <a:lnTo>
                    <a:pt x="253314" y="436880"/>
                  </a:lnTo>
                  <a:lnTo>
                    <a:pt x="261581" y="435610"/>
                  </a:lnTo>
                  <a:lnTo>
                    <a:pt x="269862" y="435610"/>
                  </a:lnTo>
                  <a:lnTo>
                    <a:pt x="286410" y="434340"/>
                  </a:lnTo>
                  <a:lnTo>
                    <a:pt x="297230" y="434340"/>
                  </a:lnTo>
                  <a:lnTo>
                    <a:pt x="298361" y="436880"/>
                  </a:lnTo>
                  <a:lnTo>
                    <a:pt x="298361" y="426720"/>
                  </a:lnTo>
                  <a:lnTo>
                    <a:pt x="266954" y="426720"/>
                  </a:lnTo>
                  <a:lnTo>
                    <a:pt x="242976" y="425450"/>
                  </a:lnTo>
                  <a:lnTo>
                    <a:pt x="221068" y="425450"/>
                  </a:lnTo>
                  <a:lnTo>
                    <a:pt x="220599" y="424180"/>
                  </a:lnTo>
                  <a:lnTo>
                    <a:pt x="221449" y="422910"/>
                  </a:lnTo>
                  <a:lnTo>
                    <a:pt x="222110" y="422910"/>
                  </a:lnTo>
                  <a:lnTo>
                    <a:pt x="227901" y="419100"/>
                  </a:lnTo>
                  <a:lnTo>
                    <a:pt x="234162" y="415290"/>
                  </a:lnTo>
                  <a:lnTo>
                    <a:pt x="240893" y="412750"/>
                  </a:lnTo>
                  <a:lnTo>
                    <a:pt x="277596" y="402590"/>
                  </a:lnTo>
                  <a:lnTo>
                    <a:pt x="301752" y="398780"/>
                  </a:lnTo>
                  <a:lnTo>
                    <a:pt x="314769" y="396240"/>
                  </a:lnTo>
                  <a:lnTo>
                    <a:pt x="319697" y="396240"/>
                  </a:lnTo>
                  <a:lnTo>
                    <a:pt x="324916" y="394970"/>
                  </a:lnTo>
                  <a:lnTo>
                    <a:pt x="325488" y="394970"/>
                  </a:lnTo>
                  <a:lnTo>
                    <a:pt x="326440" y="396240"/>
                  </a:lnTo>
                  <a:lnTo>
                    <a:pt x="326999" y="397510"/>
                  </a:lnTo>
                  <a:lnTo>
                    <a:pt x="346354" y="422910"/>
                  </a:lnTo>
                  <a:lnTo>
                    <a:pt x="347014" y="422910"/>
                  </a:lnTo>
                  <a:lnTo>
                    <a:pt x="347967" y="424180"/>
                  </a:lnTo>
                  <a:lnTo>
                    <a:pt x="347967" y="415594"/>
                  </a:lnTo>
                  <a:lnTo>
                    <a:pt x="347776" y="415290"/>
                  </a:lnTo>
                  <a:lnTo>
                    <a:pt x="343598" y="410210"/>
                  </a:lnTo>
                  <a:lnTo>
                    <a:pt x="336969" y="401320"/>
                  </a:lnTo>
                  <a:lnTo>
                    <a:pt x="334213" y="397510"/>
                  </a:lnTo>
                  <a:lnTo>
                    <a:pt x="330987" y="393700"/>
                  </a:lnTo>
                  <a:lnTo>
                    <a:pt x="332130" y="393700"/>
                  </a:lnTo>
                  <a:lnTo>
                    <a:pt x="332689" y="392430"/>
                  </a:lnTo>
                  <a:lnTo>
                    <a:pt x="333260" y="393700"/>
                  </a:lnTo>
                  <a:lnTo>
                    <a:pt x="343077" y="392430"/>
                  </a:lnTo>
                  <a:lnTo>
                    <a:pt x="352894" y="391160"/>
                  </a:lnTo>
                  <a:lnTo>
                    <a:pt x="359435" y="391160"/>
                  </a:lnTo>
                  <a:lnTo>
                    <a:pt x="386892" y="388620"/>
                  </a:lnTo>
                  <a:lnTo>
                    <a:pt x="414350" y="388620"/>
                  </a:lnTo>
                  <a:lnTo>
                    <a:pt x="421030" y="387350"/>
                  </a:lnTo>
                  <a:lnTo>
                    <a:pt x="427723" y="387350"/>
                  </a:lnTo>
                  <a:lnTo>
                    <a:pt x="441096" y="386080"/>
                  </a:lnTo>
                  <a:lnTo>
                    <a:pt x="460921" y="386080"/>
                  </a:lnTo>
                  <a:lnTo>
                    <a:pt x="463854" y="384810"/>
                  </a:lnTo>
                  <a:lnTo>
                    <a:pt x="466890" y="384810"/>
                  </a:lnTo>
                  <a:lnTo>
                    <a:pt x="485381" y="382270"/>
                  </a:lnTo>
                  <a:lnTo>
                    <a:pt x="507288" y="379730"/>
                  </a:lnTo>
                  <a:lnTo>
                    <a:pt x="510705" y="379730"/>
                  </a:lnTo>
                  <a:lnTo>
                    <a:pt x="514121" y="378460"/>
                  </a:lnTo>
                  <a:lnTo>
                    <a:pt x="517055" y="378460"/>
                  </a:lnTo>
                  <a:lnTo>
                    <a:pt x="535203" y="389890"/>
                  </a:lnTo>
                  <a:lnTo>
                    <a:pt x="540766" y="392430"/>
                  </a:lnTo>
                  <a:lnTo>
                    <a:pt x="559003" y="403860"/>
                  </a:lnTo>
                  <a:lnTo>
                    <a:pt x="564946" y="407670"/>
                  </a:lnTo>
                  <a:lnTo>
                    <a:pt x="566000" y="408940"/>
                  </a:lnTo>
                  <a:lnTo>
                    <a:pt x="567423" y="408940"/>
                  </a:lnTo>
                  <a:lnTo>
                    <a:pt x="567613" y="411480"/>
                  </a:lnTo>
                  <a:lnTo>
                    <a:pt x="567613" y="404876"/>
                  </a:lnTo>
                  <a:lnTo>
                    <a:pt x="565899" y="403860"/>
                  </a:lnTo>
                  <a:lnTo>
                    <a:pt x="552818" y="397510"/>
                  </a:lnTo>
                  <a:lnTo>
                    <a:pt x="546176" y="393700"/>
                  </a:lnTo>
                  <a:lnTo>
                    <a:pt x="539534" y="388620"/>
                  </a:lnTo>
                  <a:lnTo>
                    <a:pt x="533273" y="386080"/>
                  </a:lnTo>
                  <a:lnTo>
                    <a:pt x="520763" y="378460"/>
                  </a:lnTo>
                  <a:lnTo>
                    <a:pt x="520280" y="378460"/>
                  </a:lnTo>
                  <a:lnTo>
                    <a:pt x="520090" y="377190"/>
                  </a:lnTo>
                  <a:lnTo>
                    <a:pt x="519811" y="377190"/>
                  </a:lnTo>
                  <a:lnTo>
                    <a:pt x="520471" y="375920"/>
                  </a:lnTo>
                  <a:lnTo>
                    <a:pt x="521233" y="374650"/>
                  </a:lnTo>
                  <a:lnTo>
                    <a:pt x="522185" y="373380"/>
                  </a:lnTo>
                  <a:lnTo>
                    <a:pt x="521042" y="373380"/>
                  </a:lnTo>
                  <a:lnTo>
                    <a:pt x="520192" y="372110"/>
                  </a:lnTo>
                  <a:lnTo>
                    <a:pt x="519239" y="372110"/>
                  </a:lnTo>
                  <a:lnTo>
                    <a:pt x="516369" y="370840"/>
                  </a:lnTo>
                  <a:lnTo>
                    <a:pt x="485101" y="356870"/>
                  </a:lnTo>
                  <a:lnTo>
                    <a:pt x="483298" y="355600"/>
                  </a:lnTo>
                  <a:lnTo>
                    <a:pt x="481406" y="354330"/>
                  </a:lnTo>
                  <a:lnTo>
                    <a:pt x="479602" y="353060"/>
                  </a:lnTo>
                  <a:lnTo>
                    <a:pt x="476275" y="350520"/>
                  </a:lnTo>
                  <a:lnTo>
                    <a:pt x="472859" y="349250"/>
                  </a:lnTo>
                  <a:lnTo>
                    <a:pt x="468884" y="350520"/>
                  </a:lnTo>
                  <a:lnTo>
                    <a:pt x="467652" y="350520"/>
                  </a:lnTo>
                  <a:lnTo>
                    <a:pt x="466229" y="349250"/>
                  </a:lnTo>
                  <a:lnTo>
                    <a:pt x="463283" y="347980"/>
                  </a:lnTo>
                  <a:lnTo>
                    <a:pt x="455510" y="344170"/>
                  </a:lnTo>
                  <a:lnTo>
                    <a:pt x="451053" y="341630"/>
                  </a:lnTo>
                  <a:lnTo>
                    <a:pt x="448614" y="340360"/>
                  </a:lnTo>
                  <a:lnTo>
                    <a:pt x="443750" y="337820"/>
                  </a:lnTo>
                  <a:lnTo>
                    <a:pt x="441477" y="336550"/>
                  </a:lnTo>
                  <a:lnTo>
                    <a:pt x="435051" y="330200"/>
                  </a:lnTo>
                  <a:lnTo>
                    <a:pt x="434835" y="329958"/>
                  </a:lnTo>
                  <a:lnTo>
                    <a:pt x="434835" y="335280"/>
                  </a:lnTo>
                  <a:lnTo>
                    <a:pt x="433412" y="335280"/>
                  </a:lnTo>
                  <a:lnTo>
                    <a:pt x="432752" y="336550"/>
                  </a:lnTo>
                  <a:lnTo>
                    <a:pt x="432562" y="335280"/>
                  </a:lnTo>
                  <a:lnTo>
                    <a:pt x="430288" y="335280"/>
                  </a:lnTo>
                  <a:lnTo>
                    <a:pt x="424599" y="328041"/>
                  </a:lnTo>
                  <a:lnTo>
                    <a:pt x="424599" y="335280"/>
                  </a:lnTo>
                  <a:lnTo>
                    <a:pt x="424307" y="336550"/>
                  </a:lnTo>
                  <a:lnTo>
                    <a:pt x="423926" y="336550"/>
                  </a:lnTo>
                  <a:lnTo>
                    <a:pt x="370725" y="340360"/>
                  </a:lnTo>
                  <a:lnTo>
                    <a:pt x="369773" y="339090"/>
                  </a:lnTo>
                  <a:lnTo>
                    <a:pt x="370624" y="337820"/>
                  </a:lnTo>
                  <a:lnTo>
                    <a:pt x="371195" y="336550"/>
                  </a:lnTo>
                  <a:lnTo>
                    <a:pt x="374878" y="330200"/>
                  </a:lnTo>
                  <a:lnTo>
                    <a:pt x="378726" y="323850"/>
                  </a:lnTo>
                  <a:lnTo>
                    <a:pt x="382841" y="318770"/>
                  </a:lnTo>
                  <a:lnTo>
                    <a:pt x="387324" y="312420"/>
                  </a:lnTo>
                  <a:lnTo>
                    <a:pt x="388086" y="311150"/>
                  </a:lnTo>
                  <a:lnTo>
                    <a:pt x="391972" y="311150"/>
                  </a:lnTo>
                  <a:lnTo>
                    <a:pt x="396709" y="309880"/>
                  </a:lnTo>
                  <a:lnTo>
                    <a:pt x="400024" y="311150"/>
                  </a:lnTo>
                  <a:lnTo>
                    <a:pt x="403440" y="314960"/>
                  </a:lnTo>
                  <a:lnTo>
                    <a:pt x="405053" y="316230"/>
                  </a:lnTo>
                  <a:lnTo>
                    <a:pt x="409511" y="316230"/>
                  </a:lnTo>
                  <a:lnTo>
                    <a:pt x="412267" y="320040"/>
                  </a:lnTo>
                  <a:lnTo>
                    <a:pt x="416052" y="325120"/>
                  </a:lnTo>
                  <a:lnTo>
                    <a:pt x="418528" y="327660"/>
                  </a:lnTo>
                  <a:lnTo>
                    <a:pt x="424599" y="335280"/>
                  </a:lnTo>
                  <a:lnTo>
                    <a:pt x="424599" y="328041"/>
                  </a:lnTo>
                  <a:lnTo>
                    <a:pt x="424307" y="327660"/>
                  </a:lnTo>
                  <a:lnTo>
                    <a:pt x="419188" y="322580"/>
                  </a:lnTo>
                  <a:lnTo>
                    <a:pt x="413969" y="316230"/>
                  </a:lnTo>
                  <a:lnTo>
                    <a:pt x="413308" y="314960"/>
                  </a:lnTo>
                  <a:lnTo>
                    <a:pt x="412648" y="314960"/>
                  </a:lnTo>
                  <a:lnTo>
                    <a:pt x="412648" y="313690"/>
                  </a:lnTo>
                  <a:lnTo>
                    <a:pt x="413969" y="312420"/>
                  </a:lnTo>
                  <a:lnTo>
                    <a:pt x="414731" y="312420"/>
                  </a:lnTo>
                  <a:lnTo>
                    <a:pt x="415302" y="313690"/>
                  </a:lnTo>
                  <a:lnTo>
                    <a:pt x="420039" y="318770"/>
                  </a:lnTo>
                  <a:lnTo>
                    <a:pt x="424688" y="323850"/>
                  </a:lnTo>
                  <a:lnTo>
                    <a:pt x="429425" y="328930"/>
                  </a:lnTo>
                  <a:lnTo>
                    <a:pt x="430377" y="330200"/>
                  </a:lnTo>
                  <a:lnTo>
                    <a:pt x="431520" y="331470"/>
                  </a:lnTo>
                  <a:lnTo>
                    <a:pt x="432460" y="332740"/>
                  </a:lnTo>
                  <a:lnTo>
                    <a:pt x="433133" y="332740"/>
                  </a:lnTo>
                  <a:lnTo>
                    <a:pt x="433692" y="334010"/>
                  </a:lnTo>
                  <a:lnTo>
                    <a:pt x="434835" y="335280"/>
                  </a:lnTo>
                  <a:lnTo>
                    <a:pt x="434835" y="329958"/>
                  </a:lnTo>
                  <a:lnTo>
                    <a:pt x="421652" y="314960"/>
                  </a:lnTo>
                  <a:lnTo>
                    <a:pt x="420700" y="313690"/>
                  </a:lnTo>
                  <a:lnTo>
                    <a:pt x="419658" y="313690"/>
                  </a:lnTo>
                  <a:lnTo>
                    <a:pt x="418998" y="312420"/>
                  </a:lnTo>
                  <a:lnTo>
                    <a:pt x="418338" y="311150"/>
                  </a:lnTo>
                  <a:lnTo>
                    <a:pt x="418045" y="311150"/>
                  </a:lnTo>
                  <a:lnTo>
                    <a:pt x="417664" y="309880"/>
                  </a:lnTo>
                  <a:lnTo>
                    <a:pt x="418528" y="309880"/>
                  </a:lnTo>
                  <a:lnTo>
                    <a:pt x="418998" y="308610"/>
                  </a:lnTo>
                  <a:lnTo>
                    <a:pt x="419658" y="308610"/>
                  </a:lnTo>
                  <a:lnTo>
                    <a:pt x="423646" y="307340"/>
                  </a:lnTo>
                  <a:lnTo>
                    <a:pt x="427723" y="304800"/>
                  </a:lnTo>
                  <a:lnTo>
                    <a:pt x="433501" y="302260"/>
                  </a:lnTo>
                  <a:lnTo>
                    <a:pt x="435406" y="300990"/>
                  </a:lnTo>
                  <a:lnTo>
                    <a:pt x="436829" y="299720"/>
                  </a:lnTo>
                  <a:lnTo>
                    <a:pt x="436829" y="295910"/>
                  </a:lnTo>
                  <a:lnTo>
                    <a:pt x="436638" y="294640"/>
                  </a:lnTo>
                  <a:lnTo>
                    <a:pt x="435787" y="293370"/>
                  </a:lnTo>
                  <a:lnTo>
                    <a:pt x="397941" y="293370"/>
                  </a:lnTo>
                  <a:lnTo>
                    <a:pt x="395859" y="290830"/>
                  </a:lnTo>
                  <a:lnTo>
                    <a:pt x="394817" y="289560"/>
                  </a:lnTo>
                  <a:lnTo>
                    <a:pt x="392633" y="288290"/>
                  </a:lnTo>
                  <a:lnTo>
                    <a:pt x="391490" y="286867"/>
                  </a:lnTo>
                  <a:lnTo>
                    <a:pt x="391490" y="292100"/>
                  </a:lnTo>
                  <a:lnTo>
                    <a:pt x="391299" y="293370"/>
                  </a:lnTo>
                  <a:lnTo>
                    <a:pt x="390448" y="292100"/>
                  </a:lnTo>
                  <a:lnTo>
                    <a:pt x="390740" y="290830"/>
                  </a:lnTo>
                  <a:lnTo>
                    <a:pt x="391210" y="292100"/>
                  </a:lnTo>
                  <a:lnTo>
                    <a:pt x="391490" y="292100"/>
                  </a:lnTo>
                  <a:lnTo>
                    <a:pt x="391490" y="286867"/>
                  </a:lnTo>
                  <a:lnTo>
                    <a:pt x="389216" y="284035"/>
                  </a:lnTo>
                  <a:lnTo>
                    <a:pt x="389216" y="288290"/>
                  </a:lnTo>
                  <a:lnTo>
                    <a:pt x="389026" y="289560"/>
                  </a:lnTo>
                  <a:lnTo>
                    <a:pt x="387985" y="289052"/>
                  </a:lnTo>
                  <a:lnTo>
                    <a:pt x="387985" y="293370"/>
                  </a:lnTo>
                  <a:lnTo>
                    <a:pt x="387223" y="294640"/>
                  </a:lnTo>
                  <a:lnTo>
                    <a:pt x="382104" y="294640"/>
                  </a:lnTo>
                  <a:lnTo>
                    <a:pt x="382104" y="311150"/>
                  </a:lnTo>
                  <a:lnTo>
                    <a:pt x="380961" y="312420"/>
                  </a:lnTo>
                  <a:lnTo>
                    <a:pt x="379831" y="314960"/>
                  </a:lnTo>
                  <a:lnTo>
                    <a:pt x="379069" y="314960"/>
                  </a:lnTo>
                  <a:lnTo>
                    <a:pt x="378028" y="316230"/>
                  </a:lnTo>
                  <a:lnTo>
                    <a:pt x="377456" y="317500"/>
                  </a:lnTo>
                  <a:lnTo>
                    <a:pt x="374904" y="322580"/>
                  </a:lnTo>
                  <a:lnTo>
                    <a:pt x="371297" y="327660"/>
                  </a:lnTo>
                  <a:lnTo>
                    <a:pt x="368261" y="332740"/>
                  </a:lnTo>
                  <a:lnTo>
                    <a:pt x="366839" y="334010"/>
                  </a:lnTo>
                  <a:lnTo>
                    <a:pt x="365506" y="336550"/>
                  </a:lnTo>
                  <a:lnTo>
                    <a:pt x="363232" y="340360"/>
                  </a:lnTo>
                  <a:lnTo>
                    <a:pt x="361899" y="341630"/>
                  </a:lnTo>
                  <a:lnTo>
                    <a:pt x="359625" y="341630"/>
                  </a:lnTo>
                  <a:lnTo>
                    <a:pt x="351129" y="342900"/>
                  </a:lnTo>
                  <a:lnTo>
                    <a:pt x="342658" y="342900"/>
                  </a:lnTo>
                  <a:lnTo>
                    <a:pt x="325767" y="345440"/>
                  </a:lnTo>
                  <a:lnTo>
                    <a:pt x="312686" y="346710"/>
                  </a:lnTo>
                  <a:lnTo>
                    <a:pt x="306146" y="346710"/>
                  </a:lnTo>
                  <a:lnTo>
                    <a:pt x="297230" y="347980"/>
                  </a:lnTo>
                  <a:lnTo>
                    <a:pt x="295516" y="347980"/>
                  </a:lnTo>
                  <a:lnTo>
                    <a:pt x="294005" y="345440"/>
                  </a:lnTo>
                  <a:lnTo>
                    <a:pt x="292290" y="343611"/>
                  </a:lnTo>
                  <a:lnTo>
                    <a:pt x="292290" y="347980"/>
                  </a:lnTo>
                  <a:lnTo>
                    <a:pt x="291820" y="349250"/>
                  </a:lnTo>
                  <a:lnTo>
                    <a:pt x="284988" y="349250"/>
                  </a:lnTo>
                  <a:lnTo>
                    <a:pt x="282663" y="346710"/>
                  </a:lnTo>
                  <a:lnTo>
                    <a:pt x="281673" y="345630"/>
                  </a:lnTo>
                  <a:lnTo>
                    <a:pt x="281673" y="349250"/>
                  </a:lnTo>
                  <a:lnTo>
                    <a:pt x="280911" y="350520"/>
                  </a:lnTo>
                  <a:lnTo>
                    <a:pt x="278066" y="350520"/>
                  </a:lnTo>
                  <a:lnTo>
                    <a:pt x="277114" y="349250"/>
                  </a:lnTo>
                  <a:lnTo>
                    <a:pt x="277596" y="347980"/>
                  </a:lnTo>
                  <a:lnTo>
                    <a:pt x="279107" y="346710"/>
                  </a:lnTo>
                  <a:lnTo>
                    <a:pt x="280441" y="346710"/>
                  </a:lnTo>
                  <a:lnTo>
                    <a:pt x="280822" y="347980"/>
                  </a:lnTo>
                  <a:lnTo>
                    <a:pt x="281101" y="347980"/>
                  </a:lnTo>
                  <a:lnTo>
                    <a:pt x="281482" y="349250"/>
                  </a:lnTo>
                  <a:lnTo>
                    <a:pt x="281673" y="349250"/>
                  </a:lnTo>
                  <a:lnTo>
                    <a:pt x="281673" y="345630"/>
                  </a:lnTo>
                  <a:lnTo>
                    <a:pt x="280339" y="344170"/>
                  </a:lnTo>
                  <a:lnTo>
                    <a:pt x="281673" y="341630"/>
                  </a:lnTo>
                  <a:lnTo>
                    <a:pt x="282244" y="341630"/>
                  </a:lnTo>
                  <a:lnTo>
                    <a:pt x="282714" y="340360"/>
                  </a:lnTo>
                  <a:lnTo>
                    <a:pt x="283946" y="339090"/>
                  </a:lnTo>
                  <a:lnTo>
                    <a:pt x="284988" y="339090"/>
                  </a:lnTo>
                  <a:lnTo>
                    <a:pt x="285750" y="340360"/>
                  </a:lnTo>
                  <a:lnTo>
                    <a:pt x="286321" y="340360"/>
                  </a:lnTo>
                  <a:lnTo>
                    <a:pt x="289737" y="344170"/>
                  </a:lnTo>
                  <a:lnTo>
                    <a:pt x="291350" y="346710"/>
                  </a:lnTo>
                  <a:lnTo>
                    <a:pt x="292290" y="347980"/>
                  </a:lnTo>
                  <a:lnTo>
                    <a:pt x="292290" y="343611"/>
                  </a:lnTo>
                  <a:lnTo>
                    <a:pt x="286893" y="337820"/>
                  </a:lnTo>
                  <a:lnTo>
                    <a:pt x="285940" y="336550"/>
                  </a:lnTo>
                  <a:lnTo>
                    <a:pt x="285940" y="335280"/>
                  </a:lnTo>
                  <a:lnTo>
                    <a:pt x="286791" y="334010"/>
                  </a:lnTo>
                  <a:lnTo>
                    <a:pt x="289267" y="331470"/>
                  </a:lnTo>
                  <a:lnTo>
                    <a:pt x="304723" y="314960"/>
                  </a:lnTo>
                  <a:lnTo>
                    <a:pt x="306425" y="313690"/>
                  </a:lnTo>
                  <a:lnTo>
                    <a:pt x="308317" y="312420"/>
                  </a:lnTo>
                  <a:lnTo>
                    <a:pt x="318046" y="312420"/>
                  </a:lnTo>
                  <a:lnTo>
                    <a:pt x="339813" y="311150"/>
                  </a:lnTo>
                  <a:lnTo>
                    <a:pt x="382104" y="311150"/>
                  </a:lnTo>
                  <a:lnTo>
                    <a:pt x="382104" y="294640"/>
                  </a:lnTo>
                  <a:lnTo>
                    <a:pt x="318757" y="294640"/>
                  </a:lnTo>
                  <a:lnTo>
                    <a:pt x="315722" y="295910"/>
                  </a:lnTo>
                  <a:lnTo>
                    <a:pt x="312877" y="294640"/>
                  </a:lnTo>
                  <a:lnTo>
                    <a:pt x="309511" y="293370"/>
                  </a:lnTo>
                  <a:lnTo>
                    <a:pt x="306146" y="292100"/>
                  </a:lnTo>
                  <a:lnTo>
                    <a:pt x="298361" y="290106"/>
                  </a:lnTo>
                  <a:lnTo>
                    <a:pt x="298361" y="313690"/>
                  </a:lnTo>
                  <a:lnTo>
                    <a:pt x="297599" y="314960"/>
                  </a:lnTo>
                  <a:lnTo>
                    <a:pt x="294093" y="318770"/>
                  </a:lnTo>
                  <a:lnTo>
                    <a:pt x="291058" y="322580"/>
                  </a:lnTo>
                  <a:lnTo>
                    <a:pt x="288124" y="326390"/>
                  </a:lnTo>
                  <a:lnTo>
                    <a:pt x="285089" y="330200"/>
                  </a:lnTo>
                  <a:lnTo>
                    <a:pt x="283375" y="331470"/>
                  </a:lnTo>
                  <a:lnTo>
                    <a:pt x="281762" y="331470"/>
                  </a:lnTo>
                  <a:lnTo>
                    <a:pt x="280911" y="330301"/>
                  </a:lnTo>
                  <a:lnTo>
                    <a:pt x="280911" y="335280"/>
                  </a:lnTo>
                  <a:lnTo>
                    <a:pt x="280060" y="336550"/>
                  </a:lnTo>
                  <a:lnTo>
                    <a:pt x="279019" y="337820"/>
                  </a:lnTo>
                  <a:lnTo>
                    <a:pt x="276834" y="339090"/>
                  </a:lnTo>
                  <a:lnTo>
                    <a:pt x="275691" y="337921"/>
                  </a:lnTo>
                  <a:lnTo>
                    <a:pt x="275691" y="341630"/>
                  </a:lnTo>
                  <a:lnTo>
                    <a:pt x="273989" y="345440"/>
                  </a:lnTo>
                  <a:lnTo>
                    <a:pt x="273227" y="346710"/>
                  </a:lnTo>
                  <a:lnTo>
                    <a:pt x="272567" y="347980"/>
                  </a:lnTo>
                  <a:lnTo>
                    <a:pt x="271995" y="349250"/>
                  </a:lnTo>
                  <a:lnTo>
                    <a:pt x="271233" y="351790"/>
                  </a:lnTo>
                  <a:lnTo>
                    <a:pt x="268300" y="351790"/>
                  </a:lnTo>
                  <a:lnTo>
                    <a:pt x="262420" y="353060"/>
                  </a:lnTo>
                  <a:lnTo>
                    <a:pt x="240512" y="356870"/>
                  </a:lnTo>
                  <a:lnTo>
                    <a:pt x="237947" y="358140"/>
                  </a:lnTo>
                  <a:lnTo>
                    <a:pt x="235775" y="356870"/>
                  </a:lnTo>
                  <a:lnTo>
                    <a:pt x="227330" y="351790"/>
                  </a:lnTo>
                  <a:lnTo>
                    <a:pt x="220687" y="350520"/>
                  </a:lnTo>
                  <a:lnTo>
                    <a:pt x="205803" y="350520"/>
                  </a:lnTo>
                  <a:lnTo>
                    <a:pt x="202006" y="351790"/>
                  </a:lnTo>
                  <a:lnTo>
                    <a:pt x="206463" y="351790"/>
                  </a:lnTo>
                  <a:lnTo>
                    <a:pt x="212813" y="353060"/>
                  </a:lnTo>
                  <a:lnTo>
                    <a:pt x="217093" y="353060"/>
                  </a:lnTo>
                  <a:lnTo>
                    <a:pt x="221259" y="354330"/>
                  </a:lnTo>
                  <a:lnTo>
                    <a:pt x="224015" y="354330"/>
                  </a:lnTo>
                  <a:lnTo>
                    <a:pt x="226669" y="355600"/>
                  </a:lnTo>
                  <a:lnTo>
                    <a:pt x="229895" y="356870"/>
                  </a:lnTo>
                  <a:lnTo>
                    <a:pt x="230835" y="356870"/>
                  </a:lnTo>
                  <a:lnTo>
                    <a:pt x="230746" y="358140"/>
                  </a:lnTo>
                  <a:lnTo>
                    <a:pt x="230454" y="358140"/>
                  </a:lnTo>
                  <a:lnTo>
                    <a:pt x="227520" y="359410"/>
                  </a:lnTo>
                  <a:lnTo>
                    <a:pt x="224485" y="360680"/>
                  </a:lnTo>
                  <a:lnTo>
                    <a:pt x="221640" y="360680"/>
                  </a:lnTo>
                  <a:lnTo>
                    <a:pt x="216331" y="361784"/>
                  </a:lnTo>
                  <a:lnTo>
                    <a:pt x="216331" y="398780"/>
                  </a:lnTo>
                  <a:lnTo>
                    <a:pt x="215950" y="400050"/>
                  </a:lnTo>
                  <a:lnTo>
                    <a:pt x="215671" y="400050"/>
                  </a:lnTo>
                  <a:lnTo>
                    <a:pt x="215290" y="401320"/>
                  </a:lnTo>
                  <a:lnTo>
                    <a:pt x="214337" y="401320"/>
                  </a:lnTo>
                  <a:lnTo>
                    <a:pt x="203530" y="411480"/>
                  </a:lnTo>
                  <a:lnTo>
                    <a:pt x="198120" y="415290"/>
                  </a:lnTo>
                  <a:lnTo>
                    <a:pt x="178485" y="433070"/>
                  </a:lnTo>
                  <a:lnTo>
                    <a:pt x="176872" y="434340"/>
                  </a:lnTo>
                  <a:lnTo>
                    <a:pt x="175171" y="435610"/>
                  </a:lnTo>
                  <a:lnTo>
                    <a:pt x="173558" y="436880"/>
                  </a:lnTo>
                  <a:lnTo>
                    <a:pt x="161226" y="447040"/>
                  </a:lnTo>
                  <a:lnTo>
                    <a:pt x="160756" y="447040"/>
                  </a:lnTo>
                  <a:lnTo>
                    <a:pt x="159715" y="448310"/>
                  </a:lnTo>
                  <a:lnTo>
                    <a:pt x="159804" y="447040"/>
                  </a:lnTo>
                  <a:lnTo>
                    <a:pt x="159905" y="444500"/>
                  </a:lnTo>
                  <a:lnTo>
                    <a:pt x="163576" y="425450"/>
                  </a:lnTo>
                  <a:lnTo>
                    <a:pt x="166281" y="411480"/>
                  </a:lnTo>
                  <a:lnTo>
                    <a:pt x="167017" y="407670"/>
                  </a:lnTo>
                  <a:lnTo>
                    <a:pt x="167576" y="400050"/>
                  </a:lnTo>
                  <a:lnTo>
                    <a:pt x="168249" y="397510"/>
                  </a:lnTo>
                  <a:lnTo>
                    <a:pt x="169379" y="394970"/>
                  </a:lnTo>
                  <a:lnTo>
                    <a:pt x="187210" y="394970"/>
                  </a:lnTo>
                  <a:lnTo>
                    <a:pt x="208457" y="396240"/>
                  </a:lnTo>
                  <a:lnTo>
                    <a:pt x="211213" y="396240"/>
                  </a:lnTo>
                  <a:lnTo>
                    <a:pt x="213868" y="397510"/>
                  </a:lnTo>
                  <a:lnTo>
                    <a:pt x="216331" y="398780"/>
                  </a:lnTo>
                  <a:lnTo>
                    <a:pt x="216331" y="361784"/>
                  </a:lnTo>
                  <a:lnTo>
                    <a:pt x="215480" y="361950"/>
                  </a:lnTo>
                  <a:lnTo>
                    <a:pt x="212445" y="363220"/>
                  </a:lnTo>
                  <a:lnTo>
                    <a:pt x="209499" y="364490"/>
                  </a:lnTo>
                  <a:lnTo>
                    <a:pt x="206565" y="364490"/>
                  </a:lnTo>
                  <a:lnTo>
                    <a:pt x="203720" y="365760"/>
                  </a:lnTo>
                  <a:lnTo>
                    <a:pt x="191579" y="369570"/>
                  </a:lnTo>
                  <a:lnTo>
                    <a:pt x="188544" y="370840"/>
                  </a:lnTo>
                  <a:lnTo>
                    <a:pt x="185026" y="370840"/>
                  </a:lnTo>
                  <a:lnTo>
                    <a:pt x="185508" y="368300"/>
                  </a:lnTo>
                  <a:lnTo>
                    <a:pt x="186702" y="361950"/>
                  </a:lnTo>
                  <a:lnTo>
                    <a:pt x="189103" y="349250"/>
                  </a:lnTo>
                  <a:lnTo>
                    <a:pt x="189814" y="345440"/>
                  </a:lnTo>
                  <a:lnTo>
                    <a:pt x="195084" y="317500"/>
                  </a:lnTo>
                  <a:lnTo>
                    <a:pt x="196037" y="316230"/>
                  </a:lnTo>
                  <a:lnTo>
                    <a:pt x="198031" y="316230"/>
                  </a:lnTo>
                  <a:lnTo>
                    <a:pt x="223939" y="314960"/>
                  </a:lnTo>
                  <a:lnTo>
                    <a:pt x="250278" y="314960"/>
                  </a:lnTo>
                  <a:lnTo>
                    <a:pt x="252463" y="313690"/>
                  </a:lnTo>
                  <a:lnTo>
                    <a:pt x="254076" y="314960"/>
                  </a:lnTo>
                  <a:lnTo>
                    <a:pt x="255397" y="316230"/>
                  </a:lnTo>
                  <a:lnTo>
                    <a:pt x="256451" y="317500"/>
                  </a:lnTo>
                  <a:lnTo>
                    <a:pt x="257581" y="318770"/>
                  </a:lnTo>
                  <a:lnTo>
                    <a:pt x="258622" y="320040"/>
                  </a:lnTo>
                  <a:lnTo>
                    <a:pt x="266026" y="330200"/>
                  </a:lnTo>
                  <a:lnTo>
                    <a:pt x="271716" y="336550"/>
                  </a:lnTo>
                  <a:lnTo>
                    <a:pt x="273608" y="339090"/>
                  </a:lnTo>
                  <a:lnTo>
                    <a:pt x="275691" y="341630"/>
                  </a:lnTo>
                  <a:lnTo>
                    <a:pt x="275691" y="337921"/>
                  </a:lnTo>
                  <a:lnTo>
                    <a:pt x="274269" y="336550"/>
                  </a:lnTo>
                  <a:lnTo>
                    <a:pt x="273227" y="335280"/>
                  </a:lnTo>
                  <a:lnTo>
                    <a:pt x="265455" y="326390"/>
                  </a:lnTo>
                  <a:lnTo>
                    <a:pt x="261569" y="321310"/>
                  </a:lnTo>
                  <a:lnTo>
                    <a:pt x="260045" y="318770"/>
                  </a:lnTo>
                  <a:lnTo>
                    <a:pt x="258813" y="317500"/>
                  </a:lnTo>
                  <a:lnTo>
                    <a:pt x="257581" y="314960"/>
                  </a:lnTo>
                  <a:lnTo>
                    <a:pt x="260908" y="313690"/>
                  </a:lnTo>
                  <a:lnTo>
                    <a:pt x="263652" y="313690"/>
                  </a:lnTo>
                  <a:lnTo>
                    <a:pt x="265925" y="316230"/>
                  </a:lnTo>
                  <a:lnTo>
                    <a:pt x="270675" y="322580"/>
                  </a:lnTo>
                  <a:lnTo>
                    <a:pt x="275513" y="327660"/>
                  </a:lnTo>
                  <a:lnTo>
                    <a:pt x="280250" y="334010"/>
                  </a:lnTo>
                  <a:lnTo>
                    <a:pt x="280631" y="334010"/>
                  </a:lnTo>
                  <a:lnTo>
                    <a:pt x="280911" y="335280"/>
                  </a:lnTo>
                  <a:lnTo>
                    <a:pt x="280911" y="330301"/>
                  </a:lnTo>
                  <a:lnTo>
                    <a:pt x="278066" y="326390"/>
                  </a:lnTo>
                  <a:lnTo>
                    <a:pt x="271614" y="318770"/>
                  </a:lnTo>
                  <a:lnTo>
                    <a:pt x="269722" y="316230"/>
                  </a:lnTo>
                  <a:lnTo>
                    <a:pt x="268389" y="314960"/>
                  </a:lnTo>
                  <a:lnTo>
                    <a:pt x="274002" y="313690"/>
                  </a:lnTo>
                  <a:lnTo>
                    <a:pt x="298361" y="313690"/>
                  </a:lnTo>
                  <a:lnTo>
                    <a:pt x="298361" y="290106"/>
                  </a:lnTo>
                  <a:lnTo>
                    <a:pt x="296278" y="289560"/>
                  </a:lnTo>
                  <a:lnTo>
                    <a:pt x="290398" y="289560"/>
                  </a:lnTo>
                  <a:lnTo>
                    <a:pt x="289826" y="288290"/>
                  </a:lnTo>
                  <a:lnTo>
                    <a:pt x="289356" y="287020"/>
                  </a:lnTo>
                  <a:lnTo>
                    <a:pt x="289064" y="285750"/>
                  </a:lnTo>
                  <a:lnTo>
                    <a:pt x="289064" y="284480"/>
                  </a:lnTo>
                  <a:lnTo>
                    <a:pt x="287642" y="283210"/>
                  </a:lnTo>
                  <a:lnTo>
                    <a:pt x="279869" y="281940"/>
                  </a:lnTo>
                  <a:lnTo>
                    <a:pt x="275602" y="283210"/>
                  </a:lnTo>
                  <a:lnTo>
                    <a:pt x="275221" y="284480"/>
                  </a:lnTo>
                  <a:lnTo>
                    <a:pt x="274751" y="285750"/>
                  </a:lnTo>
                  <a:lnTo>
                    <a:pt x="274269" y="288290"/>
                  </a:lnTo>
                  <a:lnTo>
                    <a:pt x="265074" y="288290"/>
                  </a:lnTo>
                  <a:lnTo>
                    <a:pt x="264693" y="287020"/>
                  </a:lnTo>
                  <a:lnTo>
                    <a:pt x="265074" y="285750"/>
                  </a:lnTo>
                  <a:lnTo>
                    <a:pt x="267538" y="285750"/>
                  </a:lnTo>
                  <a:lnTo>
                    <a:pt x="268770" y="284480"/>
                  </a:lnTo>
                  <a:lnTo>
                    <a:pt x="270103" y="284480"/>
                  </a:lnTo>
                  <a:lnTo>
                    <a:pt x="272846" y="281940"/>
                  </a:lnTo>
                  <a:lnTo>
                    <a:pt x="272669" y="280670"/>
                  </a:lnTo>
                  <a:lnTo>
                    <a:pt x="271145" y="279400"/>
                  </a:lnTo>
                  <a:lnTo>
                    <a:pt x="268871" y="278130"/>
                  </a:lnTo>
                  <a:lnTo>
                    <a:pt x="264033" y="275590"/>
                  </a:lnTo>
                  <a:lnTo>
                    <a:pt x="262039" y="278130"/>
                  </a:lnTo>
                  <a:lnTo>
                    <a:pt x="258724" y="278130"/>
                  </a:lnTo>
                  <a:lnTo>
                    <a:pt x="256159" y="279400"/>
                  </a:lnTo>
                  <a:lnTo>
                    <a:pt x="255498" y="281940"/>
                  </a:lnTo>
                  <a:lnTo>
                    <a:pt x="257390" y="283210"/>
                  </a:lnTo>
                  <a:lnTo>
                    <a:pt x="257771" y="284480"/>
                  </a:lnTo>
                  <a:lnTo>
                    <a:pt x="258813" y="284480"/>
                  </a:lnTo>
                  <a:lnTo>
                    <a:pt x="260146" y="285750"/>
                  </a:lnTo>
                  <a:lnTo>
                    <a:pt x="259664" y="287020"/>
                  </a:lnTo>
                  <a:lnTo>
                    <a:pt x="245440" y="287020"/>
                  </a:lnTo>
                  <a:lnTo>
                    <a:pt x="244589" y="285750"/>
                  </a:lnTo>
                  <a:lnTo>
                    <a:pt x="241363" y="281444"/>
                  </a:lnTo>
                  <a:lnTo>
                    <a:pt x="241363" y="285750"/>
                  </a:lnTo>
                  <a:lnTo>
                    <a:pt x="241274" y="287020"/>
                  </a:lnTo>
                  <a:lnTo>
                    <a:pt x="239852" y="288290"/>
                  </a:lnTo>
                  <a:lnTo>
                    <a:pt x="235775" y="288290"/>
                  </a:lnTo>
                  <a:lnTo>
                    <a:pt x="234823" y="287020"/>
                  </a:lnTo>
                  <a:lnTo>
                    <a:pt x="234251" y="287020"/>
                  </a:lnTo>
                  <a:lnTo>
                    <a:pt x="232638" y="285229"/>
                  </a:lnTo>
                  <a:lnTo>
                    <a:pt x="232638" y="288290"/>
                  </a:lnTo>
                  <a:lnTo>
                    <a:pt x="227799" y="289560"/>
                  </a:lnTo>
                  <a:lnTo>
                    <a:pt x="224205" y="292100"/>
                  </a:lnTo>
                  <a:lnTo>
                    <a:pt x="220027" y="293370"/>
                  </a:lnTo>
                  <a:lnTo>
                    <a:pt x="219646" y="293370"/>
                  </a:lnTo>
                  <a:lnTo>
                    <a:pt x="218884" y="288290"/>
                  </a:lnTo>
                  <a:lnTo>
                    <a:pt x="213004" y="287020"/>
                  </a:lnTo>
                  <a:lnTo>
                    <a:pt x="210070" y="287020"/>
                  </a:lnTo>
                  <a:lnTo>
                    <a:pt x="211302" y="280670"/>
                  </a:lnTo>
                  <a:lnTo>
                    <a:pt x="214617" y="275590"/>
                  </a:lnTo>
                  <a:lnTo>
                    <a:pt x="217271" y="270510"/>
                  </a:lnTo>
                  <a:lnTo>
                    <a:pt x="222211" y="276860"/>
                  </a:lnTo>
                  <a:lnTo>
                    <a:pt x="227711" y="281940"/>
                  </a:lnTo>
                  <a:lnTo>
                    <a:pt x="232638" y="288290"/>
                  </a:lnTo>
                  <a:lnTo>
                    <a:pt x="232638" y="285229"/>
                  </a:lnTo>
                  <a:lnTo>
                    <a:pt x="226288" y="278130"/>
                  </a:lnTo>
                  <a:lnTo>
                    <a:pt x="222402" y="273050"/>
                  </a:lnTo>
                  <a:lnTo>
                    <a:pt x="220878" y="271780"/>
                  </a:lnTo>
                  <a:lnTo>
                    <a:pt x="220268" y="270510"/>
                  </a:lnTo>
                  <a:lnTo>
                    <a:pt x="219646" y="269240"/>
                  </a:lnTo>
                  <a:lnTo>
                    <a:pt x="218135" y="267970"/>
                  </a:lnTo>
                  <a:lnTo>
                    <a:pt x="219265" y="265430"/>
                  </a:lnTo>
                  <a:lnTo>
                    <a:pt x="221361" y="262890"/>
                  </a:lnTo>
                  <a:lnTo>
                    <a:pt x="226377" y="269240"/>
                  </a:lnTo>
                  <a:lnTo>
                    <a:pt x="241173" y="285750"/>
                  </a:lnTo>
                  <a:lnTo>
                    <a:pt x="241363" y="285750"/>
                  </a:lnTo>
                  <a:lnTo>
                    <a:pt x="241363" y="281444"/>
                  </a:lnTo>
                  <a:lnTo>
                    <a:pt x="240792" y="280670"/>
                  </a:lnTo>
                  <a:lnTo>
                    <a:pt x="236054" y="276860"/>
                  </a:lnTo>
                  <a:lnTo>
                    <a:pt x="232549" y="271780"/>
                  </a:lnTo>
                  <a:lnTo>
                    <a:pt x="230644" y="267970"/>
                  </a:lnTo>
                  <a:lnTo>
                    <a:pt x="228180" y="266700"/>
                  </a:lnTo>
                  <a:lnTo>
                    <a:pt x="225996" y="264160"/>
                  </a:lnTo>
                  <a:lnTo>
                    <a:pt x="225285" y="262890"/>
                  </a:lnTo>
                  <a:lnTo>
                    <a:pt x="224574" y="261620"/>
                  </a:lnTo>
                  <a:lnTo>
                    <a:pt x="223342" y="260350"/>
                  </a:lnTo>
                  <a:lnTo>
                    <a:pt x="221919" y="259080"/>
                  </a:lnTo>
                  <a:lnTo>
                    <a:pt x="222872" y="256540"/>
                  </a:lnTo>
                  <a:lnTo>
                    <a:pt x="223342" y="255270"/>
                  </a:lnTo>
                  <a:lnTo>
                    <a:pt x="224866" y="254000"/>
                  </a:lnTo>
                  <a:lnTo>
                    <a:pt x="226098" y="251460"/>
                  </a:lnTo>
                  <a:lnTo>
                    <a:pt x="228854" y="245110"/>
                  </a:lnTo>
                  <a:lnTo>
                    <a:pt x="232359" y="240030"/>
                  </a:lnTo>
                  <a:lnTo>
                    <a:pt x="237477" y="228600"/>
                  </a:lnTo>
                  <a:lnTo>
                    <a:pt x="240703" y="223520"/>
                  </a:lnTo>
                  <a:lnTo>
                    <a:pt x="246862" y="213360"/>
                  </a:lnTo>
                  <a:lnTo>
                    <a:pt x="250190" y="208280"/>
                  </a:lnTo>
                  <a:lnTo>
                    <a:pt x="254647" y="201930"/>
                  </a:lnTo>
                  <a:lnTo>
                    <a:pt x="255968" y="200660"/>
                  </a:lnTo>
                  <a:lnTo>
                    <a:pt x="257111" y="198120"/>
                  </a:lnTo>
                  <a:lnTo>
                    <a:pt x="258432" y="196850"/>
                  </a:lnTo>
                  <a:lnTo>
                    <a:pt x="259664" y="194310"/>
                  </a:lnTo>
                  <a:lnTo>
                    <a:pt x="260997" y="191770"/>
                  </a:lnTo>
                  <a:lnTo>
                    <a:pt x="262420" y="190500"/>
                  </a:lnTo>
                  <a:lnTo>
                    <a:pt x="263931" y="187960"/>
                  </a:lnTo>
                  <a:lnTo>
                    <a:pt x="265544" y="185420"/>
                  </a:lnTo>
                  <a:lnTo>
                    <a:pt x="268109" y="182880"/>
                  </a:lnTo>
                  <a:lnTo>
                    <a:pt x="273329" y="176530"/>
                  </a:lnTo>
                  <a:lnTo>
                    <a:pt x="273989" y="176530"/>
                  </a:lnTo>
                  <a:lnTo>
                    <a:pt x="278168" y="180340"/>
                  </a:lnTo>
                  <a:lnTo>
                    <a:pt x="282714" y="184150"/>
                  </a:lnTo>
                  <a:lnTo>
                    <a:pt x="289166" y="191770"/>
                  </a:lnTo>
                  <a:lnTo>
                    <a:pt x="292100" y="194310"/>
                  </a:lnTo>
                  <a:lnTo>
                    <a:pt x="294855" y="196850"/>
                  </a:lnTo>
                  <a:lnTo>
                    <a:pt x="300164" y="201930"/>
                  </a:lnTo>
                  <a:lnTo>
                    <a:pt x="305765" y="207010"/>
                  </a:lnTo>
                  <a:lnTo>
                    <a:pt x="314579" y="217170"/>
                  </a:lnTo>
                  <a:lnTo>
                    <a:pt x="318846" y="220980"/>
                  </a:lnTo>
                  <a:lnTo>
                    <a:pt x="322922" y="226060"/>
                  </a:lnTo>
                  <a:lnTo>
                    <a:pt x="338861" y="242570"/>
                  </a:lnTo>
                  <a:lnTo>
                    <a:pt x="343700" y="247650"/>
                  </a:lnTo>
                  <a:lnTo>
                    <a:pt x="348437" y="252730"/>
                  </a:lnTo>
                  <a:lnTo>
                    <a:pt x="353085" y="256540"/>
                  </a:lnTo>
                  <a:lnTo>
                    <a:pt x="362089" y="266700"/>
                  </a:lnTo>
                  <a:lnTo>
                    <a:pt x="366268" y="270510"/>
                  </a:lnTo>
                  <a:lnTo>
                    <a:pt x="370814" y="275590"/>
                  </a:lnTo>
                  <a:lnTo>
                    <a:pt x="376326" y="280670"/>
                  </a:lnTo>
                  <a:lnTo>
                    <a:pt x="381254" y="285750"/>
                  </a:lnTo>
                  <a:lnTo>
                    <a:pt x="386753" y="292100"/>
                  </a:lnTo>
                  <a:lnTo>
                    <a:pt x="387223" y="292100"/>
                  </a:lnTo>
                  <a:lnTo>
                    <a:pt x="387604" y="293370"/>
                  </a:lnTo>
                  <a:lnTo>
                    <a:pt x="387985" y="293370"/>
                  </a:lnTo>
                  <a:lnTo>
                    <a:pt x="387985" y="289052"/>
                  </a:lnTo>
                  <a:lnTo>
                    <a:pt x="386473" y="288290"/>
                  </a:lnTo>
                  <a:lnTo>
                    <a:pt x="381342" y="283210"/>
                  </a:lnTo>
                  <a:lnTo>
                    <a:pt x="378028" y="279400"/>
                  </a:lnTo>
                  <a:lnTo>
                    <a:pt x="378409" y="278130"/>
                  </a:lnTo>
                  <a:lnTo>
                    <a:pt x="378980" y="278130"/>
                  </a:lnTo>
                  <a:lnTo>
                    <a:pt x="385902" y="285750"/>
                  </a:lnTo>
                  <a:lnTo>
                    <a:pt x="389216" y="288290"/>
                  </a:lnTo>
                  <a:lnTo>
                    <a:pt x="389216" y="284035"/>
                  </a:lnTo>
                  <a:lnTo>
                    <a:pt x="388556" y="283210"/>
                  </a:lnTo>
                  <a:lnTo>
                    <a:pt x="386842" y="280670"/>
                  </a:lnTo>
                  <a:lnTo>
                    <a:pt x="384670" y="279400"/>
                  </a:lnTo>
                  <a:lnTo>
                    <a:pt x="383565" y="278130"/>
                  </a:lnTo>
                  <a:lnTo>
                    <a:pt x="382447" y="276860"/>
                  </a:lnTo>
                  <a:lnTo>
                    <a:pt x="381342" y="275590"/>
                  </a:lnTo>
                  <a:lnTo>
                    <a:pt x="377075" y="270992"/>
                  </a:lnTo>
                  <a:lnTo>
                    <a:pt x="377075" y="276860"/>
                  </a:lnTo>
                  <a:lnTo>
                    <a:pt x="375272" y="276860"/>
                  </a:lnTo>
                  <a:lnTo>
                    <a:pt x="367499" y="269240"/>
                  </a:lnTo>
                  <a:lnTo>
                    <a:pt x="363613" y="264160"/>
                  </a:lnTo>
                  <a:lnTo>
                    <a:pt x="360476" y="261620"/>
                  </a:lnTo>
                  <a:lnTo>
                    <a:pt x="358876" y="259080"/>
                  </a:lnTo>
                  <a:lnTo>
                    <a:pt x="354253" y="255270"/>
                  </a:lnTo>
                  <a:lnTo>
                    <a:pt x="345046" y="245110"/>
                  </a:lnTo>
                  <a:lnTo>
                    <a:pt x="340474" y="241300"/>
                  </a:lnTo>
                  <a:lnTo>
                    <a:pt x="335064" y="234950"/>
                  </a:lnTo>
                  <a:lnTo>
                    <a:pt x="329755" y="229870"/>
                  </a:lnTo>
                  <a:lnTo>
                    <a:pt x="324345" y="223520"/>
                  </a:lnTo>
                  <a:lnTo>
                    <a:pt x="318211" y="217170"/>
                  </a:lnTo>
                  <a:lnTo>
                    <a:pt x="302628" y="201930"/>
                  </a:lnTo>
                  <a:lnTo>
                    <a:pt x="298272" y="196850"/>
                  </a:lnTo>
                  <a:lnTo>
                    <a:pt x="294093" y="193040"/>
                  </a:lnTo>
                  <a:lnTo>
                    <a:pt x="285940" y="184150"/>
                  </a:lnTo>
                  <a:lnTo>
                    <a:pt x="281952" y="180340"/>
                  </a:lnTo>
                  <a:lnTo>
                    <a:pt x="278066" y="176530"/>
                  </a:lnTo>
                  <a:lnTo>
                    <a:pt x="275323" y="173990"/>
                  </a:lnTo>
                  <a:lnTo>
                    <a:pt x="274091" y="172720"/>
                  </a:lnTo>
                  <a:lnTo>
                    <a:pt x="273519" y="171450"/>
                  </a:lnTo>
                  <a:lnTo>
                    <a:pt x="273227" y="170180"/>
                  </a:lnTo>
                  <a:lnTo>
                    <a:pt x="275882" y="170180"/>
                  </a:lnTo>
                  <a:lnTo>
                    <a:pt x="276453" y="171450"/>
                  </a:lnTo>
                  <a:lnTo>
                    <a:pt x="279971" y="175260"/>
                  </a:lnTo>
                  <a:lnTo>
                    <a:pt x="283375" y="179070"/>
                  </a:lnTo>
                  <a:lnTo>
                    <a:pt x="290118" y="185420"/>
                  </a:lnTo>
                  <a:lnTo>
                    <a:pt x="293522" y="187960"/>
                  </a:lnTo>
                  <a:lnTo>
                    <a:pt x="296659" y="191770"/>
                  </a:lnTo>
                  <a:lnTo>
                    <a:pt x="302247" y="198120"/>
                  </a:lnTo>
                  <a:lnTo>
                    <a:pt x="307759" y="204470"/>
                  </a:lnTo>
                  <a:lnTo>
                    <a:pt x="313347" y="209550"/>
                  </a:lnTo>
                  <a:lnTo>
                    <a:pt x="314198" y="210820"/>
                  </a:lnTo>
                  <a:lnTo>
                    <a:pt x="315912" y="212090"/>
                  </a:lnTo>
                  <a:lnTo>
                    <a:pt x="336105" y="233680"/>
                  </a:lnTo>
                  <a:lnTo>
                    <a:pt x="362089" y="260350"/>
                  </a:lnTo>
                  <a:lnTo>
                    <a:pt x="366458" y="265430"/>
                  </a:lnTo>
                  <a:lnTo>
                    <a:pt x="375183" y="274320"/>
                  </a:lnTo>
                  <a:lnTo>
                    <a:pt x="375754" y="275590"/>
                  </a:lnTo>
                  <a:lnTo>
                    <a:pt x="376135" y="275590"/>
                  </a:lnTo>
                  <a:lnTo>
                    <a:pt x="377075" y="276860"/>
                  </a:lnTo>
                  <a:lnTo>
                    <a:pt x="377075" y="270992"/>
                  </a:lnTo>
                  <a:lnTo>
                    <a:pt x="375462" y="269240"/>
                  </a:lnTo>
                  <a:lnTo>
                    <a:pt x="369062" y="262890"/>
                  </a:lnTo>
                  <a:lnTo>
                    <a:pt x="356222" y="248920"/>
                  </a:lnTo>
                  <a:lnTo>
                    <a:pt x="345262" y="237490"/>
                  </a:lnTo>
                  <a:lnTo>
                    <a:pt x="340741" y="232410"/>
                  </a:lnTo>
                  <a:lnTo>
                    <a:pt x="329946" y="220980"/>
                  </a:lnTo>
                  <a:lnTo>
                    <a:pt x="328142" y="219710"/>
                  </a:lnTo>
                  <a:lnTo>
                    <a:pt x="326529" y="217170"/>
                  </a:lnTo>
                  <a:lnTo>
                    <a:pt x="303479" y="193040"/>
                  </a:lnTo>
                  <a:lnTo>
                    <a:pt x="301205" y="190500"/>
                  </a:lnTo>
                  <a:lnTo>
                    <a:pt x="298843" y="187960"/>
                  </a:lnTo>
                  <a:lnTo>
                    <a:pt x="297980" y="186690"/>
                  </a:lnTo>
                  <a:lnTo>
                    <a:pt x="296938" y="185420"/>
                  </a:lnTo>
                  <a:lnTo>
                    <a:pt x="295998" y="184150"/>
                  </a:lnTo>
                  <a:lnTo>
                    <a:pt x="293624" y="182880"/>
                  </a:lnTo>
                  <a:lnTo>
                    <a:pt x="291160" y="180340"/>
                  </a:lnTo>
                  <a:lnTo>
                    <a:pt x="285940" y="175260"/>
                  </a:lnTo>
                  <a:lnTo>
                    <a:pt x="282994" y="171450"/>
                  </a:lnTo>
                  <a:lnTo>
                    <a:pt x="281533" y="170180"/>
                  </a:lnTo>
                  <a:lnTo>
                    <a:pt x="280060" y="168910"/>
                  </a:lnTo>
                  <a:lnTo>
                    <a:pt x="279400" y="167640"/>
                  </a:lnTo>
                  <a:lnTo>
                    <a:pt x="278917" y="166370"/>
                  </a:lnTo>
                  <a:lnTo>
                    <a:pt x="278358" y="166370"/>
                  </a:lnTo>
                  <a:lnTo>
                    <a:pt x="279107" y="163830"/>
                  </a:lnTo>
                  <a:lnTo>
                    <a:pt x="279781" y="162560"/>
                  </a:lnTo>
                  <a:lnTo>
                    <a:pt x="280441" y="160020"/>
                  </a:lnTo>
                  <a:lnTo>
                    <a:pt x="281952" y="160020"/>
                  </a:lnTo>
                  <a:lnTo>
                    <a:pt x="283184" y="158750"/>
                  </a:lnTo>
                  <a:lnTo>
                    <a:pt x="284518" y="158750"/>
                  </a:lnTo>
                  <a:lnTo>
                    <a:pt x="284543" y="157480"/>
                  </a:lnTo>
                  <a:lnTo>
                    <a:pt x="284607" y="154940"/>
                  </a:lnTo>
                  <a:lnTo>
                    <a:pt x="285089" y="152400"/>
                  </a:lnTo>
                  <a:lnTo>
                    <a:pt x="284048" y="148590"/>
                  </a:lnTo>
                  <a:lnTo>
                    <a:pt x="272757" y="148590"/>
                  </a:lnTo>
                  <a:lnTo>
                    <a:pt x="270764" y="151130"/>
                  </a:lnTo>
                  <a:lnTo>
                    <a:pt x="272757" y="154940"/>
                  </a:lnTo>
                  <a:lnTo>
                    <a:pt x="272376" y="155270"/>
                  </a:lnTo>
                  <a:lnTo>
                    <a:pt x="272376" y="173990"/>
                  </a:lnTo>
                  <a:lnTo>
                    <a:pt x="271995" y="175260"/>
                  </a:lnTo>
                  <a:lnTo>
                    <a:pt x="271526" y="175260"/>
                  </a:lnTo>
                  <a:lnTo>
                    <a:pt x="267538" y="180340"/>
                  </a:lnTo>
                  <a:lnTo>
                    <a:pt x="259575" y="191770"/>
                  </a:lnTo>
                  <a:lnTo>
                    <a:pt x="258724" y="193040"/>
                  </a:lnTo>
                  <a:lnTo>
                    <a:pt x="257962" y="194310"/>
                  </a:lnTo>
                  <a:lnTo>
                    <a:pt x="255028" y="198120"/>
                  </a:lnTo>
                  <a:lnTo>
                    <a:pt x="252082" y="203200"/>
                  </a:lnTo>
                  <a:lnTo>
                    <a:pt x="248285" y="208280"/>
                  </a:lnTo>
                  <a:lnTo>
                    <a:pt x="247624" y="209550"/>
                  </a:lnTo>
                  <a:lnTo>
                    <a:pt x="245249" y="213360"/>
                  </a:lnTo>
                  <a:lnTo>
                    <a:pt x="243827" y="215900"/>
                  </a:lnTo>
                  <a:lnTo>
                    <a:pt x="242316" y="218440"/>
                  </a:lnTo>
                  <a:lnTo>
                    <a:pt x="239001" y="223520"/>
                  </a:lnTo>
                  <a:lnTo>
                    <a:pt x="235864" y="228600"/>
                  </a:lnTo>
                  <a:lnTo>
                    <a:pt x="233210" y="234950"/>
                  </a:lnTo>
                  <a:lnTo>
                    <a:pt x="230835" y="240030"/>
                  </a:lnTo>
                  <a:lnTo>
                    <a:pt x="223824" y="251460"/>
                  </a:lnTo>
                  <a:lnTo>
                    <a:pt x="222783" y="254000"/>
                  </a:lnTo>
                  <a:lnTo>
                    <a:pt x="221259" y="256540"/>
                  </a:lnTo>
                  <a:lnTo>
                    <a:pt x="219837" y="254152"/>
                  </a:lnTo>
                  <a:lnTo>
                    <a:pt x="219837" y="260350"/>
                  </a:lnTo>
                  <a:lnTo>
                    <a:pt x="219367" y="262890"/>
                  </a:lnTo>
                  <a:lnTo>
                    <a:pt x="218605" y="264160"/>
                  </a:lnTo>
                  <a:lnTo>
                    <a:pt x="216903" y="265430"/>
                  </a:lnTo>
                  <a:lnTo>
                    <a:pt x="216522" y="265430"/>
                  </a:lnTo>
                  <a:lnTo>
                    <a:pt x="215760" y="264160"/>
                  </a:lnTo>
                  <a:lnTo>
                    <a:pt x="216039" y="264160"/>
                  </a:lnTo>
                  <a:lnTo>
                    <a:pt x="216522" y="262890"/>
                  </a:lnTo>
                  <a:lnTo>
                    <a:pt x="217373" y="261620"/>
                  </a:lnTo>
                  <a:lnTo>
                    <a:pt x="218135" y="260350"/>
                  </a:lnTo>
                  <a:lnTo>
                    <a:pt x="218224" y="259080"/>
                  </a:lnTo>
                  <a:lnTo>
                    <a:pt x="218986" y="259080"/>
                  </a:lnTo>
                  <a:lnTo>
                    <a:pt x="219557" y="260350"/>
                  </a:lnTo>
                  <a:lnTo>
                    <a:pt x="219837" y="260350"/>
                  </a:lnTo>
                  <a:lnTo>
                    <a:pt x="219837" y="254152"/>
                  </a:lnTo>
                  <a:lnTo>
                    <a:pt x="219748" y="254000"/>
                  </a:lnTo>
                  <a:lnTo>
                    <a:pt x="220497" y="252730"/>
                  </a:lnTo>
                  <a:lnTo>
                    <a:pt x="221068" y="251460"/>
                  </a:lnTo>
                  <a:lnTo>
                    <a:pt x="222211" y="250190"/>
                  </a:lnTo>
                  <a:lnTo>
                    <a:pt x="226758" y="241300"/>
                  </a:lnTo>
                  <a:lnTo>
                    <a:pt x="229031" y="237490"/>
                  </a:lnTo>
                  <a:lnTo>
                    <a:pt x="231127" y="233680"/>
                  </a:lnTo>
                  <a:lnTo>
                    <a:pt x="232549" y="231140"/>
                  </a:lnTo>
                  <a:lnTo>
                    <a:pt x="233781" y="228600"/>
                  </a:lnTo>
                  <a:lnTo>
                    <a:pt x="238239" y="220980"/>
                  </a:lnTo>
                  <a:lnTo>
                    <a:pt x="241465" y="215900"/>
                  </a:lnTo>
                  <a:lnTo>
                    <a:pt x="244589" y="210820"/>
                  </a:lnTo>
                  <a:lnTo>
                    <a:pt x="246113" y="208280"/>
                  </a:lnTo>
                  <a:lnTo>
                    <a:pt x="247434" y="205740"/>
                  </a:lnTo>
                  <a:lnTo>
                    <a:pt x="249047" y="203200"/>
                  </a:lnTo>
                  <a:lnTo>
                    <a:pt x="251802" y="199390"/>
                  </a:lnTo>
                  <a:lnTo>
                    <a:pt x="254647" y="194310"/>
                  </a:lnTo>
                  <a:lnTo>
                    <a:pt x="257581" y="190500"/>
                  </a:lnTo>
                  <a:lnTo>
                    <a:pt x="261086" y="186690"/>
                  </a:lnTo>
                  <a:lnTo>
                    <a:pt x="264693" y="181610"/>
                  </a:lnTo>
                  <a:lnTo>
                    <a:pt x="268211" y="176530"/>
                  </a:lnTo>
                  <a:lnTo>
                    <a:pt x="270103" y="173990"/>
                  </a:lnTo>
                  <a:lnTo>
                    <a:pt x="272376" y="173990"/>
                  </a:lnTo>
                  <a:lnTo>
                    <a:pt x="272376" y="155270"/>
                  </a:lnTo>
                  <a:lnTo>
                    <a:pt x="269722" y="157480"/>
                  </a:lnTo>
                  <a:lnTo>
                    <a:pt x="269532" y="157480"/>
                  </a:lnTo>
                  <a:lnTo>
                    <a:pt x="269532" y="170180"/>
                  </a:lnTo>
                  <a:lnTo>
                    <a:pt x="264883" y="177800"/>
                  </a:lnTo>
                  <a:lnTo>
                    <a:pt x="260718" y="182880"/>
                  </a:lnTo>
                  <a:lnTo>
                    <a:pt x="256451" y="189230"/>
                  </a:lnTo>
                  <a:lnTo>
                    <a:pt x="252844" y="194310"/>
                  </a:lnTo>
                  <a:lnTo>
                    <a:pt x="249047" y="199390"/>
                  </a:lnTo>
                  <a:lnTo>
                    <a:pt x="243459" y="210820"/>
                  </a:lnTo>
                  <a:lnTo>
                    <a:pt x="221640" y="247650"/>
                  </a:lnTo>
                  <a:lnTo>
                    <a:pt x="220878" y="248920"/>
                  </a:lnTo>
                  <a:lnTo>
                    <a:pt x="219456" y="252730"/>
                  </a:lnTo>
                  <a:lnTo>
                    <a:pt x="218884" y="252730"/>
                  </a:lnTo>
                  <a:lnTo>
                    <a:pt x="218224" y="254000"/>
                  </a:lnTo>
                  <a:lnTo>
                    <a:pt x="217271" y="253022"/>
                  </a:lnTo>
                  <a:lnTo>
                    <a:pt x="217271" y="257810"/>
                  </a:lnTo>
                  <a:lnTo>
                    <a:pt x="217182" y="259080"/>
                  </a:lnTo>
                  <a:lnTo>
                    <a:pt x="215671" y="260273"/>
                  </a:lnTo>
                  <a:lnTo>
                    <a:pt x="215671" y="269240"/>
                  </a:lnTo>
                  <a:lnTo>
                    <a:pt x="215290" y="270510"/>
                  </a:lnTo>
                  <a:lnTo>
                    <a:pt x="214528" y="271780"/>
                  </a:lnTo>
                  <a:lnTo>
                    <a:pt x="213575" y="274320"/>
                  </a:lnTo>
                  <a:lnTo>
                    <a:pt x="212636" y="275590"/>
                  </a:lnTo>
                  <a:lnTo>
                    <a:pt x="211023" y="279400"/>
                  </a:lnTo>
                  <a:lnTo>
                    <a:pt x="209118" y="283210"/>
                  </a:lnTo>
                  <a:lnTo>
                    <a:pt x="207606" y="288290"/>
                  </a:lnTo>
                  <a:lnTo>
                    <a:pt x="206375" y="290830"/>
                  </a:lnTo>
                  <a:lnTo>
                    <a:pt x="205701" y="292811"/>
                  </a:lnTo>
                  <a:lnTo>
                    <a:pt x="205701" y="302260"/>
                  </a:lnTo>
                  <a:lnTo>
                    <a:pt x="204089" y="302260"/>
                  </a:lnTo>
                  <a:lnTo>
                    <a:pt x="204190" y="300990"/>
                  </a:lnTo>
                  <a:lnTo>
                    <a:pt x="205422" y="300990"/>
                  </a:lnTo>
                  <a:lnTo>
                    <a:pt x="205701" y="302260"/>
                  </a:lnTo>
                  <a:lnTo>
                    <a:pt x="205701" y="292811"/>
                  </a:lnTo>
                  <a:lnTo>
                    <a:pt x="205511" y="293370"/>
                  </a:lnTo>
                  <a:lnTo>
                    <a:pt x="204470" y="297180"/>
                  </a:lnTo>
                  <a:lnTo>
                    <a:pt x="203149" y="300990"/>
                  </a:lnTo>
                  <a:lnTo>
                    <a:pt x="202387" y="302260"/>
                  </a:lnTo>
                  <a:lnTo>
                    <a:pt x="199542" y="302260"/>
                  </a:lnTo>
                  <a:lnTo>
                    <a:pt x="199732" y="300990"/>
                  </a:lnTo>
                  <a:lnTo>
                    <a:pt x="200012" y="300990"/>
                  </a:lnTo>
                  <a:lnTo>
                    <a:pt x="200304" y="299720"/>
                  </a:lnTo>
                  <a:lnTo>
                    <a:pt x="200850" y="298450"/>
                  </a:lnTo>
                  <a:lnTo>
                    <a:pt x="202488" y="294640"/>
                  </a:lnTo>
                  <a:lnTo>
                    <a:pt x="204952" y="289560"/>
                  </a:lnTo>
                  <a:lnTo>
                    <a:pt x="206756" y="283210"/>
                  </a:lnTo>
                  <a:lnTo>
                    <a:pt x="208368" y="279400"/>
                  </a:lnTo>
                  <a:lnTo>
                    <a:pt x="210832" y="274320"/>
                  </a:lnTo>
                  <a:lnTo>
                    <a:pt x="212915" y="269240"/>
                  </a:lnTo>
                  <a:lnTo>
                    <a:pt x="213296" y="269240"/>
                  </a:lnTo>
                  <a:lnTo>
                    <a:pt x="213677" y="267970"/>
                  </a:lnTo>
                  <a:lnTo>
                    <a:pt x="215379" y="267970"/>
                  </a:lnTo>
                  <a:lnTo>
                    <a:pt x="215671" y="269240"/>
                  </a:lnTo>
                  <a:lnTo>
                    <a:pt x="215671" y="260273"/>
                  </a:lnTo>
                  <a:lnTo>
                    <a:pt x="213956" y="261620"/>
                  </a:lnTo>
                  <a:lnTo>
                    <a:pt x="212915" y="261112"/>
                  </a:lnTo>
                  <a:lnTo>
                    <a:pt x="212915" y="265430"/>
                  </a:lnTo>
                  <a:lnTo>
                    <a:pt x="210261" y="271780"/>
                  </a:lnTo>
                  <a:lnTo>
                    <a:pt x="208927" y="275590"/>
                  </a:lnTo>
                  <a:lnTo>
                    <a:pt x="205892" y="281940"/>
                  </a:lnTo>
                  <a:lnTo>
                    <a:pt x="204571" y="285750"/>
                  </a:lnTo>
                  <a:lnTo>
                    <a:pt x="203149" y="288290"/>
                  </a:lnTo>
                  <a:lnTo>
                    <a:pt x="201917" y="292100"/>
                  </a:lnTo>
                  <a:lnTo>
                    <a:pt x="200583" y="295910"/>
                  </a:lnTo>
                  <a:lnTo>
                    <a:pt x="199821" y="298450"/>
                  </a:lnTo>
                  <a:lnTo>
                    <a:pt x="198031" y="298450"/>
                  </a:lnTo>
                  <a:lnTo>
                    <a:pt x="198120" y="297180"/>
                  </a:lnTo>
                  <a:lnTo>
                    <a:pt x="199986" y="288290"/>
                  </a:lnTo>
                  <a:lnTo>
                    <a:pt x="201879" y="278130"/>
                  </a:lnTo>
                  <a:lnTo>
                    <a:pt x="205701" y="259080"/>
                  </a:lnTo>
                  <a:lnTo>
                    <a:pt x="206082" y="257810"/>
                  </a:lnTo>
                  <a:lnTo>
                    <a:pt x="206463" y="257810"/>
                  </a:lnTo>
                  <a:lnTo>
                    <a:pt x="207987" y="259080"/>
                  </a:lnTo>
                  <a:lnTo>
                    <a:pt x="208368" y="260350"/>
                  </a:lnTo>
                  <a:lnTo>
                    <a:pt x="210832" y="262890"/>
                  </a:lnTo>
                  <a:lnTo>
                    <a:pt x="211683" y="264160"/>
                  </a:lnTo>
                  <a:lnTo>
                    <a:pt x="212915" y="265430"/>
                  </a:lnTo>
                  <a:lnTo>
                    <a:pt x="212915" y="261112"/>
                  </a:lnTo>
                  <a:lnTo>
                    <a:pt x="211391" y="260350"/>
                  </a:lnTo>
                  <a:lnTo>
                    <a:pt x="209219" y="257810"/>
                  </a:lnTo>
                  <a:lnTo>
                    <a:pt x="206463" y="252730"/>
                  </a:lnTo>
                  <a:lnTo>
                    <a:pt x="207035" y="250190"/>
                  </a:lnTo>
                  <a:lnTo>
                    <a:pt x="207276" y="248920"/>
                  </a:lnTo>
                  <a:lnTo>
                    <a:pt x="207505" y="247650"/>
                  </a:lnTo>
                  <a:lnTo>
                    <a:pt x="208737" y="247650"/>
                  </a:lnTo>
                  <a:lnTo>
                    <a:pt x="209219" y="248920"/>
                  </a:lnTo>
                  <a:lnTo>
                    <a:pt x="209689" y="248920"/>
                  </a:lnTo>
                  <a:lnTo>
                    <a:pt x="213106" y="252730"/>
                  </a:lnTo>
                  <a:lnTo>
                    <a:pt x="217271" y="257810"/>
                  </a:lnTo>
                  <a:lnTo>
                    <a:pt x="217271" y="253022"/>
                  </a:lnTo>
                  <a:lnTo>
                    <a:pt x="216992" y="252730"/>
                  </a:lnTo>
                  <a:lnTo>
                    <a:pt x="215099" y="250190"/>
                  </a:lnTo>
                  <a:lnTo>
                    <a:pt x="213385" y="248920"/>
                  </a:lnTo>
                  <a:lnTo>
                    <a:pt x="212585" y="247650"/>
                  </a:lnTo>
                  <a:lnTo>
                    <a:pt x="211772" y="246380"/>
                  </a:lnTo>
                  <a:lnTo>
                    <a:pt x="210070" y="245110"/>
                  </a:lnTo>
                  <a:lnTo>
                    <a:pt x="208927" y="243840"/>
                  </a:lnTo>
                  <a:lnTo>
                    <a:pt x="208648" y="242570"/>
                  </a:lnTo>
                  <a:lnTo>
                    <a:pt x="208368" y="241300"/>
                  </a:lnTo>
                  <a:lnTo>
                    <a:pt x="208737" y="240030"/>
                  </a:lnTo>
                  <a:lnTo>
                    <a:pt x="209003" y="238760"/>
                  </a:lnTo>
                  <a:lnTo>
                    <a:pt x="210070" y="233680"/>
                  </a:lnTo>
                  <a:lnTo>
                    <a:pt x="211213" y="226060"/>
                  </a:lnTo>
                  <a:lnTo>
                    <a:pt x="212445" y="219710"/>
                  </a:lnTo>
                  <a:lnTo>
                    <a:pt x="213956" y="212090"/>
                  </a:lnTo>
                  <a:lnTo>
                    <a:pt x="215569" y="204470"/>
                  </a:lnTo>
                  <a:lnTo>
                    <a:pt x="218135" y="190500"/>
                  </a:lnTo>
                  <a:lnTo>
                    <a:pt x="219265" y="185420"/>
                  </a:lnTo>
                  <a:lnTo>
                    <a:pt x="220306" y="179070"/>
                  </a:lnTo>
                  <a:lnTo>
                    <a:pt x="220687" y="177800"/>
                  </a:lnTo>
                  <a:lnTo>
                    <a:pt x="220878" y="176530"/>
                  </a:lnTo>
                  <a:lnTo>
                    <a:pt x="221170" y="173990"/>
                  </a:lnTo>
                  <a:lnTo>
                    <a:pt x="221640" y="171450"/>
                  </a:lnTo>
                  <a:lnTo>
                    <a:pt x="224675" y="171450"/>
                  </a:lnTo>
                  <a:lnTo>
                    <a:pt x="254165" y="170180"/>
                  </a:lnTo>
                  <a:lnTo>
                    <a:pt x="269532" y="170180"/>
                  </a:lnTo>
                  <a:lnTo>
                    <a:pt x="269532" y="157480"/>
                  </a:lnTo>
                  <a:lnTo>
                    <a:pt x="268020" y="157480"/>
                  </a:lnTo>
                  <a:lnTo>
                    <a:pt x="266217" y="156210"/>
                  </a:lnTo>
                  <a:lnTo>
                    <a:pt x="265544" y="154940"/>
                  </a:lnTo>
                  <a:lnTo>
                    <a:pt x="263182" y="152400"/>
                  </a:lnTo>
                  <a:lnTo>
                    <a:pt x="262801" y="151980"/>
                  </a:lnTo>
                  <a:lnTo>
                    <a:pt x="262801" y="156210"/>
                  </a:lnTo>
                  <a:lnTo>
                    <a:pt x="260997" y="156210"/>
                  </a:lnTo>
                  <a:lnTo>
                    <a:pt x="261467" y="154940"/>
                  </a:lnTo>
                  <a:lnTo>
                    <a:pt x="262420" y="154940"/>
                  </a:lnTo>
                  <a:lnTo>
                    <a:pt x="262801" y="156210"/>
                  </a:lnTo>
                  <a:lnTo>
                    <a:pt x="262801" y="151980"/>
                  </a:lnTo>
                  <a:lnTo>
                    <a:pt x="260807" y="149758"/>
                  </a:lnTo>
                  <a:lnTo>
                    <a:pt x="260807" y="157480"/>
                  </a:lnTo>
                  <a:lnTo>
                    <a:pt x="251828" y="158750"/>
                  </a:lnTo>
                  <a:lnTo>
                    <a:pt x="226479" y="160020"/>
                  </a:lnTo>
                  <a:lnTo>
                    <a:pt x="225717" y="160020"/>
                  </a:lnTo>
                  <a:lnTo>
                    <a:pt x="224955" y="158750"/>
                  </a:lnTo>
                  <a:lnTo>
                    <a:pt x="224015" y="158750"/>
                  </a:lnTo>
                  <a:lnTo>
                    <a:pt x="224015" y="157480"/>
                  </a:lnTo>
                  <a:lnTo>
                    <a:pt x="224866" y="152400"/>
                  </a:lnTo>
                  <a:lnTo>
                    <a:pt x="226758" y="142240"/>
                  </a:lnTo>
                  <a:lnTo>
                    <a:pt x="227330" y="140970"/>
                  </a:lnTo>
                  <a:lnTo>
                    <a:pt x="227711" y="139700"/>
                  </a:lnTo>
                  <a:lnTo>
                    <a:pt x="243268" y="139700"/>
                  </a:lnTo>
                  <a:lnTo>
                    <a:pt x="244208" y="142240"/>
                  </a:lnTo>
                  <a:lnTo>
                    <a:pt x="245630" y="143510"/>
                  </a:lnTo>
                  <a:lnTo>
                    <a:pt x="247815" y="146050"/>
                  </a:lnTo>
                  <a:lnTo>
                    <a:pt x="250380" y="147320"/>
                  </a:lnTo>
                  <a:lnTo>
                    <a:pt x="251510" y="147320"/>
                  </a:lnTo>
                  <a:lnTo>
                    <a:pt x="254838" y="149860"/>
                  </a:lnTo>
                  <a:lnTo>
                    <a:pt x="257683" y="153670"/>
                  </a:lnTo>
                  <a:lnTo>
                    <a:pt x="260807" y="157480"/>
                  </a:lnTo>
                  <a:lnTo>
                    <a:pt x="260807" y="149758"/>
                  </a:lnTo>
                  <a:lnTo>
                    <a:pt x="258622" y="147320"/>
                  </a:lnTo>
                  <a:lnTo>
                    <a:pt x="258241" y="146050"/>
                  </a:lnTo>
                  <a:lnTo>
                    <a:pt x="257962" y="146050"/>
                  </a:lnTo>
                  <a:lnTo>
                    <a:pt x="257492" y="144780"/>
                  </a:lnTo>
                  <a:lnTo>
                    <a:pt x="258914" y="144780"/>
                  </a:lnTo>
                  <a:lnTo>
                    <a:pt x="260235" y="143510"/>
                  </a:lnTo>
                  <a:lnTo>
                    <a:pt x="261378" y="143510"/>
                  </a:lnTo>
                  <a:lnTo>
                    <a:pt x="264414" y="140970"/>
                  </a:lnTo>
                  <a:lnTo>
                    <a:pt x="264883" y="139700"/>
                  </a:lnTo>
                  <a:lnTo>
                    <a:pt x="263271" y="134620"/>
                  </a:lnTo>
                  <a:lnTo>
                    <a:pt x="261658" y="132080"/>
                  </a:lnTo>
                  <a:lnTo>
                    <a:pt x="258432" y="129540"/>
                  </a:lnTo>
                  <a:lnTo>
                    <a:pt x="257873" y="128270"/>
                  </a:lnTo>
                  <a:lnTo>
                    <a:pt x="257873" y="127000"/>
                  </a:lnTo>
                  <a:lnTo>
                    <a:pt x="257873" y="125730"/>
                  </a:lnTo>
                  <a:lnTo>
                    <a:pt x="258241" y="123190"/>
                  </a:lnTo>
                  <a:lnTo>
                    <a:pt x="257302" y="121920"/>
                  </a:lnTo>
                  <a:lnTo>
                    <a:pt x="251701" y="121920"/>
                  </a:lnTo>
                  <a:lnTo>
                    <a:pt x="245821" y="123190"/>
                  </a:lnTo>
                  <a:lnTo>
                    <a:pt x="240792" y="125730"/>
                  </a:lnTo>
                  <a:lnTo>
                    <a:pt x="238620" y="127000"/>
                  </a:lnTo>
                  <a:lnTo>
                    <a:pt x="236905" y="127000"/>
                  </a:lnTo>
                  <a:lnTo>
                    <a:pt x="234823" y="124612"/>
                  </a:lnTo>
                  <a:lnTo>
                    <a:pt x="234823" y="128270"/>
                  </a:lnTo>
                  <a:lnTo>
                    <a:pt x="234442" y="129540"/>
                  </a:lnTo>
                  <a:lnTo>
                    <a:pt x="231216" y="129540"/>
                  </a:lnTo>
                  <a:lnTo>
                    <a:pt x="230174" y="128270"/>
                  </a:lnTo>
                  <a:lnTo>
                    <a:pt x="229895" y="125730"/>
                  </a:lnTo>
                  <a:lnTo>
                    <a:pt x="231025" y="124460"/>
                  </a:lnTo>
                  <a:lnTo>
                    <a:pt x="232448" y="125730"/>
                  </a:lnTo>
                  <a:lnTo>
                    <a:pt x="234543" y="128270"/>
                  </a:lnTo>
                  <a:lnTo>
                    <a:pt x="234823" y="128270"/>
                  </a:lnTo>
                  <a:lnTo>
                    <a:pt x="234823" y="124612"/>
                  </a:lnTo>
                  <a:lnTo>
                    <a:pt x="234696" y="124460"/>
                  </a:lnTo>
                  <a:lnTo>
                    <a:pt x="233591" y="123190"/>
                  </a:lnTo>
                  <a:lnTo>
                    <a:pt x="232168" y="121920"/>
                  </a:lnTo>
                  <a:lnTo>
                    <a:pt x="230644" y="119380"/>
                  </a:lnTo>
                  <a:lnTo>
                    <a:pt x="229895" y="118110"/>
                  </a:lnTo>
                  <a:lnTo>
                    <a:pt x="229704" y="116840"/>
                  </a:lnTo>
                  <a:lnTo>
                    <a:pt x="229704" y="102870"/>
                  </a:lnTo>
                  <a:lnTo>
                    <a:pt x="233210" y="101600"/>
                  </a:lnTo>
                  <a:lnTo>
                    <a:pt x="234442" y="100330"/>
                  </a:lnTo>
                  <a:lnTo>
                    <a:pt x="235775" y="100330"/>
                  </a:lnTo>
                  <a:lnTo>
                    <a:pt x="237007" y="99060"/>
                  </a:lnTo>
                  <a:lnTo>
                    <a:pt x="240233" y="97790"/>
                  </a:lnTo>
                  <a:lnTo>
                    <a:pt x="242697" y="96520"/>
                  </a:lnTo>
                  <a:lnTo>
                    <a:pt x="244970" y="92710"/>
                  </a:lnTo>
                  <a:lnTo>
                    <a:pt x="245351" y="92710"/>
                  </a:lnTo>
                  <a:lnTo>
                    <a:pt x="245821" y="91440"/>
                  </a:lnTo>
                  <a:lnTo>
                    <a:pt x="245249" y="90170"/>
                  </a:lnTo>
                  <a:lnTo>
                    <a:pt x="231127" y="90170"/>
                  </a:lnTo>
                  <a:lnTo>
                    <a:pt x="229412" y="88900"/>
                  </a:lnTo>
                  <a:lnTo>
                    <a:pt x="229133" y="87630"/>
                  </a:lnTo>
                  <a:lnTo>
                    <a:pt x="229031" y="81280"/>
                  </a:lnTo>
                  <a:lnTo>
                    <a:pt x="228752" y="78740"/>
                  </a:lnTo>
                  <a:lnTo>
                    <a:pt x="228473" y="75946"/>
                  </a:lnTo>
                  <a:lnTo>
                    <a:pt x="228473" y="125730"/>
                  </a:lnTo>
                  <a:lnTo>
                    <a:pt x="227711" y="129540"/>
                  </a:lnTo>
                  <a:lnTo>
                    <a:pt x="225818" y="129540"/>
                  </a:lnTo>
                  <a:lnTo>
                    <a:pt x="225717" y="128270"/>
                  </a:lnTo>
                  <a:lnTo>
                    <a:pt x="225437" y="127000"/>
                  </a:lnTo>
                  <a:lnTo>
                    <a:pt x="225056" y="124460"/>
                  </a:lnTo>
                  <a:lnTo>
                    <a:pt x="225056" y="123190"/>
                  </a:lnTo>
                  <a:lnTo>
                    <a:pt x="224955" y="120650"/>
                  </a:lnTo>
                  <a:lnTo>
                    <a:pt x="225437" y="119380"/>
                  </a:lnTo>
                  <a:lnTo>
                    <a:pt x="226098" y="119380"/>
                  </a:lnTo>
                  <a:lnTo>
                    <a:pt x="226758" y="120650"/>
                  </a:lnTo>
                  <a:lnTo>
                    <a:pt x="227799" y="123190"/>
                  </a:lnTo>
                  <a:lnTo>
                    <a:pt x="228473" y="125730"/>
                  </a:lnTo>
                  <a:lnTo>
                    <a:pt x="228473" y="75946"/>
                  </a:lnTo>
                  <a:lnTo>
                    <a:pt x="228371" y="74930"/>
                  </a:lnTo>
                  <a:lnTo>
                    <a:pt x="227520" y="72859"/>
                  </a:lnTo>
                  <a:lnTo>
                    <a:pt x="227520" y="107950"/>
                  </a:lnTo>
                  <a:lnTo>
                    <a:pt x="227457" y="111760"/>
                  </a:lnTo>
                  <a:lnTo>
                    <a:pt x="227139" y="114300"/>
                  </a:lnTo>
                  <a:lnTo>
                    <a:pt x="225336" y="114300"/>
                  </a:lnTo>
                  <a:lnTo>
                    <a:pt x="224764" y="113207"/>
                  </a:lnTo>
                  <a:lnTo>
                    <a:pt x="224764" y="142240"/>
                  </a:lnTo>
                  <a:lnTo>
                    <a:pt x="224574" y="142240"/>
                  </a:lnTo>
                  <a:lnTo>
                    <a:pt x="223532" y="148590"/>
                  </a:lnTo>
                  <a:lnTo>
                    <a:pt x="222973" y="153670"/>
                  </a:lnTo>
                  <a:lnTo>
                    <a:pt x="221068" y="158750"/>
                  </a:lnTo>
                  <a:lnTo>
                    <a:pt x="220116" y="158750"/>
                  </a:lnTo>
                  <a:lnTo>
                    <a:pt x="220116" y="157480"/>
                  </a:lnTo>
                  <a:lnTo>
                    <a:pt x="220027" y="156210"/>
                  </a:lnTo>
                  <a:lnTo>
                    <a:pt x="220980" y="152400"/>
                  </a:lnTo>
                  <a:lnTo>
                    <a:pt x="221729" y="148590"/>
                  </a:lnTo>
                  <a:lnTo>
                    <a:pt x="222110" y="142240"/>
                  </a:lnTo>
                  <a:lnTo>
                    <a:pt x="223062" y="140970"/>
                  </a:lnTo>
                  <a:lnTo>
                    <a:pt x="223151" y="139700"/>
                  </a:lnTo>
                  <a:lnTo>
                    <a:pt x="224485" y="139700"/>
                  </a:lnTo>
                  <a:lnTo>
                    <a:pt x="224574" y="140970"/>
                  </a:lnTo>
                  <a:lnTo>
                    <a:pt x="224764" y="142240"/>
                  </a:lnTo>
                  <a:lnTo>
                    <a:pt x="224764" y="113207"/>
                  </a:lnTo>
                  <a:lnTo>
                    <a:pt x="224675" y="113030"/>
                  </a:lnTo>
                  <a:lnTo>
                    <a:pt x="224574" y="111760"/>
                  </a:lnTo>
                  <a:lnTo>
                    <a:pt x="224485" y="109220"/>
                  </a:lnTo>
                  <a:lnTo>
                    <a:pt x="224675" y="106680"/>
                  </a:lnTo>
                  <a:lnTo>
                    <a:pt x="224764" y="104140"/>
                  </a:lnTo>
                  <a:lnTo>
                    <a:pt x="225247" y="104140"/>
                  </a:lnTo>
                  <a:lnTo>
                    <a:pt x="225717" y="102870"/>
                  </a:lnTo>
                  <a:lnTo>
                    <a:pt x="226377" y="104140"/>
                  </a:lnTo>
                  <a:lnTo>
                    <a:pt x="227139" y="104140"/>
                  </a:lnTo>
                  <a:lnTo>
                    <a:pt x="227520" y="107950"/>
                  </a:lnTo>
                  <a:lnTo>
                    <a:pt x="227520" y="72859"/>
                  </a:lnTo>
                  <a:lnTo>
                    <a:pt x="227330" y="72390"/>
                  </a:lnTo>
                  <a:lnTo>
                    <a:pt x="224675" y="68580"/>
                  </a:lnTo>
                  <a:lnTo>
                    <a:pt x="222491" y="68580"/>
                  </a:lnTo>
                  <a:lnTo>
                    <a:pt x="222491" y="107950"/>
                  </a:lnTo>
                  <a:lnTo>
                    <a:pt x="222211" y="109220"/>
                  </a:lnTo>
                  <a:lnTo>
                    <a:pt x="221259" y="109220"/>
                  </a:lnTo>
                  <a:lnTo>
                    <a:pt x="221259" y="139700"/>
                  </a:lnTo>
                  <a:lnTo>
                    <a:pt x="219938" y="147320"/>
                  </a:lnTo>
                  <a:lnTo>
                    <a:pt x="219748" y="148209"/>
                  </a:lnTo>
                  <a:lnTo>
                    <a:pt x="219748" y="171450"/>
                  </a:lnTo>
                  <a:lnTo>
                    <a:pt x="219456" y="172720"/>
                  </a:lnTo>
                  <a:lnTo>
                    <a:pt x="218986" y="175260"/>
                  </a:lnTo>
                  <a:lnTo>
                    <a:pt x="218694" y="176530"/>
                  </a:lnTo>
                  <a:lnTo>
                    <a:pt x="213588" y="201930"/>
                  </a:lnTo>
                  <a:lnTo>
                    <a:pt x="210540" y="217170"/>
                  </a:lnTo>
                  <a:lnTo>
                    <a:pt x="209219" y="223520"/>
                  </a:lnTo>
                  <a:lnTo>
                    <a:pt x="207797" y="231140"/>
                  </a:lnTo>
                  <a:lnTo>
                    <a:pt x="207505" y="233680"/>
                  </a:lnTo>
                  <a:lnTo>
                    <a:pt x="207505" y="234950"/>
                  </a:lnTo>
                  <a:lnTo>
                    <a:pt x="207225" y="237490"/>
                  </a:lnTo>
                  <a:lnTo>
                    <a:pt x="206565" y="237490"/>
                  </a:lnTo>
                  <a:lnTo>
                    <a:pt x="206184" y="238760"/>
                  </a:lnTo>
                  <a:lnTo>
                    <a:pt x="205803" y="237832"/>
                  </a:lnTo>
                  <a:lnTo>
                    <a:pt x="205803" y="245110"/>
                  </a:lnTo>
                  <a:lnTo>
                    <a:pt x="205232" y="247650"/>
                  </a:lnTo>
                  <a:lnTo>
                    <a:pt x="204470" y="248920"/>
                  </a:lnTo>
                  <a:lnTo>
                    <a:pt x="203238" y="248920"/>
                  </a:lnTo>
                  <a:lnTo>
                    <a:pt x="203530" y="247650"/>
                  </a:lnTo>
                  <a:lnTo>
                    <a:pt x="204381" y="243840"/>
                  </a:lnTo>
                  <a:lnTo>
                    <a:pt x="204851" y="243840"/>
                  </a:lnTo>
                  <a:lnTo>
                    <a:pt x="205333" y="242570"/>
                  </a:lnTo>
                  <a:lnTo>
                    <a:pt x="205803" y="245110"/>
                  </a:lnTo>
                  <a:lnTo>
                    <a:pt x="205803" y="237832"/>
                  </a:lnTo>
                  <a:lnTo>
                    <a:pt x="205143" y="236220"/>
                  </a:lnTo>
                  <a:lnTo>
                    <a:pt x="205613" y="234950"/>
                  </a:lnTo>
                  <a:lnTo>
                    <a:pt x="205803" y="233680"/>
                  </a:lnTo>
                  <a:lnTo>
                    <a:pt x="206044" y="232410"/>
                  </a:lnTo>
                  <a:lnTo>
                    <a:pt x="206514" y="229870"/>
                  </a:lnTo>
                  <a:lnTo>
                    <a:pt x="207225" y="226060"/>
                  </a:lnTo>
                  <a:lnTo>
                    <a:pt x="207416" y="224790"/>
                  </a:lnTo>
                  <a:lnTo>
                    <a:pt x="207797" y="222250"/>
                  </a:lnTo>
                  <a:lnTo>
                    <a:pt x="207987" y="220980"/>
                  </a:lnTo>
                  <a:lnTo>
                    <a:pt x="208546" y="217170"/>
                  </a:lnTo>
                  <a:lnTo>
                    <a:pt x="208826" y="215900"/>
                  </a:lnTo>
                  <a:lnTo>
                    <a:pt x="209626" y="212090"/>
                  </a:lnTo>
                  <a:lnTo>
                    <a:pt x="209892" y="210820"/>
                  </a:lnTo>
                  <a:lnTo>
                    <a:pt x="210159" y="209550"/>
                  </a:lnTo>
                  <a:lnTo>
                    <a:pt x="210388" y="208280"/>
                  </a:lnTo>
                  <a:lnTo>
                    <a:pt x="210832" y="205740"/>
                  </a:lnTo>
                  <a:lnTo>
                    <a:pt x="211277" y="203200"/>
                  </a:lnTo>
                  <a:lnTo>
                    <a:pt x="211493" y="201930"/>
                  </a:lnTo>
                  <a:lnTo>
                    <a:pt x="211721" y="200660"/>
                  </a:lnTo>
                  <a:lnTo>
                    <a:pt x="212217" y="198120"/>
                  </a:lnTo>
                  <a:lnTo>
                    <a:pt x="212471" y="196850"/>
                  </a:lnTo>
                  <a:lnTo>
                    <a:pt x="213220" y="193040"/>
                  </a:lnTo>
                  <a:lnTo>
                    <a:pt x="213448" y="191770"/>
                  </a:lnTo>
                  <a:lnTo>
                    <a:pt x="213918" y="189230"/>
                  </a:lnTo>
                  <a:lnTo>
                    <a:pt x="214376" y="186690"/>
                  </a:lnTo>
                  <a:lnTo>
                    <a:pt x="214833" y="184150"/>
                  </a:lnTo>
                  <a:lnTo>
                    <a:pt x="215150" y="182880"/>
                  </a:lnTo>
                  <a:lnTo>
                    <a:pt x="215773" y="180340"/>
                  </a:lnTo>
                  <a:lnTo>
                    <a:pt x="216077" y="179070"/>
                  </a:lnTo>
                  <a:lnTo>
                    <a:pt x="216712" y="176530"/>
                  </a:lnTo>
                  <a:lnTo>
                    <a:pt x="216992" y="175260"/>
                  </a:lnTo>
                  <a:lnTo>
                    <a:pt x="217093" y="173990"/>
                  </a:lnTo>
                  <a:lnTo>
                    <a:pt x="217322" y="172720"/>
                  </a:lnTo>
                  <a:lnTo>
                    <a:pt x="217563" y="171450"/>
                  </a:lnTo>
                  <a:lnTo>
                    <a:pt x="219748" y="171450"/>
                  </a:lnTo>
                  <a:lnTo>
                    <a:pt x="219748" y="148209"/>
                  </a:lnTo>
                  <a:lnTo>
                    <a:pt x="217462" y="158750"/>
                  </a:lnTo>
                  <a:lnTo>
                    <a:pt x="216992" y="158750"/>
                  </a:lnTo>
                  <a:lnTo>
                    <a:pt x="215671" y="160020"/>
                  </a:lnTo>
                  <a:lnTo>
                    <a:pt x="215099" y="160020"/>
                  </a:lnTo>
                  <a:lnTo>
                    <a:pt x="215099" y="171450"/>
                  </a:lnTo>
                  <a:lnTo>
                    <a:pt x="214807" y="172720"/>
                  </a:lnTo>
                  <a:lnTo>
                    <a:pt x="214147" y="172720"/>
                  </a:lnTo>
                  <a:lnTo>
                    <a:pt x="214147" y="176530"/>
                  </a:lnTo>
                  <a:lnTo>
                    <a:pt x="213956" y="177800"/>
                  </a:lnTo>
                  <a:lnTo>
                    <a:pt x="213677" y="177800"/>
                  </a:lnTo>
                  <a:lnTo>
                    <a:pt x="213106" y="179070"/>
                  </a:lnTo>
                  <a:lnTo>
                    <a:pt x="212915" y="179070"/>
                  </a:lnTo>
                  <a:lnTo>
                    <a:pt x="212915" y="181610"/>
                  </a:lnTo>
                  <a:lnTo>
                    <a:pt x="212725" y="182880"/>
                  </a:lnTo>
                  <a:lnTo>
                    <a:pt x="211772" y="182880"/>
                  </a:lnTo>
                  <a:lnTo>
                    <a:pt x="211772" y="185420"/>
                  </a:lnTo>
                  <a:lnTo>
                    <a:pt x="211772" y="186690"/>
                  </a:lnTo>
                  <a:lnTo>
                    <a:pt x="210642" y="186690"/>
                  </a:lnTo>
                  <a:lnTo>
                    <a:pt x="210642" y="190500"/>
                  </a:lnTo>
                  <a:lnTo>
                    <a:pt x="210642" y="195580"/>
                  </a:lnTo>
                  <a:lnTo>
                    <a:pt x="209689" y="195580"/>
                  </a:lnTo>
                  <a:lnTo>
                    <a:pt x="209410" y="196342"/>
                  </a:lnTo>
                  <a:lnTo>
                    <a:pt x="209410" y="199390"/>
                  </a:lnTo>
                  <a:lnTo>
                    <a:pt x="208927" y="200660"/>
                  </a:lnTo>
                  <a:lnTo>
                    <a:pt x="208457" y="200660"/>
                  </a:lnTo>
                  <a:lnTo>
                    <a:pt x="208457" y="204470"/>
                  </a:lnTo>
                  <a:lnTo>
                    <a:pt x="207695" y="205486"/>
                  </a:lnTo>
                  <a:lnTo>
                    <a:pt x="207695" y="209550"/>
                  </a:lnTo>
                  <a:lnTo>
                    <a:pt x="207124" y="209550"/>
                  </a:lnTo>
                  <a:lnTo>
                    <a:pt x="207124" y="213360"/>
                  </a:lnTo>
                  <a:lnTo>
                    <a:pt x="206933" y="214630"/>
                  </a:lnTo>
                  <a:lnTo>
                    <a:pt x="206375" y="214630"/>
                  </a:lnTo>
                  <a:lnTo>
                    <a:pt x="206184" y="215138"/>
                  </a:lnTo>
                  <a:lnTo>
                    <a:pt x="206184" y="218440"/>
                  </a:lnTo>
                  <a:lnTo>
                    <a:pt x="205892" y="219710"/>
                  </a:lnTo>
                  <a:lnTo>
                    <a:pt x="205701" y="219710"/>
                  </a:lnTo>
                  <a:lnTo>
                    <a:pt x="205143" y="220980"/>
                  </a:lnTo>
                  <a:lnTo>
                    <a:pt x="205143" y="224790"/>
                  </a:lnTo>
                  <a:lnTo>
                    <a:pt x="204190" y="224790"/>
                  </a:lnTo>
                  <a:lnTo>
                    <a:pt x="204190" y="229870"/>
                  </a:lnTo>
                  <a:lnTo>
                    <a:pt x="203809" y="229870"/>
                  </a:lnTo>
                  <a:lnTo>
                    <a:pt x="203809" y="233680"/>
                  </a:lnTo>
                  <a:lnTo>
                    <a:pt x="203149" y="233680"/>
                  </a:lnTo>
                  <a:lnTo>
                    <a:pt x="203149" y="259080"/>
                  </a:lnTo>
                  <a:lnTo>
                    <a:pt x="201625" y="264160"/>
                  </a:lnTo>
                  <a:lnTo>
                    <a:pt x="199732" y="275590"/>
                  </a:lnTo>
                  <a:lnTo>
                    <a:pt x="198501" y="280670"/>
                  </a:lnTo>
                  <a:lnTo>
                    <a:pt x="197358" y="285750"/>
                  </a:lnTo>
                  <a:lnTo>
                    <a:pt x="196316" y="290830"/>
                  </a:lnTo>
                  <a:lnTo>
                    <a:pt x="195186" y="297180"/>
                  </a:lnTo>
                  <a:lnTo>
                    <a:pt x="194132" y="302260"/>
                  </a:lnTo>
                  <a:lnTo>
                    <a:pt x="193001" y="302260"/>
                  </a:lnTo>
                  <a:lnTo>
                    <a:pt x="193090" y="300990"/>
                  </a:lnTo>
                  <a:lnTo>
                    <a:pt x="193598" y="298450"/>
                  </a:lnTo>
                  <a:lnTo>
                    <a:pt x="194094" y="295910"/>
                  </a:lnTo>
                  <a:lnTo>
                    <a:pt x="194564" y="293370"/>
                  </a:lnTo>
                  <a:lnTo>
                    <a:pt x="194805" y="292100"/>
                  </a:lnTo>
                  <a:lnTo>
                    <a:pt x="195364" y="288290"/>
                  </a:lnTo>
                  <a:lnTo>
                    <a:pt x="195554" y="287020"/>
                  </a:lnTo>
                  <a:lnTo>
                    <a:pt x="195935" y="284480"/>
                  </a:lnTo>
                  <a:lnTo>
                    <a:pt x="196126" y="283210"/>
                  </a:lnTo>
                  <a:lnTo>
                    <a:pt x="196418" y="281940"/>
                  </a:lnTo>
                  <a:lnTo>
                    <a:pt x="196977" y="279400"/>
                  </a:lnTo>
                  <a:lnTo>
                    <a:pt x="197243" y="278130"/>
                  </a:lnTo>
                  <a:lnTo>
                    <a:pt x="197764" y="275590"/>
                  </a:lnTo>
                  <a:lnTo>
                    <a:pt x="198310" y="273050"/>
                  </a:lnTo>
                  <a:lnTo>
                    <a:pt x="198882" y="270510"/>
                  </a:lnTo>
                  <a:lnTo>
                    <a:pt x="199161" y="269240"/>
                  </a:lnTo>
                  <a:lnTo>
                    <a:pt x="199821" y="265430"/>
                  </a:lnTo>
                  <a:lnTo>
                    <a:pt x="200037" y="264160"/>
                  </a:lnTo>
                  <a:lnTo>
                    <a:pt x="200685" y="260350"/>
                  </a:lnTo>
                  <a:lnTo>
                    <a:pt x="200939" y="259080"/>
                  </a:lnTo>
                  <a:lnTo>
                    <a:pt x="201434" y="256540"/>
                  </a:lnTo>
                  <a:lnTo>
                    <a:pt x="201917" y="255270"/>
                  </a:lnTo>
                  <a:lnTo>
                    <a:pt x="202006" y="254000"/>
                  </a:lnTo>
                  <a:lnTo>
                    <a:pt x="202958" y="254000"/>
                  </a:lnTo>
                  <a:lnTo>
                    <a:pt x="203149" y="259080"/>
                  </a:lnTo>
                  <a:lnTo>
                    <a:pt x="203149" y="233680"/>
                  </a:lnTo>
                  <a:lnTo>
                    <a:pt x="202958" y="233680"/>
                  </a:lnTo>
                  <a:lnTo>
                    <a:pt x="202488" y="234950"/>
                  </a:lnTo>
                  <a:lnTo>
                    <a:pt x="202107" y="233680"/>
                  </a:lnTo>
                  <a:lnTo>
                    <a:pt x="201726" y="233680"/>
                  </a:lnTo>
                  <a:lnTo>
                    <a:pt x="201726" y="238760"/>
                  </a:lnTo>
                  <a:lnTo>
                    <a:pt x="201345" y="239496"/>
                  </a:lnTo>
                  <a:lnTo>
                    <a:pt x="201345" y="243840"/>
                  </a:lnTo>
                  <a:lnTo>
                    <a:pt x="199631" y="243840"/>
                  </a:lnTo>
                  <a:lnTo>
                    <a:pt x="199631" y="252730"/>
                  </a:lnTo>
                  <a:lnTo>
                    <a:pt x="199072" y="252730"/>
                  </a:lnTo>
                  <a:lnTo>
                    <a:pt x="199072" y="256540"/>
                  </a:lnTo>
                  <a:lnTo>
                    <a:pt x="198310" y="257810"/>
                  </a:lnTo>
                  <a:lnTo>
                    <a:pt x="197650" y="259080"/>
                  </a:lnTo>
                  <a:lnTo>
                    <a:pt x="197459" y="259080"/>
                  </a:lnTo>
                  <a:lnTo>
                    <a:pt x="197459" y="261620"/>
                  </a:lnTo>
                  <a:lnTo>
                    <a:pt x="196977" y="262890"/>
                  </a:lnTo>
                  <a:lnTo>
                    <a:pt x="196608" y="262890"/>
                  </a:lnTo>
                  <a:lnTo>
                    <a:pt x="196608" y="266700"/>
                  </a:lnTo>
                  <a:lnTo>
                    <a:pt x="196608" y="267970"/>
                  </a:lnTo>
                  <a:lnTo>
                    <a:pt x="196316" y="267970"/>
                  </a:lnTo>
                  <a:lnTo>
                    <a:pt x="195745" y="269240"/>
                  </a:lnTo>
                  <a:lnTo>
                    <a:pt x="195465" y="269240"/>
                  </a:lnTo>
                  <a:lnTo>
                    <a:pt x="195465" y="271780"/>
                  </a:lnTo>
                  <a:lnTo>
                    <a:pt x="195186" y="273050"/>
                  </a:lnTo>
                  <a:lnTo>
                    <a:pt x="194614" y="273050"/>
                  </a:lnTo>
                  <a:lnTo>
                    <a:pt x="194614" y="280670"/>
                  </a:lnTo>
                  <a:lnTo>
                    <a:pt x="193471" y="281940"/>
                  </a:lnTo>
                  <a:lnTo>
                    <a:pt x="193192" y="281940"/>
                  </a:lnTo>
                  <a:lnTo>
                    <a:pt x="193192" y="284480"/>
                  </a:lnTo>
                  <a:lnTo>
                    <a:pt x="193090" y="285750"/>
                  </a:lnTo>
                  <a:lnTo>
                    <a:pt x="192620" y="287020"/>
                  </a:lnTo>
                  <a:lnTo>
                    <a:pt x="192519" y="289560"/>
                  </a:lnTo>
                  <a:lnTo>
                    <a:pt x="192519" y="290830"/>
                  </a:lnTo>
                  <a:lnTo>
                    <a:pt x="192328" y="290830"/>
                  </a:lnTo>
                  <a:lnTo>
                    <a:pt x="191960" y="292100"/>
                  </a:lnTo>
                  <a:lnTo>
                    <a:pt x="191770" y="292100"/>
                  </a:lnTo>
                  <a:lnTo>
                    <a:pt x="191770" y="317500"/>
                  </a:lnTo>
                  <a:lnTo>
                    <a:pt x="190258" y="326390"/>
                  </a:lnTo>
                  <a:lnTo>
                    <a:pt x="188620" y="334010"/>
                  </a:lnTo>
                  <a:lnTo>
                    <a:pt x="187109" y="341630"/>
                  </a:lnTo>
                  <a:lnTo>
                    <a:pt x="185978" y="345440"/>
                  </a:lnTo>
                  <a:lnTo>
                    <a:pt x="185407" y="344347"/>
                  </a:lnTo>
                  <a:lnTo>
                    <a:pt x="185407" y="349250"/>
                  </a:lnTo>
                  <a:lnTo>
                    <a:pt x="184658" y="353060"/>
                  </a:lnTo>
                  <a:lnTo>
                    <a:pt x="183794" y="358140"/>
                  </a:lnTo>
                  <a:lnTo>
                    <a:pt x="183045" y="361950"/>
                  </a:lnTo>
                  <a:lnTo>
                    <a:pt x="182372" y="361950"/>
                  </a:lnTo>
                  <a:lnTo>
                    <a:pt x="182473" y="358140"/>
                  </a:lnTo>
                  <a:lnTo>
                    <a:pt x="183235" y="353060"/>
                  </a:lnTo>
                  <a:lnTo>
                    <a:pt x="185407" y="349250"/>
                  </a:lnTo>
                  <a:lnTo>
                    <a:pt x="185407" y="344347"/>
                  </a:lnTo>
                  <a:lnTo>
                    <a:pt x="185318" y="344170"/>
                  </a:lnTo>
                  <a:lnTo>
                    <a:pt x="185889" y="341630"/>
                  </a:lnTo>
                  <a:lnTo>
                    <a:pt x="189865" y="320040"/>
                  </a:lnTo>
                  <a:lnTo>
                    <a:pt x="190055" y="318770"/>
                  </a:lnTo>
                  <a:lnTo>
                    <a:pt x="189966" y="317500"/>
                  </a:lnTo>
                  <a:lnTo>
                    <a:pt x="191770" y="317500"/>
                  </a:lnTo>
                  <a:lnTo>
                    <a:pt x="191770" y="292100"/>
                  </a:lnTo>
                  <a:lnTo>
                    <a:pt x="191668" y="294640"/>
                  </a:lnTo>
                  <a:lnTo>
                    <a:pt x="191477" y="295910"/>
                  </a:lnTo>
                  <a:lnTo>
                    <a:pt x="191008" y="295910"/>
                  </a:lnTo>
                  <a:lnTo>
                    <a:pt x="191008" y="299720"/>
                  </a:lnTo>
                  <a:lnTo>
                    <a:pt x="189865" y="300990"/>
                  </a:lnTo>
                  <a:lnTo>
                    <a:pt x="187883" y="300990"/>
                  </a:lnTo>
                  <a:lnTo>
                    <a:pt x="187782" y="299720"/>
                  </a:lnTo>
                  <a:lnTo>
                    <a:pt x="187502" y="299720"/>
                  </a:lnTo>
                  <a:lnTo>
                    <a:pt x="188353" y="298450"/>
                  </a:lnTo>
                  <a:lnTo>
                    <a:pt x="190538" y="298450"/>
                  </a:lnTo>
                  <a:lnTo>
                    <a:pt x="190627" y="299720"/>
                  </a:lnTo>
                  <a:lnTo>
                    <a:pt x="191008" y="299720"/>
                  </a:lnTo>
                  <a:lnTo>
                    <a:pt x="191008" y="295910"/>
                  </a:lnTo>
                  <a:lnTo>
                    <a:pt x="188544" y="295910"/>
                  </a:lnTo>
                  <a:lnTo>
                    <a:pt x="188442" y="294640"/>
                  </a:lnTo>
                  <a:lnTo>
                    <a:pt x="189395" y="293370"/>
                  </a:lnTo>
                  <a:lnTo>
                    <a:pt x="191389" y="293370"/>
                  </a:lnTo>
                  <a:lnTo>
                    <a:pt x="191579" y="294640"/>
                  </a:lnTo>
                  <a:lnTo>
                    <a:pt x="191668" y="292100"/>
                  </a:lnTo>
                  <a:lnTo>
                    <a:pt x="190246" y="292100"/>
                  </a:lnTo>
                  <a:lnTo>
                    <a:pt x="189306" y="290830"/>
                  </a:lnTo>
                  <a:lnTo>
                    <a:pt x="189014" y="289560"/>
                  </a:lnTo>
                  <a:lnTo>
                    <a:pt x="189776" y="288290"/>
                  </a:lnTo>
                  <a:lnTo>
                    <a:pt x="191579" y="288290"/>
                  </a:lnTo>
                  <a:lnTo>
                    <a:pt x="192519" y="289560"/>
                  </a:lnTo>
                  <a:lnTo>
                    <a:pt x="192519" y="287020"/>
                  </a:lnTo>
                  <a:lnTo>
                    <a:pt x="190347" y="287020"/>
                  </a:lnTo>
                  <a:lnTo>
                    <a:pt x="190347" y="285750"/>
                  </a:lnTo>
                  <a:lnTo>
                    <a:pt x="190817" y="284480"/>
                  </a:lnTo>
                  <a:lnTo>
                    <a:pt x="193192" y="284480"/>
                  </a:lnTo>
                  <a:lnTo>
                    <a:pt x="193192" y="281940"/>
                  </a:lnTo>
                  <a:lnTo>
                    <a:pt x="191096" y="281940"/>
                  </a:lnTo>
                  <a:lnTo>
                    <a:pt x="191008" y="280670"/>
                  </a:lnTo>
                  <a:lnTo>
                    <a:pt x="191770" y="279400"/>
                  </a:lnTo>
                  <a:lnTo>
                    <a:pt x="192519" y="279400"/>
                  </a:lnTo>
                  <a:lnTo>
                    <a:pt x="193090" y="280670"/>
                  </a:lnTo>
                  <a:lnTo>
                    <a:pt x="194614" y="280670"/>
                  </a:lnTo>
                  <a:lnTo>
                    <a:pt x="194614" y="273050"/>
                  </a:lnTo>
                  <a:lnTo>
                    <a:pt x="194513" y="276860"/>
                  </a:lnTo>
                  <a:lnTo>
                    <a:pt x="194132" y="278130"/>
                  </a:lnTo>
                  <a:lnTo>
                    <a:pt x="191960" y="278130"/>
                  </a:lnTo>
                  <a:lnTo>
                    <a:pt x="191668" y="276860"/>
                  </a:lnTo>
                  <a:lnTo>
                    <a:pt x="192151" y="275590"/>
                  </a:lnTo>
                  <a:lnTo>
                    <a:pt x="194132" y="275590"/>
                  </a:lnTo>
                  <a:lnTo>
                    <a:pt x="194513" y="276860"/>
                  </a:lnTo>
                  <a:lnTo>
                    <a:pt x="194513" y="273050"/>
                  </a:lnTo>
                  <a:lnTo>
                    <a:pt x="193001" y="273050"/>
                  </a:lnTo>
                  <a:lnTo>
                    <a:pt x="193090" y="271780"/>
                  </a:lnTo>
                  <a:lnTo>
                    <a:pt x="193471" y="270510"/>
                  </a:lnTo>
                  <a:lnTo>
                    <a:pt x="194614" y="270510"/>
                  </a:lnTo>
                  <a:lnTo>
                    <a:pt x="195364" y="271780"/>
                  </a:lnTo>
                  <a:lnTo>
                    <a:pt x="195465" y="269240"/>
                  </a:lnTo>
                  <a:lnTo>
                    <a:pt x="194132" y="269240"/>
                  </a:lnTo>
                  <a:lnTo>
                    <a:pt x="193001" y="267970"/>
                  </a:lnTo>
                  <a:lnTo>
                    <a:pt x="193573" y="265430"/>
                  </a:lnTo>
                  <a:lnTo>
                    <a:pt x="195935" y="265430"/>
                  </a:lnTo>
                  <a:lnTo>
                    <a:pt x="196608" y="266700"/>
                  </a:lnTo>
                  <a:lnTo>
                    <a:pt x="196608" y="262890"/>
                  </a:lnTo>
                  <a:lnTo>
                    <a:pt x="196418" y="262890"/>
                  </a:lnTo>
                  <a:lnTo>
                    <a:pt x="195846" y="264160"/>
                  </a:lnTo>
                  <a:lnTo>
                    <a:pt x="195364" y="262890"/>
                  </a:lnTo>
                  <a:lnTo>
                    <a:pt x="194894" y="262890"/>
                  </a:lnTo>
                  <a:lnTo>
                    <a:pt x="194513" y="261620"/>
                  </a:lnTo>
                  <a:lnTo>
                    <a:pt x="195364" y="261620"/>
                  </a:lnTo>
                  <a:lnTo>
                    <a:pt x="195846" y="260350"/>
                  </a:lnTo>
                  <a:lnTo>
                    <a:pt x="196697" y="260350"/>
                  </a:lnTo>
                  <a:lnTo>
                    <a:pt x="197459" y="261620"/>
                  </a:lnTo>
                  <a:lnTo>
                    <a:pt x="197459" y="259080"/>
                  </a:lnTo>
                  <a:lnTo>
                    <a:pt x="196227" y="259080"/>
                  </a:lnTo>
                  <a:lnTo>
                    <a:pt x="195554" y="257810"/>
                  </a:lnTo>
                  <a:lnTo>
                    <a:pt x="194894" y="257810"/>
                  </a:lnTo>
                  <a:lnTo>
                    <a:pt x="195084" y="256540"/>
                  </a:lnTo>
                  <a:lnTo>
                    <a:pt x="195935" y="255270"/>
                  </a:lnTo>
                  <a:lnTo>
                    <a:pt x="197358" y="255270"/>
                  </a:lnTo>
                  <a:lnTo>
                    <a:pt x="198310" y="256540"/>
                  </a:lnTo>
                  <a:lnTo>
                    <a:pt x="199072" y="256540"/>
                  </a:lnTo>
                  <a:lnTo>
                    <a:pt x="199072" y="252730"/>
                  </a:lnTo>
                  <a:lnTo>
                    <a:pt x="198691" y="254000"/>
                  </a:lnTo>
                  <a:lnTo>
                    <a:pt x="196888" y="254000"/>
                  </a:lnTo>
                  <a:lnTo>
                    <a:pt x="196227" y="252730"/>
                  </a:lnTo>
                  <a:lnTo>
                    <a:pt x="195846" y="252730"/>
                  </a:lnTo>
                  <a:lnTo>
                    <a:pt x="196316" y="250190"/>
                  </a:lnTo>
                  <a:lnTo>
                    <a:pt x="197269" y="250190"/>
                  </a:lnTo>
                  <a:lnTo>
                    <a:pt x="198691" y="251460"/>
                  </a:lnTo>
                  <a:lnTo>
                    <a:pt x="199072" y="251460"/>
                  </a:lnTo>
                  <a:lnTo>
                    <a:pt x="199631" y="252730"/>
                  </a:lnTo>
                  <a:lnTo>
                    <a:pt x="199631" y="243840"/>
                  </a:lnTo>
                  <a:lnTo>
                    <a:pt x="199072" y="243840"/>
                  </a:lnTo>
                  <a:lnTo>
                    <a:pt x="199072" y="247650"/>
                  </a:lnTo>
                  <a:lnTo>
                    <a:pt x="198399" y="248920"/>
                  </a:lnTo>
                  <a:lnTo>
                    <a:pt x="197459" y="248920"/>
                  </a:lnTo>
                  <a:lnTo>
                    <a:pt x="197078" y="247650"/>
                  </a:lnTo>
                  <a:lnTo>
                    <a:pt x="199072" y="247650"/>
                  </a:lnTo>
                  <a:lnTo>
                    <a:pt x="199072" y="243840"/>
                  </a:lnTo>
                  <a:lnTo>
                    <a:pt x="198399" y="243840"/>
                  </a:lnTo>
                  <a:lnTo>
                    <a:pt x="198208" y="242570"/>
                  </a:lnTo>
                  <a:lnTo>
                    <a:pt x="198882" y="242570"/>
                  </a:lnTo>
                  <a:lnTo>
                    <a:pt x="200012" y="241300"/>
                  </a:lnTo>
                  <a:lnTo>
                    <a:pt x="201155" y="242570"/>
                  </a:lnTo>
                  <a:lnTo>
                    <a:pt x="201345" y="243840"/>
                  </a:lnTo>
                  <a:lnTo>
                    <a:pt x="201345" y="239496"/>
                  </a:lnTo>
                  <a:lnTo>
                    <a:pt x="201066" y="240030"/>
                  </a:lnTo>
                  <a:lnTo>
                    <a:pt x="198691" y="240030"/>
                  </a:lnTo>
                  <a:lnTo>
                    <a:pt x="198120" y="238760"/>
                  </a:lnTo>
                  <a:lnTo>
                    <a:pt x="198208" y="237490"/>
                  </a:lnTo>
                  <a:lnTo>
                    <a:pt x="198970" y="236220"/>
                  </a:lnTo>
                  <a:lnTo>
                    <a:pt x="199631" y="236220"/>
                  </a:lnTo>
                  <a:lnTo>
                    <a:pt x="200774" y="237490"/>
                  </a:lnTo>
                  <a:lnTo>
                    <a:pt x="201726" y="238760"/>
                  </a:lnTo>
                  <a:lnTo>
                    <a:pt x="201726" y="233680"/>
                  </a:lnTo>
                  <a:lnTo>
                    <a:pt x="200964" y="233680"/>
                  </a:lnTo>
                  <a:lnTo>
                    <a:pt x="200964" y="232410"/>
                  </a:lnTo>
                  <a:lnTo>
                    <a:pt x="202958" y="232410"/>
                  </a:lnTo>
                  <a:lnTo>
                    <a:pt x="203809" y="233680"/>
                  </a:lnTo>
                  <a:lnTo>
                    <a:pt x="203809" y="229870"/>
                  </a:lnTo>
                  <a:lnTo>
                    <a:pt x="200304" y="229870"/>
                  </a:lnTo>
                  <a:lnTo>
                    <a:pt x="200012" y="228600"/>
                  </a:lnTo>
                  <a:lnTo>
                    <a:pt x="199732" y="228600"/>
                  </a:lnTo>
                  <a:lnTo>
                    <a:pt x="200685" y="227330"/>
                  </a:lnTo>
                  <a:lnTo>
                    <a:pt x="204000" y="227330"/>
                  </a:lnTo>
                  <a:lnTo>
                    <a:pt x="204190" y="229870"/>
                  </a:lnTo>
                  <a:lnTo>
                    <a:pt x="204190" y="224790"/>
                  </a:lnTo>
                  <a:lnTo>
                    <a:pt x="201726" y="224790"/>
                  </a:lnTo>
                  <a:lnTo>
                    <a:pt x="201434" y="223520"/>
                  </a:lnTo>
                  <a:lnTo>
                    <a:pt x="202006" y="222250"/>
                  </a:lnTo>
                  <a:lnTo>
                    <a:pt x="204851" y="222250"/>
                  </a:lnTo>
                  <a:lnTo>
                    <a:pt x="205143" y="224790"/>
                  </a:lnTo>
                  <a:lnTo>
                    <a:pt x="205143" y="220980"/>
                  </a:lnTo>
                  <a:lnTo>
                    <a:pt x="202958" y="220980"/>
                  </a:lnTo>
                  <a:lnTo>
                    <a:pt x="201815" y="219710"/>
                  </a:lnTo>
                  <a:lnTo>
                    <a:pt x="202488" y="218440"/>
                  </a:lnTo>
                  <a:lnTo>
                    <a:pt x="203238" y="217170"/>
                  </a:lnTo>
                  <a:lnTo>
                    <a:pt x="205143" y="217170"/>
                  </a:lnTo>
                  <a:lnTo>
                    <a:pt x="206184" y="218440"/>
                  </a:lnTo>
                  <a:lnTo>
                    <a:pt x="206184" y="215138"/>
                  </a:lnTo>
                  <a:lnTo>
                    <a:pt x="205892" y="215900"/>
                  </a:lnTo>
                  <a:lnTo>
                    <a:pt x="204571" y="215900"/>
                  </a:lnTo>
                  <a:lnTo>
                    <a:pt x="203530" y="214630"/>
                  </a:lnTo>
                  <a:lnTo>
                    <a:pt x="202577" y="214630"/>
                  </a:lnTo>
                  <a:lnTo>
                    <a:pt x="203047" y="213360"/>
                  </a:lnTo>
                  <a:lnTo>
                    <a:pt x="204190" y="213360"/>
                  </a:lnTo>
                  <a:lnTo>
                    <a:pt x="204571" y="212090"/>
                  </a:lnTo>
                  <a:lnTo>
                    <a:pt x="205333" y="213360"/>
                  </a:lnTo>
                  <a:lnTo>
                    <a:pt x="207124" y="213360"/>
                  </a:lnTo>
                  <a:lnTo>
                    <a:pt x="207124" y="209550"/>
                  </a:lnTo>
                  <a:lnTo>
                    <a:pt x="206654" y="210820"/>
                  </a:lnTo>
                  <a:lnTo>
                    <a:pt x="204190" y="210820"/>
                  </a:lnTo>
                  <a:lnTo>
                    <a:pt x="203809" y="209550"/>
                  </a:lnTo>
                  <a:lnTo>
                    <a:pt x="204000" y="208280"/>
                  </a:lnTo>
                  <a:lnTo>
                    <a:pt x="207416" y="208280"/>
                  </a:lnTo>
                  <a:lnTo>
                    <a:pt x="207695" y="209550"/>
                  </a:lnTo>
                  <a:lnTo>
                    <a:pt x="207695" y="205486"/>
                  </a:lnTo>
                  <a:lnTo>
                    <a:pt x="207505" y="205740"/>
                  </a:lnTo>
                  <a:lnTo>
                    <a:pt x="205232" y="205740"/>
                  </a:lnTo>
                  <a:lnTo>
                    <a:pt x="204952" y="204470"/>
                  </a:lnTo>
                  <a:lnTo>
                    <a:pt x="205511" y="203200"/>
                  </a:lnTo>
                  <a:lnTo>
                    <a:pt x="208267" y="203200"/>
                  </a:lnTo>
                  <a:lnTo>
                    <a:pt x="208457" y="204470"/>
                  </a:lnTo>
                  <a:lnTo>
                    <a:pt x="208457" y="200660"/>
                  </a:lnTo>
                  <a:lnTo>
                    <a:pt x="208267" y="200660"/>
                  </a:lnTo>
                  <a:lnTo>
                    <a:pt x="207886" y="201930"/>
                  </a:lnTo>
                  <a:lnTo>
                    <a:pt x="206654" y="200660"/>
                  </a:lnTo>
                  <a:lnTo>
                    <a:pt x="205701" y="200660"/>
                  </a:lnTo>
                  <a:lnTo>
                    <a:pt x="205613" y="199390"/>
                  </a:lnTo>
                  <a:lnTo>
                    <a:pt x="206273" y="198120"/>
                  </a:lnTo>
                  <a:lnTo>
                    <a:pt x="208368" y="198120"/>
                  </a:lnTo>
                  <a:lnTo>
                    <a:pt x="209410" y="199390"/>
                  </a:lnTo>
                  <a:lnTo>
                    <a:pt x="209410" y="196342"/>
                  </a:lnTo>
                  <a:lnTo>
                    <a:pt x="209219" y="196850"/>
                  </a:lnTo>
                  <a:lnTo>
                    <a:pt x="208178" y="196850"/>
                  </a:lnTo>
                  <a:lnTo>
                    <a:pt x="207035" y="195580"/>
                  </a:lnTo>
                  <a:lnTo>
                    <a:pt x="206565" y="194310"/>
                  </a:lnTo>
                  <a:lnTo>
                    <a:pt x="206756" y="194310"/>
                  </a:lnTo>
                  <a:lnTo>
                    <a:pt x="207416" y="193040"/>
                  </a:lnTo>
                  <a:lnTo>
                    <a:pt x="208368" y="193040"/>
                  </a:lnTo>
                  <a:lnTo>
                    <a:pt x="209689" y="194310"/>
                  </a:lnTo>
                  <a:lnTo>
                    <a:pt x="209880" y="194310"/>
                  </a:lnTo>
                  <a:lnTo>
                    <a:pt x="210642" y="195580"/>
                  </a:lnTo>
                  <a:lnTo>
                    <a:pt x="210642" y="190500"/>
                  </a:lnTo>
                  <a:lnTo>
                    <a:pt x="210261" y="191770"/>
                  </a:lnTo>
                  <a:lnTo>
                    <a:pt x="207695" y="191770"/>
                  </a:lnTo>
                  <a:lnTo>
                    <a:pt x="207124" y="190500"/>
                  </a:lnTo>
                  <a:lnTo>
                    <a:pt x="207695" y="189230"/>
                  </a:lnTo>
                  <a:lnTo>
                    <a:pt x="210261" y="189230"/>
                  </a:lnTo>
                  <a:lnTo>
                    <a:pt x="210642" y="190500"/>
                  </a:lnTo>
                  <a:lnTo>
                    <a:pt x="210642" y="186690"/>
                  </a:lnTo>
                  <a:lnTo>
                    <a:pt x="208267" y="186690"/>
                  </a:lnTo>
                  <a:lnTo>
                    <a:pt x="208267" y="185420"/>
                  </a:lnTo>
                  <a:lnTo>
                    <a:pt x="208546" y="185420"/>
                  </a:lnTo>
                  <a:lnTo>
                    <a:pt x="209791" y="184150"/>
                  </a:lnTo>
                  <a:lnTo>
                    <a:pt x="211391" y="185420"/>
                  </a:lnTo>
                  <a:lnTo>
                    <a:pt x="211772" y="185420"/>
                  </a:lnTo>
                  <a:lnTo>
                    <a:pt x="211772" y="182880"/>
                  </a:lnTo>
                  <a:lnTo>
                    <a:pt x="208927" y="182880"/>
                  </a:lnTo>
                  <a:lnTo>
                    <a:pt x="208737" y="180340"/>
                  </a:lnTo>
                  <a:lnTo>
                    <a:pt x="211582" y="180340"/>
                  </a:lnTo>
                  <a:lnTo>
                    <a:pt x="212915" y="181610"/>
                  </a:lnTo>
                  <a:lnTo>
                    <a:pt x="212915" y="179070"/>
                  </a:lnTo>
                  <a:lnTo>
                    <a:pt x="211582" y="179070"/>
                  </a:lnTo>
                  <a:lnTo>
                    <a:pt x="210731" y="177800"/>
                  </a:lnTo>
                  <a:lnTo>
                    <a:pt x="209689" y="177800"/>
                  </a:lnTo>
                  <a:lnTo>
                    <a:pt x="209308" y="176530"/>
                  </a:lnTo>
                  <a:lnTo>
                    <a:pt x="209600" y="176530"/>
                  </a:lnTo>
                  <a:lnTo>
                    <a:pt x="210261" y="175260"/>
                  </a:lnTo>
                  <a:lnTo>
                    <a:pt x="213004" y="175260"/>
                  </a:lnTo>
                  <a:lnTo>
                    <a:pt x="213677" y="176530"/>
                  </a:lnTo>
                  <a:lnTo>
                    <a:pt x="214147" y="176530"/>
                  </a:lnTo>
                  <a:lnTo>
                    <a:pt x="214147" y="172720"/>
                  </a:lnTo>
                  <a:lnTo>
                    <a:pt x="209880" y="172720"/>
                  </a:lnTo>
                  <a:lnTo>
                    <a:pt x="211391" y="170180"/>
                  </a:lnTo>
                  <a:lnTo>
                    <a:pt x="213106" y="168910"/>
                  </a:lnTo>
                  <a:lnTo>
                    <a:pt x="215099" y="171450"/>
                  </a:lnTo>
                  <a:lnTo>
                    <a:pt x="215099" y="160020"/>
                  </a:lnTo>
                  <a:lnTo>
                    <a:pt x="214337" y="160020"/>
                  </a:lnTo>
                  <a:lnTo>
                    <a:pt x="213004" y="158750"/>
                  </a:lnTo>
                  <a:lnTo>
                    <a:pt x="213106" y="154940"/>
                  </a:lnTo>
                  <a:lnTo>
                    <a:pt x="215480" y="142240"/>
                  </a:lnTo>
                  <a:lnTo>
                    <a:pt x="216992" y="138430"/>
                  </a:lnTo>
                  <a:lnTo>
                    <a:pt x="218224" y="137160"/>
                  </a:lnTo>
                  <a:lnTo>
                    <a:pt x="219265" y="138430"/>
                  </a:lnTo>
                  <a:lnTo>
                    <a:pt x="220218" y="138430"/>
                  </a:lnTo>
                  <a:lnTo>
                    <a:pt x="220980" y="139700"/>
                  </a:lnTo>
                  <a:lnTo>
                    <a:pt x="221259" y="139700"/>
                  </a:lnTo>
                  <a:lnTo>
                    <a:pt x="221259" y="109220"/>
                  </a:lnTo>
                  <a:lnTo>
                    <a:pt x="220599" y="109220"/>
                  </a:lnTo>
                  <a:lnTo>
                    <a:pt x="220027" y="107950"/>
                  </a:lnTo>
                  <a:lnTo>
                    <a:pt x="219748" y="107581"/>
                  </a:lnTo>
                  <a:lnTo>
                    <a:pt x="219748" y="111760"/>
                  </a:lnTo>
                  <a:lnTo>
                    <a:pt x="218986" y="113030"/>
                  </a:lnTo>
                  <a:lnTo>
                    <a:pt x="218224" y="113030"/>
                  </a:lnTo>
                  <a:lnTo>
                    <a:pt x="217652" y="111760"/>
                  </a:lnTo>
                  <a:lnTo>
                    <a:pt x="215569" y="110490"/>
                  </a:lnTo>
                  <a:lnTo>
                    <a:pt x="213296" y="107950"/>
                  </a:lnTo>
                  <a:lnTo>
                    <a:pt x="211963" y="105410"/>
                  </a:lnTo>
                  <a:lnTo>
                    <a:pt x="212445" y="104140"/>
                  </a:lnTo>
                  <a:lnTo>
                    <a:pt x="212725" y="104140"/>
                  </a:lnTo>
                  <a:lnTo>
                    <a:pt x="215099" y="106680"/>
                  </a:lnTo>
                  <a:lnTo>
                    <a:pt x="219748" y="111760"/>
                  </a:lnTo>
                  <a:lnTo>
                    <a:pt x="219748" y="107581"/>
                  </a:lnTo>
                  <a:lnTo>
                    <a:pt x="219075" y="106680"/>
                  </a:lnTo>
                  <a:lnTo>
                    <a:pt x="218135" y="106680"/>
                  </a:lnTo>
                  <a:lnTo>
                    <a:pt x="217373" y="105410"/>
                  </a:lnTo>
                  <a:lnTo>
                    <a:pt x="216230" y="104140"/>
                  </a:lnTo>
                  <a:lnTo>
                    <a:pt x="221449" y="104140"/>
                  </a:lnTo>
                  <a:lnTo>
                    <a:pt x="222402" y="105410"/>
                  </a:lnTo>
                  <a:lnTo>
                    <a:pt x="222491" y="107950"/>
                  </a:lnTo>
                  <a:lnTo>
                    <a:pt x="222491" y="68580"/>
                  </a:lnTo>
                  <a:lnTo>
                    <a:pt x="213487" y="68580"/>
                  </a:lnTo>
                  <a:lnTo>
                    <a:pt x="211302" y="69850"/>
                  </a:lnTo>
                  <a:lnTo>
                    <a:pt x="209689" y="71120"/>
                  </a:lnTo>
                  <a:lnTo>
                    <a:pt x="208648" y="74930"/>
                  </a:lnTo>
                  <a:lnTo>
                    <a:pt x="207987" y="76200"/>
                  </a:lnTo>
                  <a:lnTo>
                    <a:pt x="207505" y="78740"/>
                  </a:lnTo>
                  <a:lnTo>
                    <a:pt x="204952" y="90170"/>
                  </a:lnTo>
                  <a:lnTo>
                    <a:pt x="199631" y="90170"/>
                  </a:lnTo>
                  <a:lnTo>
                    <a:pt x="197358" y="91440"/>
                  </a:lnTo>
                  <a:lnTo>
                    <a:pt x="197459" y="92710"/>
                  </a:lnTo>
                  <a:lnTo>
                    <a:pt x="197650" y="92710"/>
                  </a:lnTo>
                  <a:lnTo>
                    <a:pt x="199821" y="96520"/>
                  </a:lnTo>
                  <a:lnTo>
                    <a:pt x="202488" y="99060"/>
                  </a:lnTo>
                  <a:lnTo>
                    <a:pt x="206375" y="101600"/>
                  </a:lnTo>
                  <a:lnTo>
                    <a:pt x="208648" y="102870"/>
                  </a:lnTo>
                  <a:lnTo>
                    <a:pt x="209308" y="104140"/>
                  </a:lnTo>
                  <a:lnTo>
                    <a:pt x="210261" y="106680"/>
                  </a:lnTo>
                  <a:lnTo>
                    <a:pt x="211391" y="107950"/>
                  </a:lnTo>
                  <a:lnTo>
                    <a:pt x="212445" y="110490"/>
                  </a:lnTo>
                  <a:lnTo>
                    <a:pt x="213575" y="111760"/>
                  </a:lnTo>
                  <a:lnTo>
                    <a:pt x="212915" y="114300"/>
                  </a:lnTo>
                  <a:lnTo>
                    <a:pt x="210731" y="114300"/>
                  </a:lnTo>
                  <a:lnTo>
                    <a:pt x="210070" y="115570"/>
                  </a:lnTo>
                  <a:lnTo>
                    <a:pt x="205613" y="115570"/>
                  </a:lnTo>
                  <a:lnTo>
                    <a:pt x="204571" y="116840"/>
                  </a:lnTo>
                  <a:lnTo>
                    <a:pt x="211772" y="134620"/>
                  </a:lnTo>
                  <a:lnTo>
                    <a:pt x="212725" y="135890"/>
                  </a:lnTo>
                  <a:lnTo>
                    <a:pt x="214337" y="135890"/>
                  </a:lnTo>
                  <a:lnTo>
                    <a:pt x="214426" y="137160"/>
                  </a:lnTo>
                  <a:lnTo>
                    <a:pt x="213385" y="143510"/>
                  </a:lnTo>
                  <a:lnTo>
                    <a:pt x="212153" y="149860"/>
                  </a:lnTo>
                  <a:lnTo>
                    <a:pt x="211023" y="156210"/>
                  </a:lnTo>
                  <a:lnTo>
                    <a:pt x="210642" y="157480"/>
                  </a:lnTo>
                  <a:lnTo>
                    <a:pt x="210070" y="160020"/>
                  </a:lnTo>
                  <a:lnTo>
                    <a:pt x="208267" y="161290"/>
                  </a:lnTo>
                  <a:lnTo>
                    <a:pt x="206184" y="162560"/>
                  </a:lnTo>
                  <a:lnTo>
                    <a:pt x="206184" y="163830"/>
                  </a:lnTo>
                  <a:lnTo>
                    <a:pt x="207416" y="166370"/>
                  </a:lnTo>
                  <a:lnTo>
                    <a:pt x="207797" y="166370"/>
                  </a:lnTo>
                  <a:lnTo>
                    <a:pt x="208457" y="167640"/>
                  </a:lnTo>
                  <a:lnTo>
                    <a:pt x="208546" y="171450"/>
                  </a:lnTo>
                  <a:lnTo>
                    <a:pt x="208267" y="172720"/>
                  </a:lnTo>
                  <a:lnTo>
                    <a:pt x="208076" y="175260"/>
                  </a:lnTo>
                  <a:lnTo>
                    <a:pt x="207416" y="175729"/>
                  </a:lnTo>
                  <a:lnTo>
                    <a:pt x="207416" y="179070"/>
                  </a:lnTo>
                  <a:lnTo>
                    <a:pt x="206756" y="180340"/>
                  </a:lnTo>
                  <a:lnTo>
                    <a:pt x="205511" y="186690"/>
                  </a:lnTo>
                  <a:lnTo>
                    <a:pt x="204470" y="191770"/>
                  </a:lnTo>
                  <a:lnTo>
                    <a:pt x="203530" y="196850"/>
                  </a:lnTo>
                  <a:lnTo>
                    <a:pt x="202006" y="204470"/>
                  </a:lnTo>
                  <a:lnTo>
                    <a:pt x="200583" y="213360"/>
                  </a:lnTo>
                  <a:lnTo>
                    <a:pt x="199072" y="220980"/>
                  </a:lnTo>
                  <a:lnTo>
                    <a:pt x="198501" y="224790"/>
                  </a:lnTo>
                  <a:lnTo>
                    <a:pt x="198031" y="226060"/>
                  </a:lnTo>
                  <a:lnTo>
                    <a:pt x="197358" y="227330"/>
                  </a:lnTo>
                  <a:lnTo>
                    <a:pt x="197078" y="227330"/>
                  </a:lnTo>
                  <a:lnTo>
                    <a:pt x="197078" y="234950"/>
                  </a:lnTo>
                  <a:lnTo>
                    <a:pt x="195084" y="238760"/>
                  </a:lnTo>
                  <a:lnTo>
                    <a:pt x="193382" y="237490"/>
                  </a:lnTo>
                  <a:lnTo>
                    <a:pt x="190906" y="233680"/>
                  </a:lnTo>
                  <a:lnTo>
                    <a:pt x="182943" y="223520"/>
                  </a:lnTo>
                  <a:lnTo>
                    <a:pt x="178866" y="218440"/>
                  </a:lnTo>
                  <a:lnTo>
                    <a:pt x="176974" y="215900"/>
                  </a:lnTo>
                  <a:lnTo>
                    <a:pt x="174879" y="214630"/>
                  </a:lnTo>
                  <a:lnTo>
                    <a:pt x="152882" y="186690"/>
                  </a:lnTo>
                  <a:lnTo>
                    <a:pt x="151841" y="185420"/>
                  </a:lnTo>
                  <a:lnTo>
                    <a:pt x="150609" y="184150"/>
                  </a:lnTo>
                  <a:lnTo>
                    <a:pt x="147472" y="180340"/>
                  </a:lnTo>
                  <a:lnTo>
                    <a:pt x="145300" y="177800"/>
                  </a:lnTo>
                  <a:lnTo>
                    <a:pt x="143205" y="175260"/>
                  </a:lnTo>
                  <a:lnTo>
                    <a:pt x="139890" y="171450"/>
                  </a:lnTo>
                  <a:lnTo>
                    <a:pt x="136385" y="167640"/>
                  </a:lnTo>
                  <a:lnTo>
                    <a:pt x="130886" y="160020"/>
                  </a:lnTo>
                  <a:lnTo>
                    <a:pt x="128790" y="157480"/>
                  </a:lnTo>
                  <a:lnTo>
                    <a:pt x="126326" y="154940"/>
                  </a:lnTo>
                  <a:lnTo>
                    <a:pt x="127469" y="154940"/>
                  </a:lnTo>
                  <a:lnTo>
                    <a:pt x="128130" y="153670"/>
                  </a:lnTo>
                  <a:lnTo>
                    <a:pt x="131064" y="154940"/>
                  </a:lnTo>
                  <a:lnTo>
                    <a:pt x="132778" y="156210"/>
                  </a:lnTo>
                  <a:lnTo>
                    <a:pt x="134099" y="157480"/>
                  </a:lnTo>
                  <a:lnTo>
                    <a:pt x="137426" y="161290"/>
                  </a:lnTo>
                  <a:lnTo>
                    <a:pt x="141033" y="165100"/>
                  </a:lnTo>
                  <a:lnTo>
                    <a:pt x="149275" y="176530"/>
                  </a:lnTo>
                  <a:lnTo>
                    <a:pt x="151841" y="179070"/>
                  </a:lnTo>
                  <a:lnTo>
                    <a:pt x="157149" y="185420"/>
                  </a:lnTo>
                  <a:lnTo>
                    <a:pt x="162560" y="191770"/>
                  </a:lnTo>
                  <a:lnTo>
                    <a:pt x="172897" y="203200"/>
                  </a:lnTo>
                  <a:lnTo>
                    <a:pt x="177723" y="209550"/>
                  </a:lnTo>
                  <a:lnTo>
                    <a:pt x="185597" y="219710"/>
                  </a:lnTo>
                  <a:lnTo>
                    <a:pt x="188734" y="223520"/>
                  </a:lnTo>
                  <a:lnTo>
                    <a:pt x="192709" y="227330"/>
                  </a:lnTo>
                  <a:lnTo>
                    <a:pt x="193662" y="228600"/>
                  </a:lnTo>
                  <a:lnTo>
                    <a:pt x="196697" y="232410"/>
                  </a:lnTo>
                  <a:lnTo>
                    <a:pt x="197078" y="234950"/>
                  </a:lnTo>
                  <a:lnTo>
                    <a:pt x="197078" y="227330"/>
                  </a:lnTo>
                  <a:lnTo>
                    <a:pt x="196037" y="227330"/>
                  </a:lnTo>
                  <a:lnTo>
                    <a:pt x="193471" y="223520"/>
                  </a:lnTo>
                  <a:lnTo>
                    <a:pt x="190055" y="219710"/>
                  </a:lnTo>
                  <a:lnTo>
                    <a:pt x="181622" y="209550"/>
                  </a:lnTo>
                  <a:lnTo>
                    <a:pt x="176212" y="203200"/>
                  </a:lnTo>
                  <a:lnTo>
                    <a:pt x="167017" y="191770"/>
                  </a:lnTo>
                  <a:lnTo>
                    <a:pt x="162369" y="186690"/>
                  </a:lnTo>
                  <a:lnTo>
                    <a:pt x="157429" y="181610"/>
                  </a:lnTo>
                  <a:lnTo>
                    <a:pt x="154774" y="177800"/>
                  </a:lnTo>
                  <a:lnTo>
                    <a:pt x="152692" y="175260"/>
                  </a:lnTo>
                  <a:lnTo>
                    <a:pt x="139788" y="158750"/>
                  </a:lnTo>
                  <a:lnTo>
                    <a:pt x="139788" y="157480"/>
                  </a:lnTo>
                  <a:lnTo>
                    <a:pt x="154584" y="162560"/>
                  </a:lnTo>
                  <a:lnTo>
                    <a:pt x="161886" y="163830"/>
                  </a:lnTo>
                  <a:lnTo>
                    <a:pt x="176593" y="168910"/>
                  </a:lnTo>
                  <a:lnTo>
                    <a:pt x="198780" y="175260"/>
                  </a:lnTo>
                  <a:lnTo>
                    <a:pt x="206273" y="177800"/>
                  </a:lnTo>
                  <a:lnTo>
                    <a:pt x="207416" y="179070"/>
                  </a:lnTo>
                  <a:lnTo>
                    <a:pt x="207416" y="175729"/>
                  </a:lnTo>
                  <a:lnTo>
                    <a:pt x="206273" y="176530"/>
                  </a:lnTo>
                  <a:lnTo>
                    <a:pt x="204762" y="175260"/>
                  </a:lnTo>
                  <a:lnTo>
                    <a:pt x="203149" y="175260"/>
                  </a:lnTo>
                  <a:lnTo>
                    <a:pt x="159232" y="161290"/>
                  </a:lnTo>
                  <a:lnTo>
                    <a:pt x="144868" y="157480"/>
                  </a:lnTo>
                  <a:lnTo>
                    <a:pt x="132829" y="151130"/>
                  </a:lnTo>
                  <a:lnTo>
                    <a:pt x="130124" y="147320"/>
                  </a:lnTo>
                  <a:lnTo>
                    <a:pt x="128790" y="146050"/>
                  </a:lnTo>
                  <a:lnTo>
                    <a:pt x="127279" y="143510"/>
                  </a:lnTo>
                  <a:lnTo>
                    <a:pt x="123291" y="138430"/>
                  </a:lnTo>
                  <a:lnTo>
                    <a:pt x="119494" y="133350"/>
                  </a:lnTo>
                  <a:lnTo>
                    <a:pt x="115328" y="129540"/>
                  </a:lnTo>
                  <a:lnTo>
                    <a:pt x="110566" y="124460"/>
                  </a:lnTo>
                  <a:lnTo>
                    <a:pt x="101358" y="113030"/>
                  </a:lnTo>
                  <a:lnTo>
                    <a:pt x="96545" y="106680"/>
                  </a:lnTo>
                  <a:lnTo>
                    <a:pt x="93040" y="102870"/>
                  </a:lnTo>
                  <a:lnTo>
                    <a:pt x="90093" y="99060"/>
                  </a:lnTo>
                  <a:lnTo>
                    <a:pt x="84505" y="92710"/>
                  </a:lnTo>
                  <a:lnTo>
                    <a:pt x="81851" y="90170"/>
                  </a:lnTo>
                  <a:lnTo>
                    <a:pt x="79768" y="87630"/>
                  </a:lnTo>
                  <a:lnTo>
                    <a:pt x="74930" y="81280"/>
                  </a:lnTo>
                  <a:lnTo>
                    <a:pt x="69430" y="76200"/>
                  </a:lnTo>
                  <a:lnTo>
                    <a:pt x="64681" y="69850"/>
                  </a:lnTo>
                  <a:lnTo>
                    <a:pt x="60515" y="63500"/>
                  </a:lnTo>
                  <a:lnTo>
                    <a:pt x="56197" y="58420"/>
                  </a:lnTo>
                  <a:lnTo>
                    <a:pt x="47421" y="48260"/>
                  </a:lnTo>
                  <a:lnTo>
                    <a:pt x="45618" y="46990"/>
                  </a:lnTo>
                  <a:lnTo>
                    <a:pt x="37706" y="36830"/>
                  </a:lnTo>
                  <a:lnTo>
                    <a:pt x="25323" y="21590"/>
                  </a:lnTo>
                  <a:lnTo>
                    <a:pt x="21526" y="16510"/>
                  </a:lnTo>
                  <a:lnTo>
                    <a:pt x="17068" y="12700"/>
                  </a:lnTo>
                  <a:lnTo>
                    <a:pt x="13665" y="7620"/>
                  </a:lnTo>
                  <a:lnTo>
                    <a:pt x="11861" y="5080"/>
                  </a:lnTo>
                  <a:lnTo>
                    <a:pt x="9398" y="2540"/>
                  </a:lnTo>
                  <a:lnTo>
                    <a:pt x="7112" y="0"/>
                  </a:lnTo>
                  <a:lnTo>
                    <a:pt x="5689" y="0"/>
                  </a:lnTo>
                  <a:lnTo>
                    <a:pt x="9867" y="5080"/>
                  </a:lnTo>
                  <a:lnTo>
                    <a:pt x="14135" y="11430"/>
                  </a:lnTo>
                  <a:lnTo>
                    <a:pt x="18402" y="16510"/>
                  </a:lnTo>
                  <a:lnTo>
                    <a:pt x="23329" y="21590"/>
                  </a:lnTo>
                  <a:lnTo>
                    <a:pt x="28270" y="27940"/>
                  </a:lnTo>
                  <a:lnTo>
                    <a:pt x="35471" y="36830"/>
                  </a:lnTo>
                  <a:lnTo>
                    <a:pt x="37744" y="39370"/>
                  </a:lnTo>
                  <a:lnTo>
                    <a:pt x="39928" y="41910"/>
                  </a:lnTo>
                  <a:lnTo>
                    <a:pt x="56146" y="62230"/>
                  </a:lnTo>
                  <a:lnTo>
                    <a:pt x="66103" y="73660"/>
                  </a:lnTo>
                  <a:lnTo>
                    <a:pt x="68186" y="76200"/>
                  </a:lnTo>
                  <a:lnTo>
                    <a:pt x="69989" y="78740"/>
                  </a:lnTo>
                  <a:lnTo>
                    <a:pt x="84404" y="96520"/>
                  </a:lnTo>
                  <a:lnTo>
                    <a:pt x="88493" y="100330"/>
                  </a:lnTo>
                  <a:lnTo>
                    <a:pt x="93078" y="106680"/>
                  </a:lnTo>
                  <a:lnTo>
                    <a:pt x="102158" y="118110"/>
                  </a:lnTo>
                  <a:lnTo>
                    <a:pt x="106692" y="123190"/>
                  </a:lnTo>
                  <a:lnTo>
                    <a:pt x="110693" y="128270"/>
                  </a:lnTo>
                  <a:lnTo>
                    <a:pt x="122821" y="143510"/>
                  </a:lnTo>
                  <a:lnTo>
                    <a:pt x="124523" y="144780"/>
                  </a:lnTo>
                  <a:lnTo>
                    <a:pt x="126428" y="147320"/>
                  </a:lnTo>
                  <a:lnTo>
                    <a:pt x="128511" y="149860"/>
                  </a:lnTo>
                  <a:lnTo>
                    <a:pt x="128701" y="151130"/>
                  </a:lnTo>
                  <a:lnTo>
                    <a:pt x="124142" y="151130"/>
                  </a:lnTo>
                  <a:lnTo>
                    <a:pt x="123012" y="149860"/>
                  </a:lnTo>
                  <a:lnTo>
                    <a:pt x="121958" y="148590"/>
                  </a:lnTo>
                  <a:lnTo>
                    <a:pt x="114655" y="139700"/>
                  </a:lnTo>
                  <a:lnTo>
                    <a:pt x="106857" y="129540"/>
                  </a:lnTo>
                  <a:lnTo>
                    <a:pt x="100723" y="121920"/>
                  </a:lnTo>
                  <a:lnTo>
                    <a:pt x="98348" y="119380"/>
                  </a:lnTo>
                  <a:lnTo>
                    <a:pt x="96164" y="116840"/>
                  </a:lnTo>
                  <a:lnTo>
                    <a:pt x="92278" y="111760"/>
                  </a:lnTo>
                  <a:lnTo>
                    <a:pt x="88582" y="107950"/>
                  </a:lnTo>
                  <a:lnTo>
                    <a:pt x="84785" y="102870"/>
                  </a:lnTo>
                  <a:lnTo>
                    <a:pt x="76822" y="92710"/>
                  </a:lnTo>
                  <a:lnTo>
                    <a:pt x="72834" y="88900"/>
                  </a:lnTo>
                  <a:lnTo>
                    <a:pt x="71793" y="87630"/>
                  </a:lnTo>
                  <a:lnTo>
                    <a:pt x="70662" y="86360"/>
                  </a:lnTo>
                  <a:lnTo>
                    <a:pt x="65722" y="80010"/>
                  </a:lnTo>
                  <a:lnTo>
                    <a:pt x="61747" y="74930"/>
                  </a:lnTo>
                  <a:lnTo>
                    <a:pt x="55486" y="67310"/>
                  </a:lnTo>
                  <a:lnTo>
                    <a:pt x="53301" y="64770"/>
                  </a:lnTo>
                  <a:lnTo>
                    <a:pt x="36652" y="44450"/>
                  </a:lnTo>
                  <a:lnTo>
                    <a:pt x="31864" y="38100"/>
                  </a:lnTo>
                  <a:lnTo>
                    <a:pt x="26936" y="33020"/>
                  </a:lnTo>
                  <a:lnTo>
                    <a:pt x="22288" y="26670"/>
                  </a:lnTo>
                  <a:lnTo>
                    <a:pt x="16598" y="21590"/>
                  </a:lnTo>
                  <a:lnTo>
                    <a:pt x="16129" y="20320"/>
                  </a:lnTo>
                  <a:lnTo>
                    <a:pt x="14605" y="20320"/>
                  </a:lnTo>
                  <a:lnTo>
                    <a:pt x="15176" y="21590"/>
                  </a:lnTo>
                  <a:lnTo>
                    <a:pt x="15646" y="21590"/>
                  </a:lnTo>
                  <a:lnTo>
                    <a:pt x="16217" y="22860"/>
                  </a:lnTo>
                  <a:lnTo>
                    <a:pt x="20967" y="29210"/>
                  </a:lnTo>
                  <a:lnTo>
                    <a:pt x="25615" y="34290"/>
                  </a:lnTo>
                  <a:lnTo>
                    <a:pt x="30441" y="40640"/>
                  </a:lnTo>
                  <a:lnTo>
                    <a:pt x="33197" y="44450"/>
                  </a:lnTo>
                  <a:lnTo>
                    <a:pt x="36233" y="46990"/>
                  </a:lnTo>
                  <a:lnTo>
                    <a:pt x="42303" y="54610"/>
                  </a:lnTo>
                  <a:lnTo>
                    <a:pt x="45529" y="58420"/>
                  </a:lnTo>
                  <a:lnTo>
                    <a:pt x="48844" y="63500"/>
                  </a:lnTo>
                  <a:lnTo>
                    <a:pt x="52539" y="67310"/>
                  </a:lnTo>
                  <a:lnTo>
                    <a:pt x="56248" y="72390"/>
                  </a:lnTo>
                  <a:lnTo>
                    <a:pt x="59944" y="76200"/>
                  </a:lnTo>
                  <a:lnTo>
                    <a:pt x="67246" y="85090"/>
                  </a:lnTo>
                  <a:lnTo>
                    <a:pt x="68567" y="87630"/>
                  </a:lnTo>
                  <a:lnTo>
                    <a:pt x="70662" y="90170"/>
                  </a:lnTo>
                  <a:lnTo>
                    <a:pt x="71704" y="90170"/>
                  </a:lnTo>
                  <a:lnTo>
                    <a:pt x="75209" y="95250"/>
                  </a:lnTo>
                  <a:lnTo>
                    <a:pt x="77774" y="97790"/>
                  </a:lnTo>
                  <a:lnTo>
                    <a:pt x="84696" y="106680"/>
                  </a:lnTo>
                  <a:lnTo>
                    <a:pt x="89242" y="111760"/>
                  </a:lnTo>
                  <a:lnTo>
                    <a:pt x="93319" y="116840"/>
                  </a:lnTo>
                  <a:lnTo>
                    <a:pt x="97510" y="123190"/>
                  </a:lnTo>
                  <a:lnTo>
                    <a:pt x="101803" y="128270"/>
                  </a:lnTo>
                  <a:lnTo>
                    <a:pt x="112382" y="140970"/>
                  </a:lnTo>
                  <a:lnTo>
                    <a:pt x="114477" y="143510"/>
                  </a:lnTo>
                  <a:lnTo>
                    <a:pt x="116370" y="146050"/>
                  </a:lnTo>
                  <a:lnTo>
                    <a:pt x="116941" y="146050"/>
                  </a:lnTo>
                  <a:lnTo>
                    <a:pt x="117132" y="147320"/>
                  </a:lnTo>
                  <a:lnTo>
                    <a:pt x="117703" y="148590"/>
                  </a:lnTo>
                  <a:lnTo>
                    <a:pt x="115138" y="147320"/>
                  </a:lnTo>
                  <a:lnTo>
                    <a:pt x="100533" y="143510"/>
                  </a:lnTo>
                  <a:lnTo>
                    <a:pt x="93700" y="140970"/>
                  </a:lnTo>
                  <a:lnTo>
                    <a:pt x="80619" y="137160"/>
                  </a:lnTo>
                  <a:lnTo>
                    <a:pt x="74739" y="135890"/>
                  </a:lnTo>
                  <a:lnTo>
                    <a:pt x="68948" y="133350"/>
                  </a:lnTo>
                  <a:lnTo>
                    <a:pt x="59283" y="130810"/>
                  </a:lnTo>
                  <a:lnTo>
                    <a:pt x="51409" y="128270"/>
                  </a:lnTo>
                  <a:lnTo>
                    <a:pt x="50076" y="128270"/>
                  </a:lnTo>
                  <a:lnTo>
                    <a:pt x="50177" y="129540"/>
                  </a:lnTo>
                  <a:lnTo>
                    <a:pt x="51981" y="130810"/>
                  </a:lnTo>
                  <a:lnTo>
                    <a:pt x="54254" y="132080"/>
                  </a:lnTo>
                  <a:lnTo>
                    <a:pt x="56337" y="132080"/>
                  </a:lnTo>
                  <a:lnTo>
                    <a:pt x="63068" y="134620"/>
                  </a:lnTo>
                  <a:lnTo>
                    <a:pt x="69799" y="135890"/>
                  </a:lnTo>
                  <a:lnTo>
                    <a:pt x="76441" y="138430"/>
                  </a:lnTo>
                  <a:lnTo>
                    <a:pt x="83172" y="139700"/>
                  </a:lnTo>
                  <a:lnTo>
                    <a:pt x="89814" y="142240"/>
                  </a:lnTo>
                  <a:lnTo>
                    <a:pt x="96456" y="143510"/>
                  </a:lnTo>
                  <a:lnTo>
                    <a:pt x="110680" y="148590"/>
                  </a:lnTo>
                  <a:lnTo>
                    <a:pt x="119786" y="151130"/>
                  </a:lnTo>
                  <a:lnTo>
                    <a:pt x="121399" y="152400"/>
                  </a:lnTo>
                  <a:lnTo>
                    <a:pt x="122720" y="153670"/>
                  </a:lnTo>
                  <a:lnTo>
                    <a:pt x="124523" y="156210"/>
                  </a:lnTo>
                  <a:lnTo>
                    <a:pt x="125374" y="156210"/>
                  </a:lnTo>
                  <a:lnTo>
                    <a:pt x="127850" y="160020"/>
                  </a:lnTo>
                  <a:lnTo>
                    <a:pt x="130022" y="162560"/>
                  </a:lnTo>
                  <a:lnTo>
                    <a:pt x="137998" y="172720"/>
                  </a:lnTo>
                  <a:lnTo>
                    <a:pt x="142925" y="179070"/>
                  </a:lnTo>
                  <a:lnTo>
                    <a:pt x="153073" y="190500"/>
                  </a:lnTo>
                  <a:lnTo>
                    <a:pt x="157530" y="195580"/>
                  </a:lnTo>
                  <a:lnTo>
                    <a:pt x="162077" y="201930"/>
                  </a:lnTo>
                  <a:lnTo>
                    <a:pt x="166446" y="207010"/>
                  </a:lnTo>
                  <a:lnTo>
                    <a:pt x="173748" y="215900"/>
                  </a:lnTo>
                  <a:lnTo>
                    <a:pt x="178777" y="222250"/>
                  </a:lnTo>
                  <a:lnTo>
                    <a:pt x="187121" y="232410"/>
                  </a:lnTo>
                  <a:lnTo>
                    <a:pt x="193763" y="240030"/>
                  </a:lnTo>
                  <a:lnTo>
                    <a:pt x="194703" y="241300"/>
                  </a:lnTo>
                  <a:lnTo>
                    <a:pt x="195186" y="242570"/>
                  </a:lnTo>
                  <a:lnTo>
                    <a:pt x="194614" y="246380"/>
                  </a:lnTo>
                  <a:lnTo>
                    <a:pt x="191211" y="264160"/>
                  </a:lnTo>
                  <a:lnTo>
                    <a:pt x="187883" y="280670"/>
                  </a:lnTo>
                  <a:lnTo>
                    <a:pt x="187312" y="283845"/>
                  </a:lnTo>
                  <a:lnTo>
                    <a:pt x="187312" y="316230"/>
                  </a:lnTo>
                  <a:lnTo>
                    <a:pt x="186829" y="318770"/>
                  </a:lnTo>
                  <a:lnTo>
                    <a:pt x="186461" y="321310"/>
                  </a:lnTo>
                  <a:lnTo>
                    <a:pt x="185978" y="323850"/>
                  </a:lnTo>
                  <a:lnTo>
                    <a:pt x="184569" y="330200"/>
                  </a:lnTo>
                  <a:lnTo>
                    <a:pt x="183121" y="337820"/>
                  </a:lnTo>
                  <a:lnTo>
                    <a:pt x="181813" y="344957"/>
                  </a:lnTo>
                  <a:lnTo>
                    <a:pt x="181813" y="368300"/>
                  </a:lnTo>
                  <a:lnTo>
                    <a:pt x="181432" y="370840"/>
                  </a:lnTo>
                  <a:lnTo>
                    <a:pt x="181140" y="370840"/>
                  </a:lnTo>
                  <a:lnTo>
                    <a:pt x="180390" y="369570"/>
                  </a:lnTo>
                  <a:lnTo>
                    <a:pt x="181813" y="368300"/>
                  </a:lnTo>
                  <a:lnTo>
                    <a:pt x="181813" y="344957"/>
                  </a:lnTo>
                  <a:lnTo>
                    <a:pt x="181724" y="345440"/>
                  </a:lnTo>
                  <a:lnTo>
                    <a:pt x="180479" y="353060"/>
                  </a:lnTo>
                  <a:lnTo>
                    <a:pt x="179438" y="360680"/>
                  </a:lnTo>
                  <a:lnTo>
                    <a:pt x="178015" y="367030"/>
                  </a:lnTo>
                  <a:lnTo>
                    <a:pt x="176491" y="374650"/>
                  </a:lnTo>
                  <a:lnTo>
                    <a:pt x="176301" y="374650"/>
                  </a:lnTo>
                  <a:lnTo>
                    <a:pt x="176022" y="375920"/>
                  </a:lnTo>
                  <a:lnTo>
                    <a:pt x="175641" y="377190"/>
                  </a:lnTo>
                  <a:lnTo>
                    <a:pt x="174218" y="377190"/>
                  </a:lnTo>
                  <a:lnTo>
                    <a:pt x="173748" y="375920"/>
                  </a:lnTo>
                  <a:lnTo>
                    <a:pt x="173837" y="374650"/>
                  </a:lnTo>
                  <a:lnTo>
                    <a:pt x="174028" y="373380"/>
                  </a:lnTo>
                  <a:lnTo>
                    <a:pt x="174320" y="372110"/>
                  </a:lnTo>
                  <a:lnTo>
                    <a:pt x="175856" y="364490"/>
                  </a:lnTo>
                  <a:lnTo>
                    <a:pt x="177444" y="356870"/>
                  </a:lnTo>
                  <a:lnTo>
                    <a:pt x="178955" y="347980"/>
                  </a:lnTo>
                  <a:lnTo>
                    <a:pt x="180289" y="340360"/>
                  </a:lnTo>
                  <a:lnTo>
                    <a:pt x="181432" y="332740"/>
                  </a:lnTo>
                  <a:lnTo>
                    <a:pt x="182473" y="326390"/>
                  </a:lnTo>
                  <a:lnTo>
                    <a:pt x="183794" y="318770"/>
                  </a:lnTo>
                  <a:lnTo>
                    <a:pt x="183984" y="317500"/>
                  </a:lnTo>
                  <a:lnTo>
                    <a:pt x="184365" y="316230"/>
                  </a:lnTo>
                  <a:lnTo>
                    <a:pt x="184746" y="314960"/>
                  </a:lnTo>
                  <a:lnTo>
                    <a:pt x="185407" y="314960"/>
                  </a:lnTo>
                  <a:lnTo>
                    <a:pt x="186740" y="316230"/>
                  </a:lnTo>
                  <a:lnTo>
                    <a:pt x="187312" y="316230"/>
                  </a:lnTo>
                  <a:lnTo>
                    <a:pt x="187312" y="283845"/>
                  </a:lnTo>
                  <a:lnTo>
                    <a:pt x="186740" y="287020"/>
                  </a:lnTo>
                  <a:lnTo>
                    <a:pt x="185788" y="292100"/>
                  </a:lnTo>
                  <a:lnTo>
                    <a:pt x="184658" y="298450"/>
                  </a:lnTo>
                  <a:lnTo>
                    <a:pt x="184365" y="299720"/>
                  </a:lnTo>
                  <a:lnTo>
                    <a:pt x="184277" y="300990"/>
                  </a:lnTo>
                  <a:lnTo>
                    <a:pt x="182943" y="303530"/>
                  </a:lnTo>
                  <a:lnTo>
                    <a:pt x="171665" y="303530"/>
                  </a:lnTo>
                  <a:lnTo>
                    <a:pt x="169379" y="304800"/>
                  </a:lnTo>
                  <a:lnTo>
                    <a:pt x="166827" y="306070"/>
                  </a:lnTo>
                  <a:lnTo>
                    <a:pt x="166446" y="307340"/>
                  </a:lnTo>
                  <a:lnTo>
                    <a:pt x="166065" y="307340"/>
                  </a:lnTo>
                  <a:lnTo>
                    <a:pt x="167017" y="308610"/>
                  </a:lnTo>
                  <a:lnTo>
                    <a:pt x="168630" y="309880"/>
                  </a:lnTo>
                  <a:lnTo>
                    <a:pt x="172034" y="311150"/>
                  </a:lnTo>
                  <a:lnTo>
                    <a:pt x="173837" y="312420"/>
                  </a:lnTo>
                  <a:lnTo>
                    <a:pt x="175742" y="312420"/>
                  </a:lnTo>
                  <a:lnTo>
                    <a:pt x="177444" y="313690"/>
                  </a:lnTo>
                  <a:lnTo>
                    <a:pt x="179336" y="313690"/>
                  </a:lnTo>
                  <a:lnTo>
                    <a:pt x="181140" y="314960"/>
                  </a:lnTo>
                  <a:lnTo>
                    <a:pt x="180949" y="320040"/>
                  </a:lnTo>
                  <a:lnTo>
                    <a:pt x="175704" y="347980"/>
                  </a:lnTo>
                  <a:lnTo>
                    <a:pt x="170992" y="372110"/>
                  </a:lnTo>
                  <a:lnTo>
                    <a:pt x="170421" y="375920"/>
                  </a:lnTo>
                  <a:lnTo>
                    <a:pt x="166725" y="375920"/>
                  </a:lnTo>
                  <a:lnTo>
                    <a:pt x="166725" y="397510"/>
                  </a:lnTo>
                  <a:lnTo>
                    <a:pt x="165214" y="402590"/>
                  </a:lnTo>
                  <a:lnTo>
                    <a:pt x="163791" y="406400"/>
                  </a:lnTo>
                  <a:lnTo>
                    <a:pt x="162560" y="409155"/>
                  </a:lnTo>
                  <a:lnTo>
                    <a:pt x="162560" y="416560"/>
                  </a:lnTo>
                  <a:lnTo>
                    <a:pt x="161886" y="419100"/>
                  </a:lnTo>
                  <a:lnTo>
                    <a:pt x="161328" y="421640"/>
                  </a:lnTo>
                  <a:lnTo>
                    <a:pt x="160185" y="425450"/>
                  </a:lnTo>
                  <a:lnTo>
                    <a:pt x="158851" y="425450"/>
                  </a:lnTo>
                  <a:lnTo>
                    <a:pt x="155727" y="421640"/>
                  </a:lnTo>
                  <a:lnTo>
                    <a:pt x="151549" y="415290"/>
                  </a:lnTo>
                  <a:lnTo>
                    <a:pt x="147193" y="410210"/>
                  </a:lnTo>
                  <a:lnTo>
                    <a:pt x="143306" y="405130"/>
                  </a:lnTo>
                  <a:lnTo>
                    <a:pt x="142074" y="402590"/>
                  </a:lnTo>
                  <a:lnTo>
                    <a:pt x="139788" y="398780"/>
                  </a:lnTo>
                  <a:lnTo>
                    <a:pt x="139319" y="398780"/>
                  </a:lnTo>
                  <a:lnTo>
                    <a:pt x="140169" y="397510"/>
                  </a:lnTo>
                  <a:lnTo>
                    <a:pt x="143497" y="397510"/>
                  </a:lnTo>
                  <a:lnTo>
                    <a:pt x="144348" y="398780"/>
                  </a:lnTo>
                  <a:lnTo>
                    <a:pt x="147002" y="401320"/>
                  </a:lnTo>
                  <a:lnTo>
                    <a:pt x="149758" y="403860"/>
                  </a:lnTo>
                  <a:lnTo>
                    <a:pt x="152311" y="406400"/>
                  </a:lnTo>
                  <a:lnTo>
                    <a:pt x="158191" y="411480"/>
                  </a:lnTo>
                  <a:lnTo>
                    <a:pt x="161417" y="415290"/>
                  </a:lnTo>
                  <a:lnTo>
                    <a:pt x="162560" y="416560"/>
                  </a:lnTo>
                  <a:lnTo>
                    <a:pt x="162560" y="409155"/>
                  </a:lnTo>
                  <a:lnTo>
                    <a:pt x="161518" y="411480"/>
                  </a:lnTo>
                  <a:lnTo>
                    <a:pt x="158483" y="408940"/>
                  </a:lnTo>
                  <a:lnTo>
                    <a:pt x="156197" y="406400"/>
                  </a:lnTo>
                  <a:lnTo>
                    <a:pt x="154025" y="403860"/>
                  </a:lnTo>
                  <a:lnTo>
                    <a:pt x="151930" y="401320"/>
                  </a:lnTo>
                  <a:lnTo>
                    <a:pt x="149758" y="400050"/>
                  </a:lnTo>
                  <a:lnTo>
                    <a:pt x="147091" y="397510"/>
                  </a:lnTo>
                  <a:lnTo>
                    <a:pt x="151079" y="394970"/>
                  </a:lnTo>
                  <a:lnTo>
                    <a:pt x="154584" y="393700"/>
                  </a:lnTo>
                  <a:lnTo>
                    <a:pt x="158000" y="392430"/>
                  </a:lnTo>
                  <a:lnTo>
                    <a:pt x="161798" y="392430"/>
                  </a:lnTo>
                  <a:lnTo>
                    <a:pt x="163499" y="393700"/>
                  </a:lnTo>
                  <a:lnTo>
                    <a:pt x="164363" y="393700"/>
                  </a:lnTo>
                  <a:lnTo>
                    <a:pt x="165303" y="394970"/>
                  </a:lnTo>
                  <a:lnTo>
                    <a:pt x="166446" y="394970"/>
                  </a:lnTo>
                  <a:lnTo>
                    <a:pt x="166446" y="396240"/>
                  </a:lnTo>
                  <a:lnTo>
                    <a:pt x="166725" y="397510"/>
                  </a:lnTo>
                  <a:lnTo>
                    <a:pt x="166725" y="375920"/>
                  </a:lnTo>
                  <a:lnTo>
                    <a:pt x="164833" y="375920"/>
                  </a:lnTo>
                  <a:lnTo>
                    <a:pt x="160185" y="377190"/>
                  </a:lnTo>
                  <a:lnTo>
                    <a:pt x="155816" y="377190"/>
                  </a:lnTo>
                  <a:lnTo>
                    <a:pt x="151079" y="381000"/>
                  </a:lnTo>
                  <a:lnTo>
                    <a:pt x="145008" y="386080"/>
                  </a:lnTo>
                  <a:lnTo>
                    <a:pt x="140843" y="387350"/>
                  </a:lnTo>
                  <a:lnTo>
                    <a:pt x="131254" y="387350"/>
                  </a:lnTo>
                  <a:lnTo>
                    <a:pt x="128219" y="388620"/>
                  </a:lnTo>
                  <a:lnTo>
                    <a:pt x="126796" y="388620"/>
                  </a:lnTo>
                  <a:lnTo>
                    <a:pt x="127749" y="391160"/>
                  </a:lnTo>
                  <a:lnTo>
                    <a:pt x="129082" y="393700"/>
                  </a:lnTo>
                  <a:lnTo>
                    <a:pt x="136004" y="400050"/>
                  </a:lnTo>
                  <a:lnTo>
                    <a:pt x="140843" y="405130"/>
                  </a:lnTo>
                  <a:lnTo>
                    <a:pt x="148996" y="415290"/>
                  </a:lnTo>
                  <a:lnTo>
                    <a:pt x="152501" y="420370"/>
                  </a:lnTo>
                  <a:lnTo>
                    <a:pt x="155257" y="426720"/>
                  </a:lnTo>
                  <a:lnTo>
                    <a:pt x="156578" y="429260"/>
                  </a:lnTo>
                  <a:lnTo>
                    <a:pt x="157238" y="431800"/>
                  </a:lnTo>
                  <a:lnTo>
                    <a:pt x="154965" y="440690"/>
                  </a:lnTo>
                  <a:lnTo>
                    <a:pt x="153733" y="445770"/>
                  </a:lnTo>
                  <a:lnTo>
                    <a:pt x="153162" y="452120"/>
                  </a:lnTo>
                  <a:lnTo>
                    <a:pt x="152971" y="453390"/>
                  </a:lnTo>
                  <a:lnTo>
                    <a:pt x="151930" y="455930"/>
                  </a:lnTo>
                  <a:lnTo>
                    <a:pt x="149275" y="457200"/>
                  </a:lnTo>
                  <a:lnTo>
                    <a:pt x="147764" y="458470"/>
                  </a:lnTo>
                  <a:lnTo>
                    <a:pt x="141122" y="461010"/>
                  </a:lnTo>
                  <a:lnTo>
                    <a:pt x="137896" y="463550"/>
                  </a:lnTo>
                  <a:lnTo>
                    <a:pt x="134772" y="466090"/>
                  </a:lnTo>
                  <a:lnTo>
                    <a:pt x="127279" y="469900"/>
                  </a:lnTo>
                  <a:lnTo>
                    <a:pt x="125755" y="471170"/>
                  </a:lnTo>
                  <a:lnTo>
                    <a:pt x="115747" y="471170"/>
                  </a:lnTo>
                  <a:lnTo>
                    <a:pt x="90957" y="473710"/>
                  </a:lnTo>
                  <a:lnTo>
                    <a:pt x="85547" y="473710"/>
                  </a:lnTo>
                  <a:lnTo>
                    <a:pt x="84404" y="469900"/>
                  </a:lnTo>
                  <a:lnTo>
                    <a:pt x="81940" y="468630"/>
                  </a:lnTo>
                  <a:lnTo>
                    <a:pt x="78435" y="467360"/>
                  </a:lnTo>
                  <a:lnTo>
                    <a:pt x="73596" y="467360"/>
                  </a:lnTo>
                  <a:lnTo>
                    <a:pt x="70662" y="466090"/>
                  </a:lnTo>
                  <a:lnTo>
                    <a:pt x="67627" y="467360"/>
                  </a:lnTo>
                  <a:lnTo>
                    <a:pt x="61645" y="467360"/>
                  </a:lnTo>
                  <a:lnTo>
                    <a:pt x="56248" y="469900"/>
                  </a:lnTo>
                  <a:lnTo>
                    <a:pt x="50647" y="472440"/>
                  </a:lnTo>
                  <a:lnTo>
                    <a:pt x="49314" y="472440"/>
                  </a:lnTo>
                  <a:lnTo>
                    <a:pt x="48755" y="473710"/>
                  </a:lnTo>
                  <a:lnTo>
                    <a:pt x="47421" y="473710"/>
                  </a:lnTo>
                  <a:lnTo>
                    <a:pt x="45808" y="474980"/>
                  </a:lnTo>
                  <a:lnTo>
                    <a:pt x="40030" y="474980"/>
                  </a:lnTo>
                  <a:lnTo>
                    <a:pt x="31546" y="473710"/>
                  </a:lnTo>
                  <a:lnTo>
                    <a:pt x="1905" y="473710"/>
                  </a:lnTo>
                  <a:lnTo>
                    <a:pt x="863" y="474980"/>
                  </a:lnTo>
                  <a:lnTo>
                    <a:pt x="0" y="474980"/>
                  </a:lnTo>
                  <a:lnTo>
                    <a:pt x="190" y="476250"/>
                  </a:lnTo>
                  <a:lnTo>
                    <a:pt x="482" y="478790"/>
                  </a:lnTo>
                  <a:lnTo>
                    <a:pt x="190" y="481330"/>
                  </a:lnTo>
                  <a:lnTo>
                    <a:pt x="2184" y="482600"/>
                  </a:lnTo>
                  <a:lnTo>
                    <a:pt x="16510" y="482600"/>
                  </a:lnTo>
                  <a:lnTo>
                    <a:pt x="22860" y="481330"/>
                  </a:lnTo>
                  <a:lnTo>
                    <a:pt x="35572" y="481330"/>
                  </a:lnTo>
                  <a:lnTo>
                    <a:pt x="55968" y="480060"/>
                  </a:lnTo>
                  <a:lnTo>
                    <a:pt x="107035" y="477520"/>
                  </a:lnTo>
                  <a:lnTo>
                    <a:pt x="121780" y="477520"/>
                  </a:lnTo>
                  <a:lnTo>
                    <a:pt x="129730" y="476250"/>
                  </a:lnTo>
                  <a:lnTo>
                    <a:pt x="145592" y="476250"/>
                  </a:lnTo>
                  <a:lnTo>
                    <a:pt x="153543" y="474980"/>
                  </a:lnTo>
                  <a:lnTo>
                    <a:pt x="162953" y="474980"/>
                  </a:lnTo>
                  <a:lnTo>
                    <a:pt x="181787" y="473710"/>
                  </a:lnTo>
                  <a:lnTo>
                    <a:pt x="191198" y="472440"/>
                  </a:lnTo>
                  <a:lnTo>
                    <a:pt x="205143" y="472440"/>
                  </a:lnTo>
                  <a:lnTo>
                    <a:pt x="219532" y="471170"/>
                  </a:lnTo>
                  <a:lnTo>
                    <a:pt x="241935" y="469900"/>
                  </a:lnTo>
                  <a:lnTo>
                    <a:pt x="250278" y="468630"/>
                  </a:lnTo>
                  <a:lnTo>
                    <a:pt x="258533" y="468630"/>
                  </a:lnTo>
                  <a:lnTo>
                    <a:pt x="266877" y="467360"/>
                  </a:lnTo>
                  <a:lnTo>
                    <a:pt x="300824" y="464820"/>
                  </a:lnTo>
                  <a:lnTo>
                    <a:pt x="304241" y="464820"/>
                  </a:lnTo>
                  <a:lnTo>
                    <a:pt x="307746" y="463550"/>
                  </a:lnTo>
                  <a:lnTo>
                    <a:pt x="318655" y="463550"/>
                  </a:lnTo>
                  <a:lnTo>
                    <a:pt x="333362" y="461010"/>
                  </a:lnTo>
                  <a:lnTo>
                    <a:pt x="341020" y="461010"/>
                  </a:lnTo>
                  <a:lnTo>
                    <a:pt x="363994" y="457200"/>
                  </a:lnTo>
                  <a:lnTo>
                    <a:pt x="370814" y="457200"/>
                  </a:lnTo>
                  <a:lnTo>
                    <a:pt x="377647" y="455930"/>
                  </a:lnTo>
                  <a:lnTo>
                    <a:pt x="384378" y="455930"/>
                  </a:lnTo>
                  <a:lnTo>
                    <a:pt x="397560" y="454660"/>
                  </a:lnTo>
                  <a:lnTo>
                    <a:pt x="404202" y="453390"/>
                  </a:lnTo>
                  <a:lnTo>
                    <a:pt x="433222" y="450850"/>
                  </a:lnTo>
                  <a:lnTo>
                    <a:pt x="443179" y="449580"/>
                  </a:lnTo>
                  <a:lnTo>
                    <a:pt x="468122" y="448310"/>
                  </a:lnTo>
                  <a:lnTo>
                    <a:pt x="475335" y="447040"/>
                  </a:lnTo>
                  <a:lnTo>
                    <a:pt x="489839" y="445770"/>
                  </a:lnTo>
                  <a:lnTo>
                    <a:pt x="516115" y="444500"/>
                  </a:lnTo>
                  <a:lnTo>
                    <a:pt x="521131" y="444500"/>
                  </a:lnTo>
                  <a:lnTo>
                    <a:pt x="526072" y="443230"/>
                  </a:lnTo>
                  <a:lnTo>
                    <a:pt x="542671" y="443230"/>
                  </a:lnTo>
                  <a:lnTo>
                    <a:pt x="578700" y="440690"/>
                  </a:lnTo>
                  <a:lnTo>
                    <a:pt x="625932" y="438150"/>
                  </a:lnTo>
                  <a:lnTo>
                    <a:pt x="653161" y="435610"/>
                  </a:lnTo>
                  <a:lnTo>
                    <a:pt x="662254" y="435610"/>
                  </a:lnTo>
                  <a:lnTo>
                    <a:pt x="683234" y="434340"/>
                  </a:lnTo>
                  <a:lnTo>
                    <a:pt x="811225" y="426720"/>
                  </a:lnTo>
                  <a:lnTo>
                    <a:pt x="834288" y="426720"/>
                  </a:lnTo>
                  <a:lnTo>
                    <a:pt x="849845" y="425450"/>
                  </a:lnTo>
                  <a:lnTo>
                    <a:pt x="857719" y="425450"/>
                  </a:lnTo>
                  <a:lnTo>
                    <a:pt x="865593" y="424180"/>
                  </a:lnTo>
                  <a:lnTo>
                    <a:pt x="918692" y="421640"/>
                  </a:lnTo>
                  <a:lnTo>
                    <a:pt x="921829" y="421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754746" y="6570135"/>
              <a:ext cx="1102360" cy="1102360"/>
            </a:xfrm>
            <a:custGeom>
              <a:avLst/>
              <a:gdLst/>
              <a:ahLst/>
              <a:cxnLst/>
              <a:rect l="l" t="t" r="r" b="b"/>
              <a:pathLst>
                <a:path w="1102360" h="1102359">
                  <a:moveTo>
                    <a:pt x="598594" y="2022"/>
                  </a:moveTo>
                  <a:lnTo>
                    <a:pt x="503501" y="2022"/>
                  </a:lnTo>
                  <a:lnTo>
                    <a:pt x="551048" y="0"/>
                  </a:lnTo>
                  <a:lnTo>
                    <a:pt x="598594" y="2022"/>
                  </a:lnTo>
                  <a:close/>
                </a:path>
                <a:path w="1102360" h="1102359">
                  <a:moveTo>
                    <a:pt x="551053" y="1102096"/>
                  </a:moveTo>
                  <a:lnTo>
                    <a:pt x="503501" y="1100074"/>
                  </a:lnTo>
                  <a:lnTo>
                    <a:pt x="457078" y="1094116"/>
                  </a:lnTo>
                  <a:lnTo>
                    <a:pt x="411943" y="1084388"/>
                  </a:lnTo>
                  <a:lnTo>
                    <a:pt x="368262" y="1071057"/>
                  </a:lnTo>
                  <a:lnTo>
                    <a:pt x="326200" y="1054286"/>
                  </a:lnTo>
                  <a:lnTo>
                    <a:pt x="285924" y="1034242"/>
                  </a:lnTo>
                  <a:lnTo>
                    <a:pt x="247597" y="1011090"/>
                  </a:lnTo>
                  <a:lnTo>
                    <a:pt x="211386" y="984995"/>
                  </a:lnTo>
                  <a:lnTo>
                    <a:pt x="177456" y="956123"/>
                  </a:lnTo>
                  <a:lnTo>
                    <a:pt x="145972" y="924640"/>
                  </a:lnTo>
                  <a:lnTo>
                    <a:pt x="117100" y="890709"/>
                  </a:lnTo>
                  <a:lnTo>
                    <a:pt x="91005" y="854498"/>
                  </a:lnTo>
                  <a:lnTo>
                    <a:pt x="67853" y="816172"/>
                  </a:lnTo>
                  <a:lnTo>
                    <a:pt x="47809" y="775895"/>
                  </a:lnTo>
                  <a:lnTo>
                    <a:pt x="31039" y="733833"/>
                  </a:lnTo>
                  <a:lnTo>
                    <a:pt x="17707" y="690152"/>
                  </a:lnTo>
                  <a:lnTo>
                    <a:pt x="7980" y="645017"/>
                  </a:lnTo>
                  <a:lnTo>
                    <a:pt x="2022" y="598594"/>
                  </a:lnTo>
                  <a:lnTo>
                    <a:pt x="0" y="551050"/>
                  </a:lnTo>
                  <a:lnTo>
                    <a:pt x="2022" y="503501"/>
                  </a:lnTo>
                  <a:lnTo>
                    <a:pt x="7980" y="457077"/>
                  </a:lnTo>
                  <a:lnTo>
                    <a:pt x="17707" y="411942"/>
                  </a:lnTo>
                  <a:lnTo>
                    <a:pt x="31039" y="368262"/>
                  </a:lnTo>
                  <a:lnTo>
                    <a:pt x="47809" y="326200"/>
                  </a:lnTo>
                  <a:lnTo>
                    <a:pt x="67853" y="285923"/>
                  </a:lnTo>
                  <a:lnTo>
                    <a:pt x="91005" y="247597"/>
                  </a:lnTo>
                  <a:lnTo>
                    <a:pt x="117100" y="211386"/>
                  </a:lnTo>
                  <a:lnTo>
                    <a:pt x="145972" y="177455"/>
                  </a:lnTo>
                  <a:lnTo>
                    <a:pt x="177456" y="145972"/>
                  </a:lnTo>
                  <a:lnTo>
                    <a:pt x="211386" y="117100"/>
                  </a:lnTo>
                  <a:lnTo>
                    <a:pt x="247597" y="91005"/>
                  </a:lnTo>
                  <a:lnTo>
                    <a:pt x="285924" y="67853"/>
                  </a:lnTo>
                  <a:lnTo>
                    <a:pt x="326200" y="47809"/>
                  </a:lnTo>
                  <a:lnTo>
                    <a:pt x="368262" y="31039"/>
                  </a:lnTo>
                  <a:lnTo>
                    <a:pt x="411943" y="17707"/>
                  </a:lnTo>
                  <a:lnTo>
                    <a:pt x="457078" y="7980"/>
                  </a:lnTo>
                  <a:lnTo>
                    <a:pt x="503501" y="2022"/>
                  </a:lnTo>
                  <a:lnTo>
                    <a:pt x="598594" y="2022"/>
                  </a:lnTo>
                  <a:lnTo>
                    <a:pt x="645018" y="7980"/>
                  </a:lnTo>
                  <a:lnTo>
                    <a:pt x="690153" y="17707"/>
                  </a:lnTo>
                  <a:lnTo>
                    <a:pt x="733834" y="31039"/>
                  </a:lnTo>
                  <a:lnTo>
                    <a:pt x="775895" y="47809"/>
                  </a:lnTo>
                  <a:lnTo>
                    <a:pt x="816172" y="67853"/>
                  </a:lnTo>
                  <a:lnTo>
                    <a:pt x="854499" y="91005"/>
                  </a:lnTo>
                  <a:lnTo>
                    <a:pt x="890710" y="117100"/>
                  </a:lnTo>
                  <a:lnTo>
                    <a:pt x="924640" y="145972"/>
                  </a:lnTo>
                  <a:lnTo>
                    <a:pt x="956124" y="177455"/>
                  </a:lnTo>
                  <a:lnTo>
                    <a:pt x="984995" y="211386"/>
                  </a:lnTo>
                  <a:lnTo>
                    <a:pt x="1011090" y="247597"/>
                  </a:lnTo>
                  <a:lnTo>
                    <a:pt x="1034242" y="285923"/>
                  </a:lnTo>
                  <a:lnTo>
                    <a:pt x="1054286" y="326200"/>
                  </a:lnTo>
                  <a:lnTo>
                    <a:pt x="1071057" y="368262"/>
                  </a:lnTo>
                  <a:lnTo>
                    <a:pt x="1084388" y="411942"/>
                  </a:lnTo>
                  <a:lnTo>
                    <a:pt x="1094116" y="457077"/>
                  </a:lnTo>
                  <a:lnTo>
                    <a:pt x="1100074" y="503501"/>
                  </a:lnTo>
                  <a:lnTo>
                    <a:pt x="1102096" y="551050"/>
                  </a:lnTo>
                  <a:lnTo>
                    <a:pt x="1100074" y="598594"/>
                  </a:lnTo>
                  <a:lnTo>
                    <a:pt x="1094116" y="645017"/>
                  </a:lnTo>
                  <a:lnTo>
                    <a:pt x="1084388" y="690152"/>
                  </a:lnTo>
                  <a:lnTo>
                    <a:pt x="1071057" y="733833"/>
                  </a:lnTo>
                  <a:lnTo>
                    <a:pt x="1054286" y="775895"/>
                  </a:lnTo>
                  <a:lnTo>
                    <a:pt x="1034242" y="816172"/>
                  </a:lnTo>
                  <a:lnTo>
                    <a:pt x="1011090" y="854498"/>
                  </a:lnTo>
                  <a:lnTo>
                    <a:pt x="984995" y="890709"/>
                  </a:lnTo>
                  <a:lnTo>
                    <a:pt x="956124" y="924640"/>
                  </a:lnTo>
                  <a:lnTo>
                    <a:pt x="924640" y="956123"/>
                  </a:lnTo>
                  <a:lnTo>
                    <a:pt x="890710" y="984995"/>
                  </a:lnTo>
                  <a:lnTo>
                    <a:pt x="854499" y="1011090"/>
                  </a:lnTo>
                  <a:lnTo>
                    <a:pt x="816172" y="1034242"/>
                  </a:lnTo>
                  <a:lnTo>
                    <a:pt x="775895" y="1054286"/>
                  </a:lnTo>
                  <a:lnTo>
                    <a:pt x="733834" y="1071057"/>
                  </a:lnTo>
                  <a:lnTo>
                    <a:pt x="690153" y="1084388"/>
                  </a:lnTo>
                  <a:lnTo>
                    <a:pt x="645018" y="1094116"/>
                  </a:lnTo>
                  <a:lnTo>
                    <a:pt x="598594" y="1100074"/>
                  </a:lnTo>
                  <a:lnTo>
                    <a:pt x="551053" y="1102096"/>
                  </a:lnTo>
                  <a:close/>
                </a:path>
              </a:pathLst>
            </a:custGeom>
            <a:solidFill>
              <a:srgbClr val="86BD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923030" y="6844943"/>
              <a:ext cx="762000" cy="552450"/>
            </a:xfrm>
            <a:custGeom>
              <a:avLst/>
              <a:gdLst/>
              <a:ahLst/>
              <a:cxnLst/>
              <a:rect l="l" t="t" r="r" b="b"/>
              <a:pathLst>
                <a:path w="762000" h="552450">
                  <a:moveTo>
                    <a:pt x="193217" y="477494"/>
                  </a:moveTo>
                  <a:lnTo>
                    <a:pt x="118262" y="477494"/>
                  </a:lnTo>
                  <a:lnTo>
                    <a:pt x="118262" y="552450"/>
                  </a:lnTo>
                  <a:lnTo>
                    <a:pt x="193217" y="552450"/>
                  </a:lnTo>
                  <a:lnTo>
                    <a:pt x="193217" y="477494"/>
                  </a:lnTo>
                  <a:close/>
                </a:path>
                <a:path w="762000" h="552450">
                  <a:moveTo>
                    <a:pt x="193217" y="387997"/>
                  </a:moveTo>
                  <a:lnTo>
                    <a:pt x="118262" y="387997"/>
                  </a:lnTo>
                  <a:lnTo>
                    <a:pt x="118262" y="462953"/>
                  </a:lnTo>
                  <a:lnTo>
                    <a:pt x="193217" y="462953"/>
                  </a:lnTo>
                  <a:lnTo>
                    <a:pt x="193217" y="387997"/>
                  </a:lnTo>
                  <a:close/>
                </a:path>
                <a:path w="762000" h="552450">
                  <a:moveTo>
                    <a:pt x="193217" y="298513"/>
                  </a:moveTo>
                  <a:lnTo>
                    <a:pt x="118262" y="298513"/>
                  </a:lnTo>
                  <a:lnTo>
                    <a:pt x="118262" y="373468"/>
                  </a:lnTo>
                  <a:lnTo>
                    <a:pt x="193217" y="373468"/>
                  </a:lnTo>
                  <a:lnTo>
                    <a:pt x="193217" y="298513"/>
                  </a:lnTo>
                  <a:close/>
                </a:path>
                <a:path w="762000" h="552450">
                  <a:moveTo>
                    <a:pt x="193217" y="209016"/>
                  </a:moveTo>
                  <a:lnTo>
                    <a:pt x="118262" y="209016"/>
                  </a:lnTo>
                  <a:lnTo>
                    <a:pt x="118262" y="283972"/>
                  </a:lnTo>
                  <a:lnTo>
                    <a:pt x="193217" y="283972"/>
                  </a:lnTo>
                  <a:lnTo>
                    <a:pt x="193217" y="209016"/>
                  </a:lnTo>
                  <a:close/>
                </a:path>
                <a:path w="762000" h="552450">
                  <a:moveTo>
                    <a:pt x="284022" y="477494"/>
                  </a:moveTo>
                  <a:lnTo>
                    <a:pt x="209067" y="477494"/>
                  </a:lnTo>
                  <a:lnTo>
                    <a:pt x="209067" y="552450"/>
                  </a:lnTo>
                  <a:lnTo>
                    <a:pt x="284022" y="552450"/>
                  </a:lnTo>
                  <a:lnTo>
                    <a:pt x="284022" y="477494"/>
                  </a:lnTo>
                  <a:close/>
                </a:path>
                <a:path w="762000" h="552450">
                  <a:moveTo>
                    <a:pt x="284022" y="387997"/>
                  </a:moveTo>
                  <a:lnTo>
                    <a:pt x="209067" y="387997"/>
                  </a:lnTo>
                  <a:lnTo>
                    <a:pt x="209067" y="462953"/>
                  </a:lnTo>
                  <a:lnTo>
                    <a:pt x="284022" y="462953"/>
                  </a:lnTo>
                  <a:lnTo>
                    <a:pt x="284022" y="387997"/>
                  </a:lnTo>
                  <a:close/>
                </a:path>
                <a:path w="762000" h="552450">
                  <a:moveTo>
                    <a:pt x="284022" y="298513"/>
                  </a:moveTo>
                  <a:lnTo>
                    <a:pt x="209067" y="298513"/>
                  </a:lnTo>
                  <a:lnTo>
                    <a:pt x="209067" y="373468"/>
                  </a:lnTo>
                  <a:lnTo>
                    <a:pt x="284022" y="373468"/>
                  </a:lnTo>
                  <a:lnTo>
                    <a:pt x="284022" y="298513"/>
                  </a:lnTo>
                  <a:close/>
                </a:path>
                <a:path w="762000" h="552450">
                  <a:moveTo>
                    <a:pt x="284022" y="209016"/>
                  </a:moveTo>
                  <a:lnTo>
                    <a:pt x="209067" y="209016"/>
                  </a:lnTo>
                  <a:lnTo>
                    <a:pt x="209067" y="283972"/>
                  </a:lnTo>
                  <a:lnTo>
                    <a:pt x="284022" y="283972"/>
                  </a:lnTo>
                  <a:lnTo>
                    <a:pt x="284022" y="209016"/>
                  </a:lnTo>
                  <a:close/>
                </a:path>
                <a:path w="762000" h="552450">
                  <a:moveTo>
                    <a:pt x="374840" y="477494"/>
                  </a:moveTo>
                  <a:lnTo>
                    <a:pt x="299885" y="477494"/>
                  </a:lnTo>
                  <a:lnTo>
                    <a:pt x="299885" y="552450"/>
                  </a:lnTo>
                  <a:lnTo>
                    <a:pt x="374840" y="552450"/>
                  </a:lnTo>
                  <a:lnTo>
                    <a:pt x="374840" y="477494"/>
                  </a:lnTo>
                  <a:close/>
                </a:path>
                <a:path w="762000" h="552450">
                  <a:moveTo>
                    <a:pt x="374840" y="387997"/>
                  </a:moveTo>
                  <a:lnTo>
                    <a:pt x="299885" y="387997"/>
                  </a:lnTo>
                  <a:lnTo>
                    <a:pt x="299885" y="462953"/>
                  </a:lnTo>
                  <a:lnTo>
                    <a:pt x="374840" y="462953"/>
                  </a:lnTo>
                  <a:lnTo>
                    <a:pt x="374840" y="387997"/>
                  </a:lnTo>
                  <a:close/>
                </a:path>
                <a:path w="762000" h="552450">
                  <a:moveTo>
                    <a:pt x="374840" y="298513"/>
                  </a:moveTo>
                  <a:lnTo>
                    <a:pt x="299885" y="298513"/>
                  </a:lnTo>
                  <a:lnTo>
                    <a:pt x="299885" y="373468"/>
                  </a:lnTo>
                  <a:lnTo>
                    <a:pt x="374840" y="373468"/>
                  </a:lnTo>
                  <a:lnTo>
                    <a:pt x="374840" y="298513"/>
                  </a:lnTo>
                  <a:close/>
                </a:path>
                <a:path w="762000" h="552450">
                  <a:moveTo>
                    <a:pt x="465645" y="477494"/>
                  </a:moveTo>
                  <a:lnTo>
                    <a:pt x="390690" y="477494"/>
                  </a:lnTo>
                  <a:lnTo>
                    <a:pt x="390690" y="552450"/>
                  </a:lnTo>
                  <a:lnTo>
                    <a:pt x="465645" y="552450"/>
                  </a:lnTo>
                  <a:lnTo>
                    <a:pt x="465645" y="477494"/>
                  </a:lnTo>
                  <a:close/>
                </a:path>
                <a:path w="762000" h="552450">
                  <a:moveTo>
                    <a:pt x="465645" y="387997"/>
                  </a:moveTo>
                  <a:lnTo>
                    <a:pt x="390690" y="387997"/>
                  </a:lnTo>
                  <a:lnTo>
                    <a:pt x="390690" y="462953"/>
                  </a:lnTo>
                  <a:lnTo>
                    <a:pt x="465645" y="462953"/>
                  </a:lnTo>
                  <a:lnTo>
                    <a:pt x="465645" y="387997"/>
                  </a:lnTo>
                  <a:close/>
                </a:path>
                <a:path w="762000" h="552450">
                  <a:moveTo>
                    <a:pt x="556463" y="477494"/>
                  </a:moveTo>
                  <a:lnTo>
                    <a:pt x="481507" y="477494"/>
                  </a:lnTo>
                  <a:lnTo>
                    <a:pt x="481507" y="552450"/>
                  </a:lnTo>
                  <a:lnTo>
                    <a:pt x="556463" y="552450"/>
                  </a:lnTo>
                  <a:lnTo>
                    <a:pt x="556463" y="477494"/>
                  </a:lnTo>
                  <a:close/>
                </a:path>
                <a:path w="762000" h="552450">
                  <a:moveTo>
                    <a:pt x="647268" y="477494"/>
                  </a:moveTo>
                  <a:lnTo>
                    <a:pt x="572312" y="477494"/>
                  </a:lnTo>
                  <a:lnTo>
                    <a:pt x="572312" y="552450"/>
                  </a:lnTo>
                  <a:lnTo>
                    <a:pt x="647268" y="552450"/>
                  </a:lnTo>
                  <a:lnTo>
                    <a:pt x="647268" y="477494"/>
                  </a:lnTo>
                  <a:close/>
                </a:path>
                <a:path w="762000" h="552450">
                  <a:moveTo>
                    <a:pt x="761885" y="184048"/>
                  </a:moveTo>
                  <a:lnTo>
                    <a:pt x="706158" y="156997"/>
                  </a:lnTo>
                  <a:lnTo>
                    <a:pt x="657936" y="133591"/>
                  </a:lnTo>
                  <a:lnTo>
                    <a:pt x="645972" y="127774"/>
                  </a:lnTo>
                  <a:lnTo>
                    <a:pt x="594436" y="102768"/>
                  </a:lnTo>
                  <a:lnTo>
                    <a:pt x="454342" y="34759"/>
                  </a:lnTo>
                  <a:lnTo>
                    <a:pt x="454342" y="102768"/>
                  </a:lnTo>
                  <a:lnTo>
                    <a:pt x="454342" y="127774"/>
                  </a:lnTo>
                  <a:lnTo>
                    <a:pt x="454342" y="133591"/>
                  </a:lnTo>
                  <a:lnTo>
                    <a:pt x="454342" y="156997"/>
                  </a:lnTo>
                  <a:lnTo>
                    <a:pt x="422287" y="156997"/>
                  </a:lnTo>
                  <a:lnTo>
                    <a:pt x="422287" y="133591"/>
                  </a:lnTo>
                  <a:lnTo>
                    <a:pt x="454342" y="133591"/>
                  </a:lnTo>
                  <a:lnTo>
                    <a:pt x="454342" y="127774"/>
                  </a:lnTo>
                  <a:lnTo>
                    <a:pt x="422287" y="127774"/>
                  </a:lnTo>
                  <a:lnTo>
                    <a:pt x="422287" y="102768"/>
                  </a:lnTo>
                  <a:lnTo>
                    <a:pt x="454342" y="102768"/>
                  </a:lnTo>
                  <a:lnTo>
                    <a:pt x="454342" y="34759"/>
                  </a:lnTo>
                  <a:lnTo>
                    <a:pt x="416471" y="16370"/>
                  </a:lnTo>
                  <a:lnTo>
                    <a:pt x="416471" y="102768"/>
                  </a:lnTo>
                  <a:lnTo>
                    <a:pt x="416471" y="127774"/>
                  </a:lnTo>
                  <a:lnTo>
                    <a:pt x="416471" y="133591"/>
                  </a:lnTo>
                  <a:lnTo>
                    <a:pt x="416471" y="156997"/>
                  </a:lnTo>
                  <a:lnTo>
                    <a:pt x="385673" y="156997"/>
                  </a:lnTo>
                  <a:lnTo>
                    <a:pt x="385673" y="133591"/>
                  </a:lnTo>
                  <a:lnTo>
                    <a:pt x="416471" y="133591"/>
                  </a:lnTo>
                  <a:lnTo>
                    <a:pt x="416471" y="127774"/>
                  </a:lnTo>
                  <a:lnTo>
                    <a:pt x="385673" y="127774"/>
                  </a:lnTo>
                  <a:lnTo>
                    <a:pt x="385673" y="102768"/>
                  </a:lnTo>
                  <a:lnTo>
                    <a:pt x="416471" y="102768"/>
                  </a:lnTo>
                  <a:lnTo>
                    <a:pt x="416471" y="16370"/>
                  </a:lnTo>
                  <a:lnTo>
                    <a:pt x="382765" y="0"/>
                  </a:lnTo>
                  <a:lnTo>
                    <a:pt x="379869" y="1409"/>
                  </a:lnTo>
                  <a:lnTo>
                    <a:pt x="379869" y="102768"/>
                  </a:lnTo>
                  <a:lnTo>
                    <a:pt x="379869" y="127774"/>
                  </a:lnTo>
                  <a:lnTo>
                    <a:pt x="379869" y="133591"/>
                  </a:lnTo>
                  <a:lnTo>
                    <a:pt x="379869" y="156997"/>
                  </a:lnTo>
                  <a:lnTo>
                    <a:pt x="349072" y="156997"/>
                  </a:lnTo>
                  <a:lnTo>
                    <a:pt x="349072" y="133591"/>
                  </a:lnTo>
                  <a:lnTo>
                    <a:pt x="379869" y="133591"/>
                  </a:lnTo>
                  <a:lnTo>
                    <a:pt x="379869" y="127774"/>
                  </a:lnTo>
                  <a:lnTo>
                    <a:pt x="349072" y="127774"/>
                  </a:lnTo>
                  <a:lnTo>
                    <a:pt x="349072" y="102768"/>
                  </a:lnTo>
                  <a:lnTo>
                    <a:pt x="379869" y="102768"/>
                  </a:lnTo>
                  <a:lnTo>
                    <a:pt x="379869" y="1409"/>
                  </a:lnTo>
                  <a:lnTo>
                    <a:pt x="343255" y="19189"/>
                  </a:lnTo>
                  <a:lnTo>
                    <a:pt x="343255" y="102768"/>
                  </a:lnTo>
                  <a:lnTo>
                    <a:pt x="343255" y="127774"/>
                  </a:lnTo>
                  <a:lnTo>
                    <a:pt x="343255" y="133591"/>
                  </a:lnTo>
                  <a:lnTo>
                    <a:pt x="343255" y="156997"/>
                  </a:lnTo>
                  <a:lnTo>
                    <a:pt x="310997" y="156997"/>
                  </a:lnTo>
                  <a:lnTo>
                    <a:pt x="310997" y="133591"/>
                  </a:lnTo>
                  <a:lnTo>
                    <a:pt x="343255" y="133591"/>
                  </a:lnTo>
                  <a:lnTo>
                    <a:pt x="343255" y="127774"/>
                  </a:lnTo>
                  <a:lnTo>
                    <a:pt x="310997" y="127774"/>
                  </a:lnTo>
                  <a:lnTo>
                    <a:pt x="310997" y="102768"/>
                  </a:lnTo>
                  <a:lnTo>
                    <a:pt x="343255" y="102768"/>
                  </a:lnTo>
                  <a:lnTo>
                    <a:pt x="343255" y="19189"/>
                  </a:lnTo>
                  <a:lnTo>
                    <a:pt x="0" y="185826"/>
                  </a:lnTo>
                  <a:lnTo>
                    <a:pt x="0" y="552450"/>
                  </a:lnTo>
                  <a:lnTo>
                    <a:pt x="100342" y="552450"/>
                  </a:lnTo>
                  <a:lnTo>
                    <a:pt x="100342" y="194475"/>
                  </a:lnTo>
                  <a:lnTo>
                    <a:pt x="665187" y="194475"/>
                  </a:lnTo>
                  <a:lnTo>
                    <a:pt x="665187" y="552450"/>
                  </a:lnTo>
                  <a:lnTo>
                    <a:pt x="761885" y="552450"/>
                  </a:lnTo>
                  <a:lnTo>
                    <a:pt x="761885" y="194475"/>
                  </a:lnTo>
                  <a:lnTo>
                    <a:pt x="761885" y="184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4947999" y="2674761"/>
            <a:ext cx="21710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70" b="1">
                <a:solidFill>
                  <a:srgbClr val="0C326B"/>
                </a:solidFill>
                <a:latin typeface="Tahoma"/>
                <a:cs typeface="Tahoma"/>
              </a:rPr>
              <a:t>B</a:t>
            </a:r>
            <a:r>
              <a:rPr dirty="0" sz="2600" spc="45" b="1">
                <a:solidFill>
                  <a:srgbClr val="0C326B"/>
                </a:solidFill>
                <a:latin typeface="Tahoma"/>
                <a:cs typeface="Tahoma"/>
              </a:rPr>
              <a:t>U</a:t>
            </a:r>
            <a:r>
              <a:rPr dirty="0" sz="2600" spc="20" b="1">
                <a:solidFill>
                  <a:srgbClr val="0C326B"/>
                </a:solidFill>
                <a:latin typeface="Tahoma"/>
                <a:cs typeface="Tahoma"/>
              </a:rPr>
              <a:t>S</a:t>
            </a:r>
            <a:r>
              <a:rPr dirty="0" sz="2600" spc="-434" b="1">
                <a:solidFill>
                  <a:srgbClr val="0C326B"/>
                </a:solidFill>
                <a:latin typeface="Tahoma"/>
                <a:cs typeface="Tahoma"/>
              </a:rPr>
              <a:t>I</a:t>
            </a:r>
            <a:r>
              <a:rPr dirty="0" sz="2600" spc="35" b="1">
                <a:solidFill>
                  <a:srgbClr val="0C326B"/>
                </a:solidFill>
                <a:latin typeface="Tahoma"/>
                <a:cs typeface="Tahoma"/>
              </a:rPr>
              <a:t>N</a:t>
            </a:r>
            <a:r>
              <a:rPr dirty="0" sz="2600" spc="145" b="1">
                <a:solidFill>
                  <a:srgbClr val="0C326B"/>
                </a:solidFill>
                <a:latin typeface="Tahoma"/>
                <a:cs typeface="Tahoma"/>
              </a:rPr>
              <a:t>E</a:t>
            </a:r>
            <a:r>
              <a:rPr dirty="0" sz="2600" spc="20" b="1">
                <a:solidFill>
                  <a:srgbClr val="0C326B"/>
                </a:solidFill>
                <a:latin typeface="Tahoma"/>
                <a:cs typeface="Tahoma"/>
              </a:rPr>
              <a:t>SS</a:t>
            </a:r>
            <a:r>
              <a:rPr dirty="0" sz="2600" spc="145" b="1">
                <a:solidFill>
                  <a:srgbClr val="0C326B"/>
                </a:solidFill>
                <a:latin typeface="Tahoma"/>
                <a:cs typeface="Tahoma"/>
              </a:rPr>
              <a:t>E</a:t>
            </a:r>
            <a:r>
              <a:rPr dirty="0" sz="2600" spc="25" b="1">
                <a:solidFill>
                  <a:srgbClr val="0C326B"/>
                </a:solidFill>
                <a:latin typeface="Tahoma"/>
                <a:cs typeface="Tahoma"/>
              </a:rPr>
              <a:t>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56670" y="5596609"/>
            <a:ext cx="119570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70" b="1">
                <a:solidFill>
                  <a:srgbClr val="0C326B"/>
                </a:solidFill>
                <a:latin typeface="Tahoma"/>
                <a:cs typeface="Tahoma"/>
              </a:rPr>
              <a:t>B</a:t>
            </a:r>
            <a:r>
              <a:rPr dirty="0" sz="2600" spc="85" b="1">
                <a:solidFill>
                  <a:srgbClr val="0C326B"/>
                </a:solidFill>
                <a:latin typeface="Tahoma"/>
                <a:cs typeface="Tahoma"/>
              </a:rPr>
              <a:t>O</a:t>
            </a:r>
            <a:r>
              <a:rPr dirty="0" sz="2600" spc="215" b="1">
                <a:solidFill>
                  <a:srgbClr val="0C326B"/>
                </a:solidFill>
                <a:latin typeface="Tahoma"/>
                <a:cs typeface="Tahoma"/>
              </a:rPr>
              <a:t>A</a:t>
            </a:r>
            <a:r>
              <a:rPr dirty="0" sz="2600" spc="-10" b="1">
                <a:solidFill>
                  <a:srgbClr val="0C326B"/>
                </a:solidFill>
                <a:latin typeface="Tahoma"/>
                <a:cs typeface="Tahoma"/>
              </a:rPr>
              <a:t>T</a:t>
            </a:r>
            <a:r>
              <a:rPr dirty="0" sz="2600" spc="25" b="1">
                <a:solidFill>
                  <a:srgbClr val="0C326B"/>
                </a:solidFill>
                <a:latin typeface="Tahoma"/>
                <a:cs typeface="Tahoma"/>
              </a:rPr>
              <a:t>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56670" y="4135684"/>
            <a:ext cx="174625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215" b="1">
                <a:solidFill>
                  <a:srgbClr val="0C326B"/>
                </a:solidFill>
                <a:latin typeface="Tahoma"/>
                <a:cs typeface="Tahoma"/>
              </a:rPr>
              <a:t>A</a:t>
            </a:r>
            <a:r>
              <a:rPr dirty="0" sz="2600" spc="-434" b="1">
                <a:solidFill>
                  <a:srgbClr val="0C326B"/>
                </a:solidFill>
                <a:latin typeface="Tahoma"/>
                <a:cs typeface="Tahoma"/>
              </a:rPr>
              <a:t>I</a:t>
            </a:r>
            <a:r>
              <a:rPr dirty="0" sz="2600" spc="-15" b="1">
                <a:solidFill>
                  <a:srgbClr val="0C326B"/>
                </a:solidFill>
                <a:latin typeface="Tahoma"/>
                <a:cs typeface="Tahoma"/>
              </a:rPr>
              <a:t>R</a:t>
            </a:r>
            <a:r>
              <a:rPr dirty="0" sz="2600" spc="55" b="1">
                <a:solidFill>
                  <a:srgbClr val="0C326B"/>
                </a:solidFill>
                <a:latin typeface="Tahoma"/>
                <a:cs typeface="Tahoma"/>
              </a:rPr>
              <a:t>C</a:t>
            </a:r>
            <a:r>
              <a:rPr dirty="0" sz="2600" spc="-15" b="1">
                <a:solidFill>
                  <a:srgbClr val="0C326B"/>
                </a:solidFill>
                <a:latin typeface="Tahoma"/>
                <a:cs typeface="Tahoma"/>
              </a:rPr>
              <a:t>R</a:t>
            </a:r>
            <a:r>
              <a:rPr dirty="0" sz="2600" spc="215" b="1">
                <a:solidFill>
                  <a:srgbClr val="0C326B"/>
                </a:solidFill>
                <a:latin typeface="Tahoma"/>
                <a:cs typeface="Tahoma"/>
              </a:rPr>
              <a:t>A</a:t>
            </a:r>
            <a:r>
              <a:rPr dirty="0" sz="2600" spc="50" b="1">
                <a:solidFill>
                  <a:srgbClr val="0C326B"/>
                </a:solidFill>
                <a:latin typeface="Tahoma"/>
                <a:cs typeface="Tahoma"/>
              </a:rPr>
              <a:t>F</a:t>
            </a:r>
            <a:r>
              <a:rPr dirty="0" sz="2600" spc="-5" b="1">
                <a:solidFill>
                  <a:srgbClr val="0C326B"/>
                </a:solidFill>
                <a:latin typeface="Tahoma"/>
                <a:cs typeface="Tahoma"/>
              </a:rPr>
              <a:t>T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56670" y="6911231"/>
            <a:ext cx="183959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55" b="1">
                <a:solidFill>
                  <a:srgbClr val="0C326B"/>
                </a:solidFill>
                <a:latin typeface="Tahoma"/>
                <a:cs typeface="Tahoma"/>
              </a:rPr>
              <a:t>FREEPORT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818851" y="1676134"/>
            <a:ext cx="4420870" cy="4222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85">
                <a:solidFill>
                  <a:srgbClr val="1A4D7D"/>
                </a:solidFill>
                <a:latin typeface="Times New Roman"/>
                <a:cs typeface="Times New Roman"/>
              </a:rPr>
              <a:t>2023</a:t>
            </a:r>
            <a:r>
              <a:rPr dirty="0" sz="2600" spc="-3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1A4D7D"/>
                </a:solidFill>
                <a:latin typeface="Times New Roman"/>
                <a:cs typeface="Times New Roman"/>
              </a:rPr>
              <a:t>PERSONAL</a:t>
            </a:r>
            <a:r>
              <a:rPr dirty="0" sz="2600" spc="-3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2600" spc="-15">
                <a:solidFill>
                  <a:srgbClr val="1A4D7D"/>
                </a:solidFill>
                <a:latin typeface="Times New Roman"/>
                <a:cs typeface="Times New Roman"/>
              </a:rPr>
              <a:t>PROPERTY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84151" y="7419855"/>
            <a:ext cx="131127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56980" y="4071239"/>
            <a:ext cx="468630" cy="4787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270" b="1">
                <a:solidFill>
                  <a:srgbClr val="1A4D7D"/>
                </a:solidFill>
                <a:latin typeface="Arial"/>
                <a:cs typeface="Arial"/>
              </a:rPr>
              <a:t>9</a:t>
            </a:r>
            <a:r>
              <a:rPr dirty="0" sz="2950" spc="-75" b="1">
                <a:solidFill>
                  <a:srgbClr val="1A4D7D"/>
                </a:solidFill>
                <a:latin typeface="Arial"/>
                <a:cs typeface="Arial"/>
              </a:rPr>
              <a:t>1</a:t>
            </a:r>
            <a:endParaRPr sz="2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04667" y="2678652"/>
            <a:ext cx="1262380" cy="4787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10" b="1">
                <a:solidFill>
                  <a:srgbClr val="1A4D7D"/>
                </a:solidFill>
                <a:latin typeface="Arial"/>
                <a:cs typeface="Arial"/>
              </a:rPr>
              <a:t>2</a:t>
            </a:r>
            <a:r>
              <a:rPr dirty="0" sz="2950" spc="-140" b="1">
                <a:solidFill>
                  <a:srgbClr val="1A4D7D"/>
                </a:solidFill>
                <a:latin typeface="Arial"/>
                <a:cs typeface="Arial"/>
              </a:rPr>
              <a:t>7</a:t>
            </a:r>
            <a:r>
              <a:rPr dirty="0" sz="2950" spc="5" b="1">
                <a:solidFill>
                  <a:srgbClr val="1A4D7D"/>
                </a:solidFill>
                <a:latin typeface="Arial"/>
                <a:cs typeface="Arial"/>
              </a:rPr>
              <a:t>,</a:t>
            </a:r>
            <a:r>
              <a:rPr dirty="0" sz="2950" spc="430" b="1">
                <a:solidFill>
                  <a:srgbClr val="1A4D7D"/>
                </a:solidFill>
                <a:latin typeface="Arial"/>
                <a:cs typeface="Arial"/>
              </a:rPr>
              <a:t>0</a:t>
            </a:r>
            <a:r>
              <a:rPr dirty="0" sz="2950" spc="175" b="1">
                <a:solidFill>
                  <a:srgbClr val="1A4D7D"/>
                </a:solidFill>
                <a:latin typeface="Arial"/>
                <a:cs typeface="Arial"/>
              </a:rPr>
              <a:t>8</a:t>
            </a:r>
            <a:r>
              <a:rPr dirty="0" sz="2950" spc="204" b="1">
                <a:solidFill>
                  <a:srgbClr val="1A4D7D"/>
                </a:solidFill>
                <a:latin typeface="Arial"/>
                <a:cs typeface="Arial"/>
              </a:rPr>
              <a:t>4</a:t>
            </a:r>
            <a:endParaRPr sz="2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06616" y="5532164"/>
            <a:ext cx="658495" cy="4787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110" b="1">
                <a:solidFill>
                  <a:srgbClr val="1A4D7D"/>
                </a:solidFill>
                <a:latin typeface="Arial"/>
                <a:cs typeface="Arial"/>
              </a:rPr>
              <a:t>3</a:t>
            </a:r>
            <a:r>
              <a:rPr dirty="0" sz="2950" spc="-80" b="1">
                <a:solidFill>
                  <a:srgbClr val="1A4D7D"/>
                </a:solidFill>
                <a:latin typeface="Arial"/>
                <a:cs typeface="Arial"/>
              </a:rPr>
              <a:t>1</a:t>
            </a:r>
            <a:r>
              <a:rPr dirty="0" sz="2950" spc="15" b="1">
                <a:solidFill>
                  <a:srgbClr val="1A4D7D"/>
                </a:solidFill>
                <a:latin typeface="Arial"/>
                <a:cs typeface="Arial"/>
              </a:rPr>
              <a:t>2</a:t>
            </a:r>
            <a:endParaRPr sz="2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80208" y="6826535"/>
            <a:ext cx="711200" cy="4787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200" b="1">
                <a:solidFill>
                  <a:srgbClr val="1A4D7D"/>
                </a:solidFill>
                <a:latin typeface="Arial"/>
                <a:cs typeface="Arial"/>
              </a:rPr>
              <a:t>4</a:t>
            </a:r>
            <a:r>
              <a:rPr dirty="0" sz="2950" spc="110" b="1">
                <a:solidFill>
                  <a:srgbClr val="1A4D7D"/>
                </a:solidFill>
                <a:latin typeface="Arial"/>
                <a:cs typeface="Arial"/>
              </a:rPr>
              <a:t>3</a:t>
            </a:r>
            <a:r>
              <a:rPr dirty="0" sz="2950" spc="145" b="1">
                <a:solidFill>
                  <a:srgbClr val="1A4D7D"/>
                </a:solidFill>
                <a:latin typeface="Arial"/>
                <a:cs typeface="Arial"/>
              </a:rPr>
              <a:t>5</a:t>
            </a:r>
            <a:endParaRPr sz="2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02363" y="7457300"/>
            <a:ext cx="1035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" b="1">
                <a:latin typeface="Times New Roman"/>
                <a:cs typeface="Times New Roman"/>
              </a:rPr>
              <a:t>1</a:t>
            </a:r>
            <a:r>
              <a:rPr dirty="0" sz="600" spc="-5" b="1">
                <a:latin typeface="Times New Roman"/>
                <a:cs typeface="Times New Roman"/>
              </a:rPr>
              <a:t>4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99399"/>
            <a:ext cx="10058400" cy="142240"/>
          </a:xfrm>
          <a:custGeom>
            <a:avLst/>
            <a:gdLst/>
            <a:ahLst/>
            <a:cxnLst/>
            <a:rect l="l" t="t" r="r" b="b"/>
            <a:pathLst>
              <a:path w="10058400" h="142240">
                <a:moveTo>
                  <a:pt x="10058399" y="133349"/>
                </a:moveTo>
                <a:lnTo>
                  <a:pt x="0" y="142142"/>
                </a:lnTo>
                <a:lnTo>
                  <a:pt x="0" y="8792"/>
                </a:lnTo>
                <a:lnTo>
                  <a:pt x="10058283" y="0"/>
                </a:lnTo>
                <a:lnTo>
                  <a:pt x="10058399" y="13334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811" y="1900977"/>
            <a:ext cx="9534113" cy="54876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0201" y="7469301"/>
            <a:ext cx="131127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887" y="7506745"/>
            <a:ext cx="1035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" b="1">
                <a:latin typeface="Times New Roman"/>
                <a:cs typeface="Times New Roman"/>
              </a:rPr>
              <a:t>1</a:t>
            </a:r>
            <a:r>
              <a:rPr dirty="0" sz="600" spc="-5" b="1">
                <a:latin typeface="Times New Roman"/>
                <a:cs typeface="Times New Roman"/>
              </a:rPr>
              <a:t>5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9665" y="592692"/>
            <a:ext cx="7012305" cy="542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5" b="1">
                <a:solidFill>
                  <a:srgbClr val="1A4D7D"/>
                </a:solidFill>
                <a:latin typeface="Times New Roman"/>
                <a:cs typeface="Times New Roman"/>
              </a:rPr>
              <a:t>PERSONAL</a:t>
            </a:r>
            <a:r>
              <a:rPr dirty="0" sz="3400" spc="-30" b="1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-25" b="1">
                <a:solidFill>
                  <a:srgbClr val="1A4D7D"/>
                </a:solidFill>
                <a:latin typeface="Times New Roman"/>
                <a:cs typeface="Times New Roman"/>
              </a:rPr>
              <a:t>PROPERTY </a:t>
            </a:r>
            <a:r>
              <a:rPr dirty="0" sz="3400" spc="40" b="1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30233" y="1431913"/>
            <a:ext cx="1798320" cy="3657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heavy" sz="2200" spc="19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ACCOUNTS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45987" y="5441225"/>
            <a:ext cx="3812540" cy="2331720"/>
          </a:xfrm>
          <a:custGeom>
            <a:avLst/>
            <a:gdLst/>
            <a:ahLst/>
            <a:cxnLst/>
            <a:rect l="l" t="t" r="r" b="b"/>
            <a:pathLst>
              <a:path w="3812540" h="2331720">
                <a:moveTo>
                  <a:pt x="1339697" y="1443748"/>
                </a:moveTo>
                <a:lnTo>
                  <a:pt x="0" y="2331174"/>
                </a:lnTo>
                <a:lnTo>
                  <a:pt x="153835" y="2331174"/>
                </a:lnTo>
                <a:lnTo>
                  <a:pt x="1339697" y="1559661"/>
                </a:lnTo>
                <a:lnTo>
                  <a:pt x="1339697" y="1443748"/>
                </a:lnTo>
                <a:close/>
              </a:path>
              <a:path w="3812540" h="2331720">
                <a:moveTo>
                  <a:pt x="2862745" y="807288"/>
                </a:moveTo>
                <a:lnTo>
                  <a:pt x="2065642" y="1338008"/>
                </a:lnTo>
                <a:lnTo>
                  <a:pt x="2065642" y="1339837"/>
                </a:lnTo>
                <a:lnTo>
                  <a:pt x="845566" y="2149360"/>
                </a:lnTo>
                <a:lnTo>
                  <a:pt x="845566" y="2331174"/>
                </a:lnTo>
                <a:lnTo>
                  <a:pt x="1137742" y="2331174"/>
                </a:lnTo>
                <a:lnTo>
                  <a:pt x="2561793" y="1403083"/>
                </a:lnTo>
                <a:lnTo>
                  <a:pt x="2561793" y="1226743"/>
                </a:lnTo>
                <a:lnTo>
                  <a:pt x="2862745" y="1030960"/>
                </a:lnTo>
                <a:lnTo>
                  <a:pt x="2862745" y="807288"/>
                </a:lnTo>
                <a:close/>
              </a:path>
              <a:path w="3812540" h="2331720">
                <a:moveTo>
                  <a:pt x="3812362" y="471766"/>
                </a:moveTo>
                <a:lnTo>
                  <a:pt x="2659405" y="1236345"/>
                </a:lnTo>
                <a:lnTo>
                  <a:pt x="2659405" y="1420291"/>
                </a:lnTo>
                <a:lnTo>
                  <a:pt x="1234478" y="2331174"/>
                </a:lnTo>
                <a:lnTo>
                  <a:pt x="3811346" y="2331174"/>
                </a:lnTo>
                <a:lnTo>
                  <a:pt x="3811346" y="1348854"/>
                </a:lnTo>
                <a:lnTo>
                  <a:pt x="3812362" y="1348181"/>
                </a:lnTo>
                <a:lnTo>
                  <a:pt x="3812362" y="1228204"/>
                </a:lnTo>
                <a:lnTo>
                  <a:pt x="3811346" y="1228890"/>
                </a:lnTo>
                <a:lnTo>
                  <a:pt x="3811346" y="864882"/>
                </a:lnTo>
                <a:lnTo>
                  <a:pt x="3812362" y="864222"/>
                </a:lnTo>
                <a:lnTo>
                  <a:pt x="3812362" y="471766"/>
                </a:lnTo>
                <a:close/>
              </a:path>
              <a:path w="3812540" h="2331720">
                <a:moveTo>
                  <a:pt x="3812362" y="0"/>
                </a:moveTo>
                <a:lnTo>
                  <a:pt x="3035592" y="518528"/>
                </a:lnTo>
                <a:lnTo>
                  <a:pt x="3035592" y="730008"/>
                </a:lnTo>
                <a:lnTo>
                  <a:pt x="3812362" y="223685"/>
                </a:lnTo>
                <a:lnTo>
                  <a:pt x="3812362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22250" y="1669509"/>
          <a:ext cx="9041130" cy="424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0450"/>
                <a:gridCol w="92710"/>
                <a:gridCol w="1587500"/>
                <a:gridCol w="1737994"/>
                <a:gridCol w="1650364"/>
                <a:gridCol w="1641475"/>
              </a:tblGrid>
              <a:tr h="718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E67334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29209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550" spc="-8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2020</a:t>
                      </a:r>
                      <a:endParaRPr sz="25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2080">
                    <a:solidFill>
                      <a:srgbClr val="E6733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175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550" spc="-13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2021</a:t>
                      </a:r>
                      <a:endParaRPr sz="25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2080">
                    <a:solidFill>
                      <a:srgbClr val="E6733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381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550" spc="-8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25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2080">
                    <a:solidFill>
                      <a:srgbClr val="E6733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550" spc="-8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25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2080">
                    <a:solidFill>
                      <a:srgbClr val="E67334"/>
                    </a:solidFill>
                  </a:tcPr>
                </a:tc>
              </a:tr>
              <a:tr h="756402"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dirty="0" sz="2550" spc="-120">
                          <a:latin typeface="Georgia"/>
                          <a:cs typeface="Georgia"/>
                        </a:rPr>
                        <a:t>BUSINESS</a:t>
                      </a:r>
                      <a:r>
                        <a:rPr dirty="0" sz="2550" spc="-5">
                          <a:latin typeface="Georgia"/>
                          <a:cs typeface="Georgia"/>
                        </a:rPr>
                        <a:t> </a:t>
                      </a:r>
                      <a:r>
                        <a:rPr dirty="0" sz="2550" spc="-180">
                          <a:latin typeface="Georgia"/>
                          <a:cs typeface="Georgia"/>
                        </a:rPr>
                        <a:t>(B)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530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R="29209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dirty="0" sz="2550" spc="-235">
                          <a:latin typeface="Georgia"/>
                          <a:cs typeface="Georgia"/>
                        </a:rPr>
                        <a:t>$34.5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5303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71755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dirty="0" sz="2550" spc="-250">
                          <a:latin typeface="Georgia"/>
                          <a:cs typeface="Georgia"/>
                        </a:rPr>
                        <a:t>$34.4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5303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43815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dirty="0" sz="2550" spc="-185">
                          <a:latin typeface="Georgia"/>
                          <a:cs typeface="Georgia"/>
                        </a:rPr>
                        <a:t>$36.1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5303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dirty="0" sz="2550" spc="-250">
                          <a:latin typeface="Georgia"/>
                          <a:cs typeface="Georgia"/>
                        </a:rPr>
                        <a:t>$36.6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53035">
                    <a:lnL w="19050">
                      <a:solidFill>
                        <a:srgbClr val="28C1DF"/>
                      </a:solidFill>
                      <a:prstDash val="solid"/>
                    </a:lnL>
                  </a:tcPr>
                </a:tc>
              </a:tr>
              <a:tr h="745203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2550" spc="-75">
                          <a:latin typeface="Georgia"/>
                          <a:cs typeface="Georgia"/>
                        </a:rPr>
                        <a:t>AIRCRAFT</a:t>
                      </a:r>
                      <a:r>
                        <a:rPr dirty="0" sz="2550" spc="-5">
                          <a:latin typeface="Georgia"/>
                          <a:cs typeface="Georgia"/>
                        </a:rPr>
                        <a:t> </a:t>
                      </a:r>
                      <a:r>
                        <a:rPr dirty="0" sz="2550" spc="-180">
                          <a:latin typeface="Georgia"/>
                          <a:cs typeface="Georgia"/>
                        </a:rPr>
                        <a:t>(B)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92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R="29209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2550" spc="-165">
                          <a:latin typeface="Georgia"/>
                          <a:cs typeface="Georgia"/>
                        </a:rPr>
                        <a:t>$1.3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922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7175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2550" spc="-150">
                          <a:latin typeface="Georgia"/>
                          <a:cs typeface="Georgia"/>
                        </a:rPr>
                        <a:t>$1.5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922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4381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2550" spc="-175">
                          <a:latin typeface="Georgia"/>
                          <a:cs typeface="Georgia"/>
                        </a:rPr>
                        <a:t>$1.9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922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2550" spc="-250">
                          <a:latin typeface="Georgia"/>
                          <a:cs typeface="Georgia"/>
                        </a:rPr>
                        <a:t>$2.3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9225">
                    <a:lnL w="19050">
                      <a:solidFill>
                        <a:srgbClr val="28C1DF"/>
                      </a:solidFill>
                      <a:prstDash val="solid"/>
                    </a:lnL>
                  </a:tcPr>
                </a:tc>
              </a:tr>
              <a:tr h="737423"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45">
                          <a:latin typeface="Georgia"/>
                          <a:cs typeface="Georgia"/>
                        </a:rPr>
                        <a:t>BOATS</a:t>
                      </a:r>
                      <a:r>
                        <a:rPr dirty="0" sz="2550" spc="-15">
                          <a:latin typeface="Georgia"/>
                          <a:cs typeface="Georgia"/>
                        </a:rPr>
                        <a:t> </a:t>
                      </a:r>
                      <a:r>
                        <a:rPr dirty="0" sz="2550" spc="-225">
                          <a:latin typeface="Georgia"/>
                          <a:cs typeface="Georgia"/>
                        </a:rPr>
                        <a:t>(M)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R="29209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330">
                          <a:latin typeface="Georgia"/>
                          <a:cs typeface="Georgia"/>
                        </a:rPr>
                        <a:t>$4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7175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254">
                          <a:latin typeface="Georgia"/>
                          <a:cs typeface="Georgia"/>
                        </a:rPr>
                        <a:t>$3.9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4381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175">
                          <a:latin typeface="Georgia"/>
                          <a:cs typeface="Georgia"/>
                        </a:rPr>
                        <a:t>$4.1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330">
                          <a:latin typeface="Georgia"/>
                          <a:cs typeface="Georgia"/>
                        </a:rPr>
                        <a:t>$4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</a:tcPr>
                </a:tc>
              </a:tr>
              <a:tr h="7601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65">
                          <a:latin typeface="Georgia"/>
                          <a:cs typeface="Georgia"/>
                        </a:rPr>
                        <a:t>FREEPORT</a:t>
                      </a:r>
                      <a:r>
                        <a:rPr dirty="0" sz="2550" spc="-15">
                          <a:latin typeface="Georgia"/>
                          <a:cs typeface="Georgia"/>
                        </a:rPr>
                        <a:t> </a:t>
                      </a:r>
                      <a:r>
                        <a:rPr dirty="0" sz="2550" spc="-180">
                          <a:latin typeface="Georgia"/>
                          <a:cs typeface="Georgia"/>
                        </a:rPr>
                        <a:t>(B)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B w="28575">
                      <a:solidFill>
                        <a:srgbClr val="28C1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28C1DF"/>
                      </a:solidFill>
                      <a:prstDash val="solid"/>
                    </a:lnR>
                    <a:lnB w="28575">
                      <a:solidFill>
                        <a:srgbClr val="28C1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29209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185">
                          <a:latin typeface="Georgia"/>
                          <a:cs typeface="Georgia"/>
                        </a:rPr>
                        <a:t>$12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  <a:lnB w="28575">
                      <a:solidFill>
                        <a:srgbClr val="28C1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175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185">
                          <a:latin typeface="Georgia"/>
                          <a:cs typeface="Georgia"/>
                        </a:rPr>
                        <a:t>$13.9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  <a:lnB w="28575">
                      <a:solidFill>
                        <a:srgbClr val="28C1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381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140">
                          <a:latin typeface="Georgia"/>
                          <a:cs typeface="Georgia"/>
                        </a:rPr>
                        <a:t>$15.7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  <a:lnB w="28575">
                      <a:solidFill>
                        <a:srgbClr val="28C1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dirty="0" sz="2550" spc="-155">
                          <a:latin typeface="Georgia"/>
                          <a:cs typeface="Georgia"/>
                        </a:rPr>
                        <a:t>$21.7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41605">
                    <a:lnL w="19050">
                      <a:solidFill>
                        <a:srgbClr val="28C1DF"/>
                      </a:solidFill>
                      <a:prstDash val="solid"/>
                    </a:lnL>
                    <a:lnB w="28575">
                      <a:solidFill>
                        <a:srgbClr val="28C1DF"/>
                      </a:solidFill>
                      <a:prstDash val="solid"/>
                    </a:lnB>
                  </a:tcPr>
                </a:tc>
              </a:tr>
              <a:tr h="528180"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dirty="0" sz="2550">
                          <a:latin typeface="Georgia"/>
                          <a:cs typeface="Georgia"/>
                        </a:rPr>
                        <a:t>TOTAL</a:t>
                      </a:r>
                      <a:r>
                        <a:rPr dirty="0" sz="2550" spc="-15">
                          <a:latin typeface="Georgia"/>
                          <a:cs typeface="Georgia"/>
                        </a:rPr>
                        <a:t> </a:t>
                      </a:r>
                      <a:r>
                        <a:rPr dirty="0" sz="2550" spc="-180">
                          <a:latin typeface="Georgia"/>
                          <a:cs typeface="Georgia"/>
                        </a:rPr>
                        <a:t>(B)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18745">
                    <a:lnT w="28575">
                      <a:solidFill>
                        <a:srgbClr val="28C1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28C1DF"/>
                      </a:solidFill>
                      <a:prstDash val="solid"/>
                    </a:lnR>
                    <a:lnT w="28575">
                      <a:solidFill>
                        <a:srgbClr val="28C1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29209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dirty="0" sz="2550" spc="-240">
                          <a:latin typeface="Georgia"/>
                          <a:cs typeface="Georgia"/>
                        </a:rPr>
                        <a:t>$47.8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1874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  <a:lnT w="28575">
                      <a:solidFill>
                        <a:srgbClr val="28C1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7175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dirty="0" sz="2550" spc="-275">
                          <a:latin typeface="Georgia"/>
                          <a:cs typeface="Georgia"/>
                        </a:rPr>
                        <a:t>$49.8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1874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  <a:lnT w="28575">
                      <a:solidFill>
                        <a:srgbClr val="28C1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4381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dirty="0" sz="2550" spc="-200">
                          <a:latin typeface="Georgia"/>
                          <a:cs typeface="Georgia"/>
                        </a:rPr>
                        <a:t>$53.7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18745">
                    <a:lnL w="19050">
                      <a:solidFill>
                        <a:srgbClr val="28C1DF"/>
                      </a:solidFill>
                      <a:prstDash val="solid"/>
                    </a:lnL>
                    <a:lnR w="19050">
                      <a:solidFill>
                        <a:srgbClr val="28C1DF"/>
                      </a:solidFill>
                      <a:prstDash val="solid"/>
                    </a:lnR>
                    <a:lnT w="28575">
                      <a:solidFill>
                        <a:srgbClr val="28C1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dirty="0" sz="2550" spc="-285">
                          <a:latin typeface="Georgia"/>
                          <a:cs typeface="Georgia"/>
                        </a:rPr>
                        <a:t>$60.6</a:t>
                      </a:r>
                      <a:endParaRPr sz="2550">
                        <a:latin typeface="Georgia"/>
                        <a:cs typeface="Georgia"/>
                      </a:endParaRPr>
                    </a:p>
                  </a:txBody>
                  <a:tcPr marL="0" marR="0" marB="0" marT="118745">
                    <a:lnL w="19050">
                      <a:solidFill>
                        <a:srgbClr val="28C1DF"/>
                      </a:solidFill>
                      <a:prstDash val="solid"/>
                    </a:lnL>
                    <a:lnT w="28575">
                      <a:solidFill>
                        <a:srgbClr val="28C1D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177283" y="7344159"/>
            <a:ext cx="131127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09472" y="7381605"/>
            <a:ext cx="1035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" b="1">
                <a:latin typeface="Times New Roman"/>
                <a:cs typeface="Times New Roman"/>
              </a:rPr>
              <a:t>1</a:t>
            </a:r>
            <a:r>
              <a:rPr dirty="0" sz="600" spc="-5" b="1">
                <a:latin typeface="Times New Roman"/>
                <a:cs typeface="Times New Roman"/>
              </a:rPr>
              <a:t>6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30436" y="1257569"/>
            <a:ext cx="4518660" cy="40640"/>
          </a:xfrm>
          <a:custGeom>
            <a:avLst/>
            <a:gdLst/>
            <a:ahLst/>
            <a:cxnLst/>
            <a:rect l="l" t="t" r="r" b="b"/>
            <a:pathLst>
              <a:path w="4518659" h="40640">
                <a:moveTo>
                  <a:pt x="4518086" y="40481"/>
                </a:moveTo>
                <a:lnTo>
                  <a:pt x="0" y="40481"/>
                </a:lnTo>
                <a:lnTo>
                  <a:pt x="0" y="0"/>
                </a:lnTo>
                <a:lnTo>
                  <a:pt x="4518086" y="0"/>
                </a:lnTo>
                <a:lnTo>
                  <a:pt x="4518086" y="404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17736" y="794718"/>
            <a:ext cx="4544060" cy="5353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50" spc="-75">
                <a:solidFill>
                  <a:srgbClr val="000000"/>
                </a:solidFill>
                <a:latin typeface="Times New Roman"/>
                <a:cs typeface="Times New Roman"/>
              </a:rPr>
              <a:t>FAIR</a:t>
            </a:r>
            <a:r>
              <a:rPr dirty="0" sz="3350" spc="-4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350" spc="-95">
                <a:solidFill>
                  <a:srgbClr val="000000"/>
                </a:solidFill>
                <a:latin typeface="Times New Roman"/>
                <a:cs typeface="Times New Roman"/>
              </a:rPr>
              <a:t>MARKET</a:t>
            </a:r>
            <a:r>
              <a:rPr dirty="0" sz="3350" spc="-4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350" spc="-60">
                <a:solidFill>
                  <a:srgbClr val="000000"/>
                </a:solidFill>
                <a:latin typeface="Times New Roman"/>
                <a:cs typeface="Times New Roman"/>
              </a:rPr>
              <a:t>VALUE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" y="12"/>
            <a:ext cx="3906520" cy="2438400"/>
          </a:xfrm>
          <a:custGeom>
            <a:avLst/>
            <a:gdLst/>
            <a:ahLst/>
            <a:cxnLst/>
            <a:rect l="l" t="t" r="r" b="b"/>
            <a:pathLst>
              <a:path w="3906520" h="2438400">
                <a:moveTo>
                  <a:pt x="776782" y="1708086"/>
                </a:moveTo>
                <a:lnTo>
                  <a:pt x="0" y="2214422"/>
                </a:lnTo>
                <a:lnTo>
                  <a:pt x="0" y="2438095"/>
                </a:lnTo>
                <a:lnTo>
                  <a:pt x="776782" y="1919566"/>
                </a:lnTo>
                <a:lnTo>
                  <a:pt x="776782" y="1708086"/>
                </a:lnTo>
                <a:close/>
              </a:path>
              <a:path w="3906520" h="2438400">
                <a:moveTo>
                  <a:pt x="2745155" y="0"/>
                </a:moveTo>
                <a:lnTo>
                  <a:pt x="2745155" y="0"/>
                </a:lnTo>
                <a:lnTo>
                  <a:pt x="0" y="0"/>
                </a:lnTo>
                <a:lnTo>
                  <a:pt x="0" y="1089926"/>
                </a:lnTo>
                <a:lnTo>
                  <a:pt x="0" y="1209890"/>
                </a:lnTo>
                <a:lnTo>
                  <a:pt x="0" y="1573885"/>
                </a:lnTo>
                <a:lnTo>
                  <a:pt x="0" y="1754860"/>
                </a:lnTo>
                <a:lnTo>
                  <a:pt x="0" y="1966341"/>
                </a:lnTo>
                <a:lnTo>
                  <a:pt x="1152969" y="1201762"/>
                </a:lnTo>
                <a:lnTo>
                  <a:pt x="1152969" y="1017828"/>
                </a:lnTo>
                <a:lnTo>
                  <a:pt x="2745155" y="0"/>
                </a:lnTo>
                <a:close/>
              </a:path>
              <a:path w="3906520" h="2438400">
                <a:moveTo>
                  <a:pt x="2966796" y="0"/>
                </a:moveTo>
                <a:lnTo>
                  <a:pt x="2838691" y="0"/>
                </a:lnTo>
                <a:lnTo>
                  <a:pt x="1250569" y="1035011"/>
                </a:lnTo>
                <a:lnTo>
                  <a:pt x="1250569" y="1211364"/>
                </a:lnTo>
                <a:lnTo>
                  <a:pt x="949617" y="1407134"/>
                </a:lnTo>
                <a:lnTo>
                  <a:pt x="949617" y="1630819"/>
                </a:lnTo>
                <a:lnTo>
                  <a:pt x="1746732" y="1100086"/>
                </a:lnTo>
                <a:lnTo>
                  <a:pt x="1746732" y="1098270"/>
                </a:lnTo>
                <a:lnTo>
                  <a:pt x="2966796" y="288747"/>
                </a:lnTo>
                <a:lnTo>
                  <a:pt x="2966796" y="0"/>
                </a:lnTo>
                <a:close/>
              </a:path>
              <a:path w="3906520" h="2438400">
                <a:moveTo>
                  <a:pt x="3906253" y="0"/>
                </a:moveTo>
                <a:lnTo>
                  <a:pt x="3822877" y="0"/>
                </a:lnTo>
                <a:lnTo>
                  <a:pt x="2472677" y="878446"/>
                </a:lnTo>
                <a:lnTo>
                  <a:pt x="2472677" y="994346"/>
                </a:lnTo>
                <a:lnTo>
                  <a:pt x="3906253" y="44729"/>
                </a:lnTo>
                <a:lnTo>
                  <a:pt x="3906253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399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7772399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366" y="6417473"/>
            <a:ext cx="9978390" cy="234950"/>
          </a:xfrm>
          <a:custGeom>
            <a:avLst/>
            <a:gdLst/>
            <a:ahLst/>
            <a:cxnLst/>
            <a:rect l="l" t="t" r="r" b="b"/>
            <a:pathLst>
              <a:path w="9978390" h="234950">
                <a:moveTo>
                  <a:pt x="9978033" y="234901"/>
                </a:moveTo>
                <a:lnTo>
                  <a:pt x="0" y="161920"/>
                </a:lnTo>
                <a:lnTo>
                  <a:pt x="1184" y="0"/>
                </a:lnTo>
                <a:lnTo>
                  <a:pt x="9978033" y="72972"/>
                </a:lnTo>
                <a:lnTo>
                  <a:pt x="9978033" y="23490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5170" y="410773"/>
            <a:ext cx="9558020" cy="6884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715">
              <a:lnSpc>
                <a:spcPct val="114900"/>
              </a:lnSpc>
              <a:spcBef>
                <a:spcPts val="100"/>
              </a:spcBef>
            </a:pP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Board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Assessors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(BOA)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takes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great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amount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pride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sharing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2023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Annual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Report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County,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constitutes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annual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state </a:t>
            </a:r>
            <a:r>
              <a:rPr dirty="0" sz="1300" spc="-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office.</a:t>
            </a:r>
            <a:r>
              <a:rPr dirty="0" sz="13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Through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Times New Roman"/>
                <a:cs typeface="Times New Roman"/>
              </a:rPr>
              <a:t>highly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competent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trained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staff,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BOA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charged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determining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fair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equitable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value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60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real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14900"/>
              </a:lnSpc>
            </a:pP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tangible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personal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within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county.</a:t>
            </a:r>
            <a:r>
              <a:rPr dirty="0" sz="13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Please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consider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document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reference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guide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Times New Roman"/>
                <a:cs typeface="Times New Roman"/>
              </a:rPr>
              <a:t>displays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importance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significance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300" spc="-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services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office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provides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impact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communities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where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Times New Roman"/>
                <a:cs typeface="Times New Roman"/>
              </a:rPr>
              <a:t>we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work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Times New Roman"/>
                <a:cs typeface="Times New Roman"/>
              </a:rPr>
              <a:t>call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home.</a:t>
            </a:r>
            <a:r>
              <a:rPr dirty="0" sz="13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Times New Roman"/>
                <a:cs typeface="Times New Roman"/>
              </a:rPr>
              <a:t>We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acknowledge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responsibility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develop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maintain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high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level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customer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service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community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work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Times New Roman"/>
                <a:cs typeface="Times New Roman"/>
              </a:rPr>
              <a:t>tirelessly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do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things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necessary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foster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extraordinary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working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relationship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the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community.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393700">
              <a:lnSpc>
                <a:spcPct val="1149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County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boast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uniqueness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sense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number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diverse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communities,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industries,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influences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character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300" spc="-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presence.</a:t>
            </a:r>
            <a:r>
              <a:rPr dirty="0" sz="1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rural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areas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furthest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north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south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sides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County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areas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impacted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gentrification,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intown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work/live</a:t>
            </a:r>
            <a:endParaRPr sz="1300">
              <a:latin typeface="Times New Roman"/>
              <a:cs typeface="Times New Roman"/>
            </a:endParaRPr>
          </a:p>
          <a:p>
            <a:pPr marL="12700" marR="339090">
              <a:lnSpc>
                <a:spcPct val="114900"/>
              </a:lnSpc>
            </a:pP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communities,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suburban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areas,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these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diverse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residential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communities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shaped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living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experience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County.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continued </a:t>
            </a:r>
            <a:r>
              <a:rPr dirty="0" sz="1300" spc="-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movie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industries,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re-emergence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hospitality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industry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supported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strong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presence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sports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entertainment,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1300">
              <a:latin typeface="Times New Roman"/>
              <a:cs typeface="Times New Roman"/>
            </a:endParaRPr>
          </a:p>
          <a:p>
            <a:pPr marL="12700" marR="144145">
              <a:lnSpc>
                <a:spcPct val="114900"/>
              </a:lnSpc>
            </a:pP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increased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need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housing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units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made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75">
                <a:solidFill>
                  <a:srgbClr val="FFFFFF"/>
                </a:solidFill>
                <a:latin typeface="Times New Roman"/>
                <a:cs typeface="Times New Roman"/>
              </a:rPr>
              <a:t>way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for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apartments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addition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leasable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square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footage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industrial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warehousing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has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60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contributed </a:t>
            </a:r>
            <a:r>
              <a:rPr dirty="0" sz="1300" spc="-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Commercial/Industrial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standpoint.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00" spc="-45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Times New Roman"/>
                <a:cs typeface="Times New Roman"/>
              </a:rPr>
              <a:t>we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continue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navigate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challenges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“post-pandemic”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era,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processes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utilized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our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office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continually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validated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ensure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feeling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doing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BOA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pleasure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chore.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65">
                <a:solidFill>
                  <a:srgbClr val="FFFFFF"/>
                </a:solidFill>
                <a:latin typeface="Times New Roman"/>
                <a:cs typeface="Times New Roman"/>
              </a:rPr>
              <a:t>will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find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enhancements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website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beneficial.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6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couple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endParaRPr sz="1300">
              <a:latin typeface="Times New Roman"/>
              <a:cs typeface="Times New Roman"/>
            </a:endParaRPr>
          </a:p>
          <a:p>
            <a:pPr marL="12700" marR="53340">
              <a:lnSpc>
                <a:spcPct val="114900"/>
              </a:lnSpc>
            </a:pP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features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note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enhanced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Search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tool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Comparison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Search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tool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designed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assist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taxpayers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identifying </a:t>
            </a:r>
            <a:r>
              <a:rPr dirty="0" sz="1300" spc="-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comparable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properties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prepare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them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their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appeal,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should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they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choose.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Times New Roman"/>
                <a:cs typeface="Times New Roman"/>
              </a:rPr>
              <a:t>While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online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services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significantly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maximize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convenience,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office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still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Times New Roman"/>
                <a:cs typeface="Times New Roman"/>
              </a:rPr>
              <a:t>available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public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should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they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require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in-person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assistance.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00" spc="-45">
                <a:solidFill>
                  <a:srgbClr val="FFFFFF"/>
                </a:solidFill>
                <a:latin typeface="Times New Roman"/>
                <a:cs typeface="Times New Roman"/>
              </a:rPr>
              <a:t>While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market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continues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influenced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unpredictable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factors,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new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construction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appears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consistent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significant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contributor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1300">
              <a:latin typeface="Times New Roman"/>
              <a:cs typeface="Times New Roman"/>
            </a:endParaRPr>
          </a:p>
          <a:p>
            <a:pPr marL="12700" marR="28575">
              <a:lnSpc>
                <a:spcPct val="114900"/>
              </a:lnSpc>
            </a:pP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digest.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2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important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make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abundantly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clear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Times New Roman"/>
                <a:cs typeface="Times New Roman"/>
              </a:rPr>
              <a:t>Appraisal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staff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does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predict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market;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however,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they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record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actions </a:t>
            </a:r>
            <a:r>
              <a:rPr dirty="0" sz="1300" spc="-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market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of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January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Times New Roman"/>
                <a:cs typeface="Times New Roman"/>
              </a:rPr>
              <a:t>given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tax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year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based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prior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65">
                <a:solidFill>
                  <a:srgbClr val="FFFFFF"/>
                </a:solidFill>
                <a:latin typeface="Times New Roman"/>
                <a:cs typeface="Times New Roman"/>
              </a:rPr>
              <a:t>year’s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market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information.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BOA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imes New Roman"/>
                <a:cs typeface="Times New Roman"/>
              </a:rPr>
              <a:t>looks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forward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imes New Roman"/>
                <a:cs typeface="Times New Roman"/>
              </a:rPr>
              <a:t>opportunity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Times New Roman"/>
                <a:cs typeface="Times New Roman"/>
              </a:rPr>
              <a:t>respond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Times New Roman"/>
                <a:cs typeface="Times New Roman"/>
              </a:rPr>
              <a:t>any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imes New Roman"/>
                <a:cs typeface="Times New Roman"/>
              </a:rPr>
              <a:t>questions,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Times New Roman"/>
                <a:cs typeface="Times New Roman"/>
              </a:rPr>
              <a:t>concerns,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5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dirty="0" sz="13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Times New Roman"/>
                <a:cs typeface="Times New Roman"/>
              </a:rPr>
              <a:t>suggestions.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algn="ctr" marR="85725">
              <a:lnSpc>
                <a:spcPct val="100000"/>
              </a:lnSpc>
              <a:spcBef>
                <a:spcPts val="1060"/>
              </a:spcBef>
            </a:pP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Mission</a:t>
            </a:r>
            <a:r>
              <a:rPr dirty="0" sz="950" spc="-2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5" b="1">
                <a:solidFill>
                  <a:srgbClr val="FFFFFF"/>
                </a:solidFill>
                <a:latin typeface="Times New Roman"/>
                <a:cs typeface="Times New Roman"/>
              </a:rPr>
              <a:t>Statement: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808355" marR="894715">
              <a:lnSpc>
                <a:spcPct val="117900"/>
              </a:lnSpc>
            </a:pPr>
            <a:r>
              <a:rPr dirty="0" sz="950" spc="2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b="1">
                <a:solidFill>
                  <a:srgbClr val="FFFFFF"/>
                </a:solidFill>
                <a:latin typeface="Times New Roman"/>
                <a:cs typeface="Times New Roman"/>
              </a:rPr>
              <a:t>County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5" b="1">
                <a:solidFill>
                  <a:srgbClr val="FFFFFF"/>
                </a:solidFill>
                <a:latin typeface="Times New Roman"/>
                <a:cs typeface="Times New Roman"/>
              </a:rPr>
              <a:t>Board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Assessors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b="1">
                <a:solidFill>
                  <a:srgbClr val="FFFFFF"/>
                </a:solidFill>
                <a:latin typeface="Times New Roman"/>
                <a:cs typeface="Times New Roman"/>
              </a:rPr>
              <a:t>provides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exceptional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customer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service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 while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delivering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timely,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b="1">
                <a:solidFill>
                  <a:srgbClr val="FFFFFF"/>
                </a:solidFill>
                <a:latin typeface="Times New Roman"/>
                <a:cs typeface="Times New Roman"/>
              </a:rPr>
              <a:t>accurate,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equitable </a:t>
            </a:r>
            <a:r>
              <a:rPr dirty="0" sz="950" spc="-15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25" b="1">
                <a:solidFill>
                  <a:srgbClr val="FFFFFF"/>
                </a:solidFill>
                <a:latin typeface="Times New Roman"/>
                <a:cs typeface="Times New Roman"/>
              </a:rPr>
              <a:t>assessments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950" spc="-22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compliance </a:t>
            </a:r>
            <a:r>
              <a:rPr dirty="0" sz="950" b="1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b="1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5" b="1">
                <a:solidFill>
                  <a:srgbClr val="FFFFFF"/>
                </a:solidFill>
                <a:latin typeface="Times New Roman"/>
                <a:cs typeface="Times New Roman"/>
              </a:rPr>
              <a:t>law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Department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Revenue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guidelines.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20" b="1">
                <a:solidFill>
                  <a:srgbClr val="FFFFFF"/>
                </a:solidFill>
                <a:latin typeface="Times New Roman"/>
                <a:cs typeface="Times New Roman"/>
              </a:rPr>
              <a:t>We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20" b="1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committed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maintaining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15" b="1">
                <a:solidFill>
                  <a:srgbClr val="FFFFFF"/>
                </a:solidFill>
                <a:latin typeface="Times New Roman"/>
                <a:cs typeface="Times New Roman"/>
              </a:rPr>
              <a:t>trust</a:t>
            </a: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confidence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15" b="1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customers</a:t>
            </a: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-5" b="1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9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5" b="1">
                <a:solidFill>
                  <a:srgbClr val="FFFFFF"/>
                </a:solidFill>
                <a:latin typeface="Times New Roman"/>
                <a:cs typeface="Times New Roman"/>
              </a:rPr>
              <a:t>upholding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20" b="1">
                <a:solidFill>
                  <a:srgbClr val="FFFFFF"/>
                </a:solidFill>
                <a:latin typeface="Times New Roman"/>
                <a:cs typeface="Times New Roman"/>
              </a:rPr>
              <a:t>highest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b="1">
                <a:solidFill>
                  <a:srgbClr val="FFFFFF"/>
                </a:solidFill>
                <a:latin typeface="Times New Roman"/>
                <a:cs typeface="Times New Roman"/>
              </a:rPr>
              <a:t>standards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of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professionalism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and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dedication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serving </a:t>
            </a:r>
            <a:r>
              <a:rPr dirty="0" sz="950" spc="-10" b="1">
                <a:solidFill>
                  <a:srgbClr val="FFFFFF"/>
                </a:solidFill>
                <a:latin typeface="Times New Roman"/>
                <a:cs typeface="Times New Roman"/>
              </a:rPr>
              <a:t>their</a:t>
            </a:r>
            <a:r>
              <a:rPr dirty="0" sz="9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50" spc="25" b="1">
                <a:solidFill>
                  <a:srgbClr val="FFFFFF"/>
                </a:solidFill>
                <a:latin typeface="Times New Roman"/>
                <a:cs typeface="Times New Roman"/>
              </a:rPr>
              <a:t>needs.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5654" y="7274093"/>
            <a:ext cx="1534795" cy="1981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08915">
              <a:lnSpc>
                <a:spcPct val="100000"/>
              </a:lnSpc>
              <a:spcBef>
                <a:spcPts val="135"/>
              </a:spcBef>
            </a:pPr>
            <a:r>
              <a:rPr dirty="0" sz="450" spc="20" b="1">
                <a:latin typeface="Times New Roman"/>
                <a:cs typeface="Times New Roman"/>
              </a:rPr>
              <a:t>*Some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15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Reported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May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25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Subject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30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2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650" spc="-15" b="1">
                <a:latin typeface="Times New Roman"/>
                <a:cs typeface="Times New Roman"/>
              </a:rPr>
              <a:t>17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0137" y="338123"/>
            <a:ext cx="6557645" cy="554355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450" spc="10">
                <a:solidFill>
                  <a:srgbClr val="1A4D7D"/>
                </a:solidFill>
                <a:latin typeface="Times New Roman"/>
                <a:cs typeface="Times New Roman"/>
              </a:rPr>
              <a:t>SUPPORT</a:t>
            </a:r>
            <a:r>
              <a:rPr dirty="0" sz="3450" spc="-3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1A4D7D"/>
                </a:solidFill>
                <a:latin typeface="Times New Roman"/>
                <a:cs typeface="Times New Roman"/>
              </a:rPr>
              <a:t>SERVICES</a:t>
            </a:r>
            <a:r>
              <a:rPr dirty="0" sz="3450" spc="-3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886" y="1177842"/>
            <a:ext cx="8750300" cy="4574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3355">
              <a:lnSpc>
                <a:spcPct val="114799"/>
              </a:lnSpc>
              <a:spcBef>
                <a:spcPts val="100"/>
              </a:spcBef>
            </a:pPr>
            <a:r>
              <a:rPr dirty="0" sz="1300" spc="-40" b="1">
                <a:latin typeface="Times New Roman"/>
                <a:cs typeface="Times New Roman"/>
              </a:rPr>
              <a:t>Our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Field</a:t>
            </a:r>
            <a:r>
              <a:rPr dirty="0" sz="1300" spc="10" b="1">
                <a:latin typeface="Times New Roman"/>
                <a:cs typeface="Times New Roman"/>
              </a:rPr>
              <a:t> Book Division </a:t>
            </a:r>
            <a:r>
              <a:rPr dirty="0" sz="1300" spc="20" b="1">
                <a:latin typeface="Times New Roman"/>
                <a:cs typeface="Times New Roman"/>
              </a:rPr>
              <a:t>is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responsible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processing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deeds </a:t>
            </a:r>
            <a:r>
              <a:rPr dirty="0" sz="1300" spc="-30" b="1">
                <a:latin typeface="Times New Roman"/>
                <a:cs typeface="Times New Roman"/>
              </a:rPr>
              <a:t>transfers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each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tax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45" b="1">
                <a:latin typeface="Times New Roman"/>
                <a:cs typeface="Times New Roman"/>
              </a:rPr>
              <a:t>year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to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reflect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40" b="1">
                <a:latin typeface="Times New Roman"/>
                <a:cs typeface="Times New Roman"/>
              </a:rPr>
              <a:t>real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estate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data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including 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property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ownership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legal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description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property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30" b="1">
                <a:latin typeface="Times New Roman"/>
                <a:cs typeface="Times New Roman"/>
              </a:rPr>
              <a:t>so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transferred.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2023,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our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Field</a:t>
            </a:r>
            <a:r>
              <a:rPr dirty="0" sz="1300" spc="10" b="1">
                <a:latin typeface="Times New Roman"/>
                <a:cs typeface="Times New Roman"/>
              </a:rPr>
              <a:t> Book </a:t>
            </a:r>
            <a:r>
              <a:rPr dirty="0" sz="1300" spc="-20" b="1">
                <a:latin typeface="Times New Roman"/>
                <a:cs typeface="Times New Roman"/>
              </a:rPr>
              <a:t>staff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processed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44,000 </a:t>
            </a:r>
            <a:r>
              <a:rPr dirty="0" sz="1300" spc="-31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deeds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compared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to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approximately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48,000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deed </a:t>
            </a:r>
            <a:r>
              <a:rPr dirty="0" sz="1300" spc="-30" b="1">
                <a:latin typeface="Times New Roman"/>
                <a:cs typeface="Times New Roman"/>
              </a:rPr>
              <a:t>transfers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in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preceding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tax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year.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This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still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accounts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most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deed 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transfers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a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county</a:t>
            </a:r>
            <a:r>
              <a:rPr dirty="0" sz="1300" b="1">
                <a:latin typeface="Times New Roman"/>
                <a:cs typeface="Times New Roman"/>
              </a:rPr>
              <a:t> in the </a:t>
            </a:r>
            <a:r>
              <a:rPr dirty="0" sz="1300" spc="-5" b="1">
                <a:latin typeface="Times New Roman"/>
                <a:cs typeface="Times New Roman"/>
              </a:rPr>
              <a:t>state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Georgia.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240665">
              <a:lnSpc>
                <a:spcPct val="114799"/>
              </a:lnSpc>
            </a:pPr>
            <a:r>
              <a:rPr dirty="0" sz="1300" b="1">
                <a:latin typeface="Times New Roman"/>
                <a:cs typeface="Times New Roman"/>
              </a:rPr>
              <a:t>In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conjunction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with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our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Field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Book Division, </a:t>
            </a:r>
            <a:r>
              <a:rPr dirty="0" sz="1300" spc="-35" b="1">
                <a:latin typeface="Times New Roman"/>
                <a:cs typeface="Times New Roman"/>
              </a:rPr>
              <a:t>our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40" b="1">
                <a:latin typeface="Times New Roman"/>
                <a:cs typeface="Times New Roman"/>
              </a:rPr>
              <a:t>GIS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Division </a:t>
            </a:r>
            <a:r>
              <a:rPr dirty="0" sz="1300" spc="-15" b="1">
                <a:latin typeface="Times New Roman"/>
                <a:cs typeface="Times New Roman"/>
              </a:rPr>
              <a:t>provides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mapping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data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services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Tax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Assessor’s </a:t>
            </a:r>
            <a:r>
              <a:rPr dirty="0" sz="1300" spc="-3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Office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that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is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utilized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to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analyze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display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current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45" b="1">
                <a:latin typeface="Times New Roman"/>
                <a:cs typeface="Times New Roman"/>
              </a:rPr>
              <a:t>year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configuration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parcels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in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county.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40" b="1">
                <a:latin typeface="Times New Roman"/>
                <a:cs typeface="Times New Roman"/>
              </a:rPr>
              <a:t>Staff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is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responsible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 </a:t>
            </a:r>
            <a:r>
              <a:rPr dirty="0" sz="1300" spc="-3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updating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maintaining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a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variety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data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layers,</a:t>
            </a:r>
            <a:r>
              <a:rPr dirty="0" sz="1300" spc="5" b="1">
                <a:latin typeface="Times New Roman"/>
                <a:cs typeface="Times New Roman"/>
              </a:rPr>
              <a:t> develops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maintains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county's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spatial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databases,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provides </a:t>
            </a:r>
            <a:r>
              <a:rPr dirty="0" sz="1300" spc="-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mapping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data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services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to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local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government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departments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throughout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Fulton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County.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They</a:t>
            </a:r>
            <a:r>
              <a:rPr dirty="0" sz="1300" spc="5" b="1">
                <a:latin typeface="Times New Roman"/>
                <a:cs typeface="Times New Roman"/>
              </a:rPr>
              <a:t> process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various</a:t>
            </a:r>
            <a:r>
              <a:rPr dirty="0" sz="1300" spc="5" b="1">
                <a:latin typeface="Times New Roman"/>
                <a:cs typeface="Times New Roman"/>
              </a:rPr>
              <a:t> splits, </a:t>
            </a:r>
            <a:r>
              <a:rPr dirty="0" sz="1300" spc="10" b="1">
                <a:latin typeface="Times New Roman"/>
                <a:cs typeface="Times New Roman"/>
              </a:rPr>
              <a:t> dimension</a:t>
            </a:r>
            <a:r>
              <a:rPr dirty="0" sz="1300" spc="15" b="1">
                <a:latin typeface="Times New Roman"/>
                <a:cs typeface="Times New Roman"/>
              </a:rPr>
              <a:t> changes,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combinations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properties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through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land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packages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along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with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processing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right-of-way</a:t>
            </a:r>
            <a:r>
              <a:rPr dirty="0" sz="1300" spc="15" b="1">
                <a:latin typeface="Times New Roman"/>
                <a:cs typeface="Times New Roman"/>
              </a:rPr>
              <a:t> deeds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endParaRPr sz="1300">
              <a:latin typeface="Times New Roman"/>
              <a:cs typeface="Times New Roman"/>
            </a:endParaRPr>
          </a:p>
          <a:p>
            <a:pPr marL="12700" marR="56515">
              <a:lnSpc>
                <a:spcPct val="114799"/>
              </a:lnSpc>
            </a:pPr>
            <a:r>
              <a:rPr dirty="0" sz="1300" spc="-20" b="1">
                <a:latin typeface="Times New Roman"/>
                <a:cs typeface="Times New Roman"/>
              </a:rPr>
              <a:t>other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parcel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changes.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40" b="1">
                <a:latin typeface="Times New Roman"/>
                <a:cs typeface="Times New Roman"/>
              </a:rPr>
              <a:t>Our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40" b="1">
                <a:latin typeface="Times New Roman"/>
                <a:cs typeface="Times New Roman"/>
              </a:rPr>
              <a:t>GIS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Division </a:t>
            </a:r>
            <a:r>
              <a:rPr dirty="0" sz="1300" spc="5" b="1">
                <a:latin typeface="Times New Roman"/>
                <a:cs typeface="Times New Roman"/>
              </a:rPr>
              <a:t>processed </a:t>
            </a:r>
            <a:r>
              <a:rPr dirty="0" sz="1300" spc="-50" b="1">
                <a:latin typeface="Times New Roman"/>
                <a:cs typeface="Times New Roman"/>
              </a:rPr>
              <a:t>1,020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land</a:t>
            </a:r>
            <a:r>
              <a:rPr dirty="0" sz="1300" spc="5" b="1">
                <a:latin typeface="Times New Roman"/>
                <a:cs typeface="Times New Roman"/>
              </a:rPr>
              <a:t> packages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that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consisted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over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4,600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parcels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current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tax </a:t>
            </a:r>
            <a:r>
              <a:rPr dirty="0" sz="1300" spc="-31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year.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ct val="114799"/>
              </a:lnSpc>
            </a:pPr>
            <a:r>
              <a:rPr dirty="0" sz="1300" spc="-40" b="1">
                <a:latin typeface="Times New Roman"/>
                <a:cs typeface="Times New Roman"/>
              </a:rPr>
              <a:t>Our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Homestead</a:t>
            </a:r>
            <a:r>
              <a:rPr dirty="0" sz="1300" spc="10" b="1">
                <a:latin typeface="Times New Roman"/>
                <a:cs typeface="Times New Roman"/>
              </a:rPr>
              <a:t> Division </a:t>
            </a:r>
            <a:r>
              <a:rPr dirty="0" sz="1300" spc="20" b="1">
                <a:latin typeface="Times New Roman"/>
                <a:cs typeface="Times New Roman"/>
              </a:rPr>
              <a:t>is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responsible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processing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homestead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applications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those </a:t>
            </a:r>
            <a:r>
              <a:rPr dirty="0" sz="1300" spc="-35" b="1">
                <a:latin typeface="Times New Roman"/>
                <a:cs typeface="Times New Roman"/>
              </a:rPr>
              <a:t>property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owners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in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Fulton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County </a:t>
            </a:r>
            <a:r>
              <a:rPr dirty="0" sz="1300" spc="-1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who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own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occupy </a:t>
            </a:r>
            <a:r>
              <a:rPr dirty="0" sz="1300" spc="-25" b="1">
                <a:latin typeface="Times New Roman"/>
                <a:cs typeface="Times New Roman"/>
              </a:rPr>
              <a:t>their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property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on </a:t>
            </a:r>
            <a:r>
              <a:rPr dirty="0" sz="1300" spc="-60" b="1">
                <a:latin typeface="Times New Roman"/>
                <a:cs typeface="Times New Roman"/>
              </a:rPr>
              <a:t>January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35" b="1">
                <a:latin typeface="Times New Roman"/>
                <a:cs typeface="Times New Roman"/>
              </a:rPr>
              <a:t>1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current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tax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year.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Homestead</a:t>
            </a:r>
            <a:r>
              <a:rPr dirty="0" sz="1300" spc="10" b="1">
                <a:latin typeface="Times New Roman"/>
                <a:cs typeface="Times New Roman"/>
              </a:rPr>
              <a:t> exemptions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serve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to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effectively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reduce </a:t>
            </a:r>
            <a:r>
              <a:rPr dirty="0" sz="1300" spc="-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the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tax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burden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on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property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owners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whose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45" b="1">
                <a:latin typeface="Times New Roman"/>
                <a:cs typeface="Times New Roman"/>
              </a:rPr>
              <a:t>primary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residence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is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located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in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Fulton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County.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40" b="1">
                <a:latin typeface="Times New Roman"/>
                <a:cs typeface="Times New Roman"/>
              </a:rPr>
              <a:t>Our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office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received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approximately </a:t>
            </a:r>
            <a:r>
              <a:rPr dirty="0" sz="1300" spc="-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22,000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homestead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applications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tax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45" b="1">
                <a:latin typeface="Times New Roman"/>
                <a:cs typeface="Times New Roman"/>
              </a:rPr>
              <a:t>year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2023.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This </a:t>
            </a:r>
            <a:r>
              <a:rPr dirty="0" sz="1300" spc="5" b="1">
                <a:latin typeface="Times New Roman"/>
                <a:cs typeface="Times New Roman"/>
              </a:rPr>
              <a:t>includes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basic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homestead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exemption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filings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along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with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applications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50" b="1">
                <a:latin typeface="Times New Roman"/>
                <a:cs typeface="Times New Roman"/>
              </a:rPr>
              <a:t>for </a:t>
            </a:r>
            <a:r>
              <a:rPr dirty="0" sz="1300" spc="-3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senior,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income,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disability,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veteran,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and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various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other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special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homestead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exemptions </a:t>
            </a:r>
            <a:r>
              <a:rPr dirty="0" sz="1300" spc="-50" b="1">
                <a:latin typeface="Times New Roman"/>
                <a:cs typeface="Times New Roman"/>
              </a:rPr>
              <a:t>for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which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Fulton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County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residents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might </a:t>
            </a:r>
            <a:r>
              <a:rPr dirty="0" sz="1300" spc="-3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qualify.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Sixty-five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percent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spc="10" b="1">
                <a:latin typeface="Times New Roman"/>
                <a:cs typeface="Times New Roman"/>
              </a:rPr>
              <a:t> those </a:t>
            </a:r>
            <a:r>
              <a:rPr dirty="0" sz="1300" spc="5" b="1">
                <a:latin typeface="Times New Roman"/>
                <a:cs typeface="Times New Roman"/>
              </a:rPr>
              <a:t>filings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were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submitted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using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our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online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portal.</a:t>
            </a:r>
            <a:r>
              <a:rPr dirty="0" sz="1300" spc="15" b="1">
                <a:latin typeface="Times New Roman"/>
                <a:cs typeface="Times New Roman"/>
              </a:rPr>
              <a:t> The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remaining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5" b="1">
                <a:latin typeface="Times New Roman"/>
                <a:cs typeface="Times New Roman"/>
              </a:rPr>
              <a:t>applications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were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40" b="1">
                <a:latin typeface="Times New Roman"/>
                <a:cs typeface="Times New Roman"/>
              </a:rPr>
              <a:t>primarily </a:t>
            </a:r>
            <a:r>
              <a:rPr dirty="0" sz="1300" spc="-3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filed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20" b="1">
                <a:latin typeface="Times New Roman"/>
                <a:cs typeface="Times New Roman"/>
              </a:rPr>
              <a:t>manually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at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one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of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35" b="1">
                <a:latin typeface="Times New Roman"/>
                <a:cs typeface="Times New Roman"/>
              </a:rPr>
              <a:t>our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six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5" b="1">
                <a:latin typeface="Times New Roman"/>
                <a:cs typeface="Times New Roman"/>
              </a:rPr>
              <a:t>locations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throughout</a:t>
            </a:r>
            <a:r>
              <a:rPr dirty="0" sz="1300" b="1">
                <a:latin typeface="Times New Roman"/>
                <a:cs typeface="Times New Roman"/>
              </a:rPr>
              <a:t> the county.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25" y="861446"/>
            <a:ext cx="10048875" cy="133350"/>
          </a:xfrm>
          <a:custGeom>
            <a:avLst/>
            <a:gdLst/>
            <a:ahLst/>
            <a:cxnLst/>
            <a:rect l="l" t="t" r="r" b="b"/>
            <a:pathLst>
              <a:path w="10048875" h="133350">
                <a:moveTo>
                  <a:pt x="0" y="0"/>
                </a:moveTo>
                <a:lnTo>
                  <a:pt x="10048874" y="0"/>
                </a:lnTo>
                <a:lnTo>
                  <a:pt x="10048874" y="133349"/>
                </a:lnTo>
                <a:lnTo>
                  <a:pt x="0" y="133349"/>
                </a:lnTo>
                <a:lnTo>
                  <a:pt x="0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628" y="1450179"/>
            <a:ext cx="9579693" cy="4846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359" y="269018"/>
            <a:ext cx="6419850" cy="542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5">
                <a:solidFill>
                  <a:srgbClr val="1A4D7D"/>
                </a:solidFill>
                <a:latin typeface="Times New Roman"/>
                <a:cs typeface="Times New Roman"/>
              </a:rPr>
              <a:t>SUPPORT</a:t>
            </a:r>
            <a:r>
              <a:rPr dirty="0" sz="3400" spc="-3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-65">
                <a:solidFill>
                  <a:srgbClr val="1A4D7D"/>
                </a:solidFill>
                <a:latin typeface="Times New Roman"/>
                <a:cs typeface="Times New Roman"/>
              </a:rPr>
              <a:t>SERVICES</a:t>
            </a:r>
            <a:r>
              <a:rPr dirty="0" sz="3400" spc="-3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40">
                <a:solidFill>
                  <a:srgbClr val="1A4D7D"/>
                </a:solidFill>
                <a:latin typeface="Times New Roman"/>
                <a:cs typeface="Times New Roman"/>
              </a:rPr>
              <a:t>DIVISION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1919" y="7321356"/>
            <a:ext cx="1534795" cy="194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35"/>
              </a:spcBef>
            </a:pPr>
            <a:r>
              <a:rPr dirty="0" sz="600" b="1">
                <a:latin typeface="Times New Roman"/>
                <a:cs typeface="Times New Roman"/>
              </a:rPr>
              <a:t>18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80161"/>
            <a:ext cx="10058400" cy="133350"/>
          </a:xfrm>
          <a:custGeom>
            <a:avLst/>
            <a:gdLst/>
            <a:ahLst/>
            <a:cxnLst/>
            <a:rect l="l" t="t" r="r" b="b"/>
            <a:pathLst>
              <a:path w="10058400" h="133350">
                <a:moveTo>
                  <a:pt x="0" y="133349"/>
                </a:moveTo>
                <a:lnTo>
                  <a:pt x="0" y="0"/>
                </a:lnTo>
                <a:lnTo>
                  <a:pt x="10058399" y="0"/>
                </a:lnTo>
                <a:lnTo>
                  <a:pt x="10058399" y="133349"/>
                </a:lnTo>
                <a:lnTo>
                  <a:pt x="0" y="13334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1079" y="1927395"/>
            <a:ext cx="1927860" cy="38557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5100" spc="-355">
                <a:solidFill>
                  <a:srgbClr val="000000"/>
                </a:solidFill>
                <a:latin typeface="Arial"/>
                <a:cs typeface="Arial"/>
              </a:rPr>
              <a:t>?</a:t>
            </a:r>
            <a:endParaRPr sz="25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45448" y="3921572"/>
            <a:ext cx="607060" cy="942975"/>
          </a:xfrm>
          <a:custGeom>
            <a:avLst/>
            <a:gdLst/>
            <a:ahLst/>
            <a:cxnLst/>
            <a:rect l="l" t="t" r="r" b="b"/>
            <a:pathLst>
              <a:path w="607059" h="942975">
                <a:moveTo>
                  <a:pt x="162050" y="286684"/>
                </a:moveTo>
                <a:lnTo>
                  <a:pt x="0" y="208619"/>
                </a:lnTo>
                <a:lnTo>
                  <a:pt x="0" y="205569"/>
                </a:lnTo>
                <a:lnTo>
                  <a:pt x="16487" y="162252"/>
                </a:lnTo>
                <a:lnTo>
                  <a:pt x="43709" y="116944"/>
                </a:lnTo>
                <a:lnTo>
                  <a:pt x="68743" y="86392"/>
                </a:lnTo>
                <a:lnTo>
                  <a:pt x="99935" y="57925"/>
                </a:lnTo>
                <a:lnTo>
                  <a:pt x="142736" y="32756"/>
                </a:lnTo>
                <a:lnTo>
                  <a:pt x="197263" y="12113"/>
                </a:lnTo>
                <a:lnTo>
                  <a:pt x="259580" y="1345"/>
                </a:lnTo>
                <a:lnTo>
                  <a:pt x="293413" y="0"/>
                </a:lnTo>
                <a:lnTo>
                  <a:pt x="343148" y="3004"/>
                </a:lnTo>
                <a:lnTo>
                  <a:pt x="390062" y="12016"/>
                </a:lnTo>
                <a:lnTo>
                  <a:pt x="434155" y="27037"/>
                </a:lnTo>
                <a:lnTo>
                  <a:pt x="475427" y="48066"/>
                </a:lnTo>
                <a:lnTo>
                  <a:pt x="513877" y="75103"/>
                </a:lnTo>
                <a:lnTo>
                  <a:pt x="554390" y="114942"/>
                </a:lnTo>
                <a:lnTo>
                  <a:pt x="583328" y="159627"/>
                </a:lnTo>
                <a:lnTo>
                  <a:pt x="600690" y="209158"/>
                </a:lnTo>
                <a:lnTo>
                  <a:pt x="606478" y="263534"/>
                </a:lnTo>
                <a:lnTo>
                  <a:pt x="601303" y="308510"/>
                </a:lnTo>
                <a:lnTo>
                  <a:pt x="585780" y="350122"/>
                </a:lnTo>
                <a:lnTo>
                  <a:pt x="559908" y="388369"/>
                </a:lnTo>
                <a:lnTo>
                  <a:pt x="523688" y="423251"/>
                </a:lnTo>
                <a:lnTo>
                  <a:pt x="477118" y="454768"/>
                </a:lnTo>
                <a:lnTo>
                  <a:pt x="420200" y="482921"/>
                </a:lnTo>
                <a:lnTo>
                  <a:pt x="408709" y="488961"/>
                </a:lnTo>
                <a:lnTo>
                  <a:pt x="385223" y="523955"/>
                </a:lnTo>
                <a:lnTo>
                  <a:pt x="381437" y="566907"/>
                </a:lnTo>
                <a:lnTo>
                  <a:pt x="381437" y="628551"/>
                </a:lnTo>
                <a:lnTo>
                  <a:pt x="199736" y="628551"/>
                </a:lnTo>
                <a:lnTo>
                  <a:pt x="199736" y="508494"/>
                </a:lnTo>
                <a:lnTo>
                  <a:pt x="199871" y="494361"/>
                </a:lnTo>
                <a:lnTo>
                  <a:pt x="203589" y="452839"/>
                </a:lnTo>
                <a:lnTo>
                  <a:pt x="222903" y="414060"/>
                </a:lnTo>
                <a:lnTo>
                  <a:pt x="251420" y="388167"/>
                </a:lnTo>
                <a:lnTo>
                  <a:pt x="284732" y="369492"/>
                </a:lnTo>
                <a:lnTo>
                  <a:pt x="312761" y="355293"/>
                </a:lnTo>
                <a:lnTo>
                  <a:pt x="324774" y="349000"/>
                </a:lnTo>
                <a:lnTo>
                  <a:pt x="356672" y="327196"/>
                </a:lnTo>
                <a:lnTo>
                  <a:pt x="378409" y="289174"/>
                </a:lnTo>
                <a:lnTo>
                  <a:pt x="381437" y="263534"/>
                </a:lnTo>
                <a:lnTo>
                  <a:pt x="379822" y="244640"/>
                </a:lnTo>
                <a:lnTo>
                  <a:pt x="355596" y="198659"/>
                </a:lnTo>
                <a:lnTo>
                  <a:pt x="310322" y="174685"/>
                </a:lnTo>
                <a:lnTo>
                  <a:pt x="292337" y="173087"/>
                </a:lnTo>
                <a:lnTo>
                  <a:pt x="266629" y="175257"/>
                </a:lnTo>
                <a:lnTo>
                  <a:pt x="223290" y="192620"/>
                </a:lnTo>
                <a:lnTo>
                  <a:pt x="190718" y="225763"/>
                </a:lnTo>
                <a:lnTo>
                  <a:pt x="168914" y="265199"/>
                </a:lnTo>
                <a:lnTo>
                  <a:pt x="162050" y="286684"/>
                </a:lnTo>
                <a:close/>
              </a:path>
              <a:path w="607059" h="942975">
                <a:moveTo>
                  <a:pt x="289914" y="690195"/>
                </a:moveTo>
                <a:lnTo>
                  <a:pt x="338906" y="699482"/>
                </a:lnTo>
                <a:lnTo>
                  <a:pt x="379822" y="727343"/>
                </a:lnTo>
                <a:lnTo>
                  <a:pt x="407481" y="768192"/>
                </a:lnTo>
                <a:lnTo>
                  <a:pt x="416701" y="816982"/>
                </a:lnTo>
                <a:lnTo>
                  <a:pt x="414396" y="842016"/>
                </a:lnTo>
                <a:lnTo>
                  <a:pt x="395957" y="886432"/>
                </a:lnTo>
                <a:lnTo>
                  <a:pt x="360374" y="921948"/>
                </a:lnTo>
                <a:lnTo>
                  <a:pt x="315419" y="940387"/>
                </a:lnTo>
                <a:lnTo>
                  <a:pt x="289914" y="942692"/>
                </a:lnTo>
                <a:lnTo>
                  <a:pt x="264997" y="940387"/>
                </a:lnTo>
                <a:lnTo>
                  <a:pt x="220716" y="921948"/>
                </a:lnTo>
                <a:lnTo>
                  <a:pt x="185217" y="886432"/>
                </a:lnTo>
                <a:lnTo>
                  <a:pt x="166778" y="842016"/>
                </a:lnTo>
                <a:lnTo>
                  <a:pt x="164473" y="816982"/>
                </a:lnTo>
                <a:lnTo>
                  <a:pt x="166778" y="791594"/>
                </a:lnTo>
                <a:lnTo>
                  <a:pt x="185217" y="746775"/>
                </a:lnTo>
                <a:lnTo>
                  <a:pt x="220716" y="711091"/>
                </a:lnTo>
                <a:lnTo>
                  <a:pt x="264997" y="692517"/>
                </a:lnTo>
                <a:lnTo>
                  <a:pt x="289914" y="690195"/>
                </a:lnTo>
                <a:close/>
              </a:path>
            </a:pathLst>
          </a:custGeom>
          <a:ln w="296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307444" y="3732554"/>
            <a:ext cx="682625" cy="1348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650" spc="-110" b="1">
                <a:latin typeface="Arial"/>
                <a:cs typeface="Arial"/>
              </a:rPr>
              <a:t>?</a:t>
            </a:r>
            <a:endParaRPr sz="8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1000" y="4632300"/>
            <a:ext cx="713740" cy="14109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100" spc="-145" b="1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9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3281" y="1420193"/>
            <a:ext cx="541020" cy="10636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800" spc="-95" b="1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6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26478" y="0"/>
            <a:ext cx="47625" cy="2442210"/>
          </a:xfrm>
          <a:custGeom>
            <a:avLst/>
            <a:gdLst/>
            <a:ahLst/>
            <a:cxnLst/>
            <a:rect l="l" t="t" r="r" b="b"/>
            <a:pathLst>
              <a:path w="47625" h="2442210">
                <a:moveTo>
                  <a:pt x="0" y="0"/>
                </a:moveTo>
                <a:lnTo>
                  <a:pt x="47624" y="0"/>
                </a:lnTo>
                <a:lnTo>
                  <a:pt x="47624" y="2441672"/>
                </a:lnTo>
                <a:lnTo>
                  <a:pt x="0" y="2441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478" y="5176265"/>
            <a:ext cx="47625" cy="2596515"/>
          </a:xfrm>
          <a:custGeom>
            <a:avLst/>
            <a:gdLst/>
            <a:ahLst/>
            <a:cxnLst/>
            <a:rect l="l" t="t" r="r" b="b"/>
            <a:pathLst>
              <a:path w="47625" h="2596515">
                <a:moveTo>
                  <a:pt x="47624" y="0"/>
                </a:moveTo>
                <a:lnTo>
                  <a:pt x="47624" y="2596133"/>
                </a:lnTo>
                <a:lnTo>
                  <a:pt x="0" y="2596133"/>
                </a:lnTo>
                <a:lnTo>
                  <a:pt x="0" y="0"/>
                </a:lnTo>
                <a:lnTo>
                  <a:pt x="47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3096026" y="1787949"/>
            <a:ext cx="738505" cy="1023619"/>
            <a:chOff x="3096026" y="1787949"/>
            <a:chExt cx="738505" cy="1023619"/>
          </a:xfrm>
        </p:grpSpPr>
        <p:sp>
          <p:nvSpPr>
            <p:cNvPr id="10" name="object 10"/>
            <p:cNvSpPr/>
            <p:nvPr/>
          </p:nvSpPr>
          <p:spPr>
            <a:xfrm>
              <a:off x="3109241" y="1801163"/>
              <a:ext cx="712470" cy="848994"/>
            </a:xfrm>
            <a:custGeom>
              <a:avLst/>
              <a:gdLst/>
              <a:ahLst/>
              <a:cxnLst/>
              <a:rect l="l" t="t" r="r" b="b"/>
              <a:pathLst>
                <a:path w="712470" h="848994">
                  <a:moveTo>
                    <a:pt x="436260" y="848747"/>
                  </a:moveTo>
                  <a:lnTo>
                    <a:pt x="276040" y="848747"/>
                  </a:lnTo>
                  <a:lnTo>
                    <a:pt x="256214" y="816189"/>
                  </a:lnTo>
                  <a:lnTo>
                    <a:pt x="245008" y="779851"/>
                  </a:lnTo>
                  <a:lnTo>
                    <a:pt x="235584" y="742480"/>
                  </a:lnTo>
                  <a:lnTo>
                    <a:pt x="221107" y="706825"/>
                  </a:lnTo>
                  <a:lnTo>
                    <a:pt x="194738" y="675637"/>
                  </a:lnTo>
                  <a:lnTo>
                    <a:pt x="143105" y="641332"/>
                  </a:lnTo>
                  <a:lnTo>
                    <a:pt x="107826" y="611215"/>
                  </a:lnTo>
                  <a:lnTo>
                    <a:pt x="76746" y="576806"/>
                  </a:lnTo>
                  <a:lnTo>
                    <a:pt x="50312" y="538550"/>
                  </a:lnTo>
                  <a:lnTo>
                    <a:pt x="28972" y="496895"/>
                  </a:lnTo>
                  <a:lnTo>
                    <a:pt x="13175" y="452289"/>
                  </a:lnTo>
                  <a:lnTo>
                    <a:pt x="3368" y="405178"/>
                  </a:lnTo>
                  <a:lnTo>
                    <a:pt x="0" y="356010"/>
                  </a:lnTo>
                  <a:lnTo>
                    <a:pt x="3250" y="307700"/>
                  </a:lnTo>
                  <a:lnTo>
                    <a:pt x="12717" y="261367"/>
                  </a:lnTo>
                  <a:lnTo>
                    <a:pt x="27977" y="217433"/>
                  </a:lnTo>
                  <a:lnTo>
                    <a:pt x="48606" y="176323"/>
                  </a:lnTo>
                  <a:lnTo>
                    <a:pt x="74180" y="138461"/>
                  </a:lnTo>
                  <a:lnTo>
                    <a:pt x="104274" y="104271"/>
                  </a:lnTo>
                  <a:lnTo>
                    <a:pt x="138464" y="74178"/>
                  </a:lnTo>
                  <a:lnTo>
                    <a:pt x="176326" y="48604"/>
                  </a:lnTo>
                  <a:lnTo>
                    <a:pt x="217436" y="27976"/>
                  </a:lnTo>
                  <a:lnTo>
                    <a:pt x="261369" y="12716"/>
                  </a:lnTo>
                  <a:lnTo>
                    <a:pt x="307702" y="3249"/>
                  </a:lnTo>
                  <a:lnTo>
                    <a:pt x="356010" y="0"/>
                  </a:lnTo>
                  <a:lnTo>
                    <a:pt x="404319" y="3249"/>
                  </a:lnTo>
                  <a:lnTo>
                    <a:pt x="450652" y="12716"/>
                  </a:lnTo>
                  <a:lnTo>
                    <a:pt x="494586" y="27976"/>
                  </a:lnTo>
                  <a:lnTo>
                    <a:pt x="535696" y="48604"/>
                  </a:lnTo>
                  <a:lnTo>
                    <a:pt x="573558" y="74178"/>
                  </a:lnTo>
                  <a:lnTo>
                    <a:pt x="607748" y="104271"/>
                  </a:lnTo>
                  <a:lnTo>
                    <a:pt x="637842" y="138461"/>
                  </a:lnTo>
                  <a:lnTo>
                    <a:pt x="663415" y="176323"/>
                  </a:lnTo>
                  <a:lnTo>
                    <a:pt x="684043" y="217433"/>
                  </a:lnTo>
                  <a:lnTo>
                    <a:pt x="699303" y="261367"/>
                  </a:lnTo>
                  <a:lnTo>
                    <a:pt x="708770" y="307700"/>
                  </a:lnTo>
                  <a:lnTo>
                    <a:pt x="712020" y="356010"/>
                  </a:lnTo>
                  <a:lnTo>
                    <a:pt x="708651" y="405178"/>
                  </a:lnTo>
                  <a:lnTo>
                    <a:pt x="698844" y="452289"/>
                  </a:lnTo>
                  <a:lnTo>
                    <a:pt x="683047" y="496895"/>
                  </a:lnTo>
                  <a:lnTo>
                    <a:pt x="661708" y="538550"/>
                  </a:lnTo>
                  <a:lnTo>
                    <a:pt x="635275" y="576806"/>
                  </a:lnTo>
                  <a:lnTo>
                    <a:pt x="604196" y="611215"/>
                  </a:lnTo>
                  <a:lnTo>
                    <a:pt x="568919" y="641332"/>
                  </a:lnTo>
                  <a:lnTo>
                    <a:pt x="529892" y="666708"/>
                  </a:lnTo>
                  <a:lnTo>
                    <a:pt x="530173" y="666708"/>
                  </a:lnTo>
                  <a:lnTo>
                    <a:pt x="496774" y="697962"/>
                  </a:lnTo>
                  <a:lnTo>
                    <a:pt x="478981" y="735128"/>
                  </a:lnTo>
                  <a:lnTo>
                    <a:pt x="468496" y="774870"/>
                  </a:lnTo>
                  <a:lnTo>
                    <a:pt x="457022" y="813855"/>
                  </a:lnTo>
                  <a:lnTo>
                    <a:pt x="436260" y="848747"/>
                  </a:lnTo>
                  <a:close/>
                </a:path>
              </a:pathLst>
            </a:custGeom>
            <a:solidFill>
              <a:srgbClr val="FFC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401298" y="2498392"/>
              <a:ext cx="128270" cy="300990"/>
            </a:xfrm>
            <a:custGeom>
              <a:avLst/>
              <a:gdLst/>
              <a:ahLst/>
              <a:cxnLst/>
              <a:rect l="l" t="t" r="r" b="b"/>
              <a:pathLst>
                <a:path w="128270" h="300989">
                  <a:moveTo>
                    <a:pt x="97522" y="300877"/>
                  </a:moveTo>
                  <a:lnTo>
                    <a:pt x="30391" y="300877"/>
                  </a:lnTo>
                  <a:lnTo>
                    <a:pt x="25837" y="296226"/>
                  </a:lnTo>
                  <a:lnTo>
                    <a:pt x="6619" y="241158"/>
                  </a:lnTo>
                  <a:lnTo>
                    <a:pt x="0" y="151519"/>
                  </a:lnTo>
                  <a:lnTo>
                    <a:pt x="0" y="50354"/>
                  </a:lnTo>
                  <a:lnTo>
                    <a:pt x="3957" y="30755"/>
                  </a:lnTo>
                  <a:lnTo>
                    <a:pt x="14750" y="14749"/>
                  </a:lnTo>
                  <a:lnTo>
                    <a:pt x="30758" y="3957"/>
                  </a:lnTo>
                  <a:lnTo>
                    <a:pt x="50362" y="0"/>
                  </a:lnTo>
                  <a:lnTo>
                    <a:pt x="77552" y="0"/>
                  </a:lnTo>
                  <a:lnTo>
                    <a:pt x="97154" y="3957"/>
                  </a:lnTo>
                  <a:lnTo>
                    <a:pt x="113160" y="14749"/>
                  </a:lnTo>
                  <a:lnTo>
                    <a:pt x="123950" y="30755"/>
                  </a:lnTo>
                  <a:lnTo>
                    <a:pt x="127906" y="50354"/>
                  </a:lnTo>
                  <a:lnTo>
                    <a:pt x="127906" y="151519"/>
                  </a:lnTo>
                  <a:lnTo>
                    <a:pt x="121295" y="241158"/>
                  </a:lnTo>
                  <a:lnTo>
                    <a:pt x="102077" y="296226"/>
                  </a:lnTo>
                  <a:lnTo>
                    <a:pt x="97522" y="3008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096026" y="1787949"/>
              <a:ext cx="738505" cy="1023619"/>
            </a:xfrm>
            <a:custGeom>
              <a:avLst/>
              <a:gdLst/>
              <a:ahLst/>
              <a:cxnLst/>
              <a:rect l="l" t="t" r="r" b="b"/>
              <a:pathLst>
                <a:path w="738504" h="1023619">
                  <a:moveTo>
                    <a:pt x="453252" y="875030"/>
                  </a:moveTo>
                  <a:lnTo>
                    <a:pt x="285477" y="875030"/>
                  </a:lnTo>
                  <a:lnTo>
                    <a:pt x="281883" y="872490"/>
                  </a:lnTo>
                  <a:lnTo>
                    <a:pt x="255452" y="829310"/>
                  </a:lnTo>
                  <a:lnTo>
                    <a:pt x="242926" y="784860"/>
                  </a:lnTo>
                  <a:lnTo>
                    <a:pt x="239072" y="769620"/>
                  </a:lnTo>
                  <a:lnTo>
                    <a:pt x="222844" y="726440"/>
                  </a:lnTo>
                  <a:lnTo>
                    <a:pt x="188394" y="690880"/>
                  </a:lnTo>
                  <a:lnTo>
                    <a:pt x="146988" y="662940"/>
                  </a:lnTo>
                  <a:lnTo>
                    <a:pt x="110011" y="631190"/>
                  </a:lnTo>
                  <a:lnTo>
                    <a:pt x="77799" y="595630"/>
                  </a:lnTo>
                  <a:lnTo>
                    <a:pt x="50689" y="554990"/>
                  </a:lnTo>
                  <a:lnTo>
                    <a:pt x="29017" y="511810"/>
                  </a:lnTo>
                  <a:lnTo>
                    <a:pt x="13121" y="466090"/>
                  </a:lnTo>
                  <a:lnTo>
                    <a:pt x="3336" y="417830"/>
                  </a:lnTo>
                  <a:lnTo>
                    <a:pt x="0" y="368300"/>
                  </a:lnTo>
                  <a:lnTo>
                    <a:pt x="2882" y="322580"/>
                  </a:lnTo>
                  <a:lnTo>
                    <a:pt x="11296" y="278130"/>
                  </a:lnTo>
                  <a:lnTo>
                    <a:pt x="24893" y="234950"/>
                  </a:lnTo>
                  <a:lnTo>
                    <a:pt x="43325" y="195580"/>
                  </a:lnTo>
                  <a:lnTo>
                    <a:pt x="66243" y="157480"/>
                  </a:lnTo>
                  <a:lnTo>
                    <a:pt x="93297" y="123190"/>
                  </a:lnTo>
                  <a:lnTo>
                    <a:pt x="124140" y="92710"/>
                  </a:lnTo>
                  <a:lnTo>
                    <a:pt x="158423" y="66040"/>
                  </a:lnTo>
                  <a:lnTo>
                    <a:pt x="195796" y="43180"/>
                  </a:lnTo>
                  <a:lnTo>
                    <a:pt x="235912" y="24130"/>
                  </a:lnTo>
                  <a:lnTo>
                    <a:pt x="278421" y="10160"/>
                  </a:lnTo>
                  <a:lnTo>
                    <a:pt x="322975" y="2540"/>
                  </a:lnTo>
                  <a:lnTo>
                    <a:pt x="369224" y="0"/>
                  </a:lnTo>
                  <a:lnTo>
                    <a:pt x="415476" y="2540"/>
                  </a:lnTo>
                  <a:lnTo>
                    <a:pt x="460031" y="10160"/>
                  </a:lnTo>
                  <a:lnTo>
                    <a:pt x="502541" y="24130"/>
                  </a:lnTo>
                  <a:lnTo>
                    <a:pt x="505216" y="25400"/>
                  </a:lnTo>
                  <a:lnTo>
                    <a:pt x="369224" y="25400"/>
                  </a:lnTo>
                  <a:lnTo>
                    <a:pt x="322773" y="29210"/>
                  </a:lnTo>
                  <a:lnTo>
                    <a:pt x="278201" y="38100"/>
                  </a:lnTo>
                  <a:lnTo>
                    <a:pt x="235920" y="53340"/>
                  </a:lnTo>
                  <a:lnTo>
                    <a:pt x="196343" y="72390"/>
                  </a:lnTo>
                  <a:lnTo>
                    <a:pt x="159881" y="97790"/>
                  </a:lnTo>
                  <a:lnTo>
                    <a:pt x="126945" y="125730"/>
                  </a:lnTo>
                  <a:lnTo>
                    <a:pt x="97947" y="158750"/>
                  </a:lnTo>
                  <a:lnTo>
                    <a:pt x="73298" y="195580"/>
                  </a:lnTo>
                  <a:lnTo>
                    <a:pt x="53410" y="234950"/>
                  </a:lnTo>
                  <a:lnTo>
                    <a:pt x="38695" y="278130"/>
                  </a:lnTo>
                  <a:lnTo>
                    <a:pt x="29564" y="322580"/>
                  </a:lnTo>
                  <a:lnTo>
                    <a:pt x="26429" y="368300"/>
                  </a:lnTo>
                  <a:lnTo>
                    <a:pt x="30467" y="420370"/>
                  </a:lnTo>
                  <a:lnTo>
                    <a:pt x="42275" y="471170"/>
                  </a:lnTo>
                  <a:lnTo>
                    <a:pt x="61395" y="519430"/>
                  </a:lnTo>
                  <a:lnTo>
                    <a:pt x="87367" y="563880"/>
                  </a:lnTo>
                  <a:lnTo>
                    <a:pt x="119732" y="603250"/>
                  </a:lnTo>
                  <a:lnTo>
                    <a:pt x="158033" y="638810"/>
                  </a:lnTo>
                  <a:lnTo>
                    <a:pt x="215281" y="676910"/>
                  </a:lnTo>
                  <a:lnTo>
                    <a:pt x="227023" y="688340"/>
                  </a:lnTo>
                  <a:lnTo>
                    <a:pt x="253712" y="728980"/>
                  </a:lnTo>
                  <a:lnTo>
                    <a:pt x="268636" y="779780"/>
                  </a:lnTo>
                  <a:lnTo>
                    <a:pt x="272894" y="796290"/>
                  </a:lnTo>
                  <a:lnTo>
                    <a:pt x="277765" y="812800"/>
                  </a:lnTo>
                  <a:lnTo>
                    <a:pt x="283926" y="829310"/>
                  </a:lnTo>
                  <a:lnTo>
                    <a:pt x="292056" y="843280"/>
                  </a:lnTo>
                  <a:lnTo>
                    <a:pt x="318486" y="843280"/>
                  </a:lnTo>
                  <a:lnTo>
                    <a:pt x="318486" y="848360"/>
                  </a:lnTo>
                  <a:lnTo>
                    <a:pt x="474586" y="848360"/>
                  </a:lnTo>
                  <a:lnTo>
                    <a:pt x="473428" y="850900"/>
                  </a:lnTo>
                  <a:lnTo>
                    <a:pt x="459360" y="869950"/>
                  </a:lnTo>
                  <a:lnTo>
                    <a:pt x="456846" y="872490"/>
                  </a:lnTo>
                  <a:lnTo>
                    <a:pt x="453252" y="875030"/>
                  </a:lnTo>
                  <a:close/>
                </a:path>
                <a:path w="738504" h="1023619">
                  <a:moveTo>
                    <a:pt x="476902" y="843280"/>
                  </a:moveTo>
                  <a:lnTo>
                    <a:pt x="446401" y="843280"/>
                  </a:lnTo>
                  <a:lnTo>
                    <a:pt x="454649" y="829310"/>
                  </a:lnTo>
                  <a:lnTo>
                    <a:pt x="460884" y="812800"/>
                  </a:lnTo>
                  <a:lnTo>
                    <a:pt x="465799" y="796290"/>
                  </a:lnTo>
                  <a:lnTo>
                    <a:pt x="477641" y="750570"/>
                  </a:lnTo>
                  <a:lnTo>
                    <a:pt x="488795" y="721360"/>
                  </a:lnTo>
                  <a:lnTo>
                    <a:pt x="506696" y="693420"/>
                  </a:lnTo>
                  <a:lnTo>
                    <a:pt x="535143" y="669290"/>
                  </a:lnTo>
                  <a:lnTo>
                    <a:pt x="535864" y="668020"/>
                  </a:lnTo>
                  <a:lnTo>
                    <a:pt x="536648" y="668020"/>
                  </a:lnTo>
                  <a:lnTo>
                    <a:pt x="580424" y="638810"/>
                  </a:lnTo>
                  <a:lnTo>
                    <a:pt x="618723" y="603250"/>
                  </a:lnTo>
                  <a:lnTo>
                    <a:pt x="651087" y="563880"/>
                  </a:lnTo>
                  <a:lnTo>
                    <a:pt x="677057" y="519430"/>
                  </a:lnTo>
                  <a:lnTo>
                    <a:pt x="696175" y="471170"/>
                  </a:lnTo>
                  <a:lnTo>
                    <a:pt x="707982" y="420370"/>
                  </a:lnTo>
                  <a:lnTo>
                    <a:pt x="712020" y="368300"/>
                  </a:lnTo>
                  <a:lnTo>
                    <a:pt x="708885" y="322580"/>
                  </a:lnTo>
                  <a:lnTo>
                    <a:pt x="699754" y="278130"/>
                  </a:lnTo>
                  <a:lnTo>
                    <a:pt x="685040" y="234950"/>
                  </a:lnTo>
                  <a:lnTo>
                    <a:pt x="665153" y="195580"/>
                  </a:lnTo>
                  <a:lnTo>
                    <a:pt x="640505" y="158750"/>
                  </a:lnTo>
                  <a:lnTo>
                    <a:pt x="611507" y="125730"/>
                  </a:lnTo>
                  <a:lnTo>
                    <a:pt x="578571" y="97790"/>
                  </a:lnTo>
                  <a:lnTo>
                    <a:pt x="542109" y="72390"/>
                  </a:lnTo>
                  <a:lnTo>
                    <a:pt x="502532" y="53340"/>
                  </a:lnTo>
                  <a:lnTo>
                    <a:pt x="460251" y="38100"/>
                  </a:lnTo>
                  <a:lnTo>
                    <a:pt x="415678" y="29210"/>
                  </a:lnTo>
                  <a:lnTo>
                    <a:pt x="369224" y="25400"/>
                  </a:lnTo>
                  <a:lnTo>
                    <a:pt x="505216" y="25400"/>
                  </a:lnTo>
                  <a:lnTo>
                    <a:pt x="542658" y="43180"/>
                  </a:lnTo>
                  <a:lnTo>
                    <a:pt x="580032" y="66040"/>
                  </a:lnTo>
                  <a:lnTo>
                    <a:pt x="614315" y="92710"/>
                  </a:lnTo>
                  <a:lnTo>
                    <a:pt x="645159" y="123190"/>
                  </a:lnTo>
                  <a:lnTo>
                    <a:pt x="672214" y="157480"/>
                  </a:lnTo>
                  <a:lnTo>
                    <a:pt x="695132" y="195580"/>
                  </a:lnTo>
                  <a:lnTo>
                    <a:pt x="713564" y="234950"/>
                  </a:lnTo>
                  <a:lnTo>
                    <a:pt x="727161" y="278130"/>
                  </a:lnTo>
                  <a:lnTo>
                    <a:pt x="735575" y="322580"/>
                  </a:lnTo>
                  <a:lnTo>
                    <a:pt x="738457" y="368300"/>
                  </a:lnTo>
                  <a:lnTo>
                    <a:pt x="735156" y="417830"/>
                  </a:lnTo>
                  <a:lnTo>
                    <a:pt x="725467" y="466090"/>
                  </a:lnTo>
                  <a:lnTo>
                    <a:pt x="709718" y="511810"/>
                  </a:lnTo>
                  <a:lnTo>
                    <a:pt x="688234" y="553720"/>
                  </a:lnTo>
                  <a:lnTo>
                    <a:pt x="661341" y="594360"/>
                  </a:lnTo>
                  <a:lnTo>
                    <a:pt x="629364" y="629920"/>
                  </a:lnTo>
                  <a:lnTo>
                    <a:pt x="592630" y="662940"/>
                  </a:lnTo>
                  <a:lnTo>
                    <a:pt x="551464" y="689610"/>
                  </a:lnTo>
                  <a:lnTo>
                    <a:pt x="550727" y="690880"/>
                  </a:lnTo>
                  <a:lnTo>
                    <a:pt x="550335" y="690880"/>
                  </a:lnTo>
                  <a:lnTo>
                    <a:pt x="527254" y="709930"/>
                  </a:lnTo>
                  <a:lnTo>
                    <a:pt x="512322" y="732790"/>
                  </a:lnTo>
                  <a:lnTo>
                    <a:pt x="502762" y="758190"/>
                  </a:lnTo>
                  <a:lnTo>
                    <a:pt x="495795" y="784860"/>
                  </a:lnTo>
                  <a:lnTo>
                    <a:pt x="490267" y="807720"/>
                  </a:lnTo>
                  <a:lnTo>
                    <a:pt x="483271" y="829310"/>
                  </a:lnTo>
                  <a:lnTo>
                    <a:pt x="476902" y="843280"/>
                  </a:lnTo>
                  <a:close/>
                </a:path>
                <a:path w="738504" h="1023619">
                  <a:moveTo>
                    <a:pt x="454693" y="537210"/>
                  </a:moveTo>
                  <a:lnTo>
                    <a:pt x="283756" y="537210"/>
                  </a:lnTo>
                  <a:lnTo>
                    <a:pt x="259617" y="533400"/>
                  </a:lnTo>
                  <a:lnTo>
                    <a:pt x="239881" y="519430"/>
                  </a:lnTo>
                  <a:lnTo>
                    <a:pt x="226562" y="500380"/>
                  </a:lnTo>
                  <a:lnTo>
                    <a:pt x="221675" y="476250"/>
                  </a:lnTo>
                  <a:lnTo>
                    <a:pt x="226562" y="452120"/>
                  </a:lnTo>
                  <a:lnTo>
                    <a:pt x="239881" y="431800"/>
                  </a:lnTo>
                  <a:lnTo>
                    <a:pt x="259617" y="419100"/>
                  </a:lnTo>
                  <a:lnTo>
                    <a:pt x="283756" y="414020"/>
                  </a:lnTo>
                  <a:lnTo>
                    <a:pt x="293369" y="414020"/>
                  </a:lnTo>
                  <a:lnTo>
                    <a:pt x="332443" y="436880"/>
                  </a:lnTo>
                  <a:lnTo>
                    <a:pt x="283756" y="440690"/>
                  </a:lnTo>
                  <a:lnTo>
                    <a:pt x="269892" y="443230"/>
                  </a:lnTo>
                  <a:lnTo>
                    <a:pt x="258559" y="450850"/>
                  </a:lnTo>
                  <a:lnTo>
                    <a:pt x="250911" y="462280"/>
                  </a:lnTo>
                  <a:lnTo>
                    <a:pt x="248105" y="476250"/>
                  </a:lnTo>
                  <a:lnTo>
                    <a:pt x="250911" y="488950"/>
                  </a:lnTo>
                  <a:lnTo>
                    <a:pt x="258559" y="500380"/>
                  </a:lnTo>
                  <a:lnTo>
                    <a:pt x="269892" y="508000"/>
                  </a:lnTo>
                  <a:lnTo>
                    <a:pt x="283756" y="511810"/>
                  </a:lnTo>
                  <a:lnTo>
                    <a:pt x="503903" y="511810"/>
                  </a:lnTo>
                  <a:lnTo>
                    <a:pt x="498575" y="519430"/>
                  </a:lnTo>
                  <a:lnTo>
                    <a:pt x="478837" y="533400"/>
                  </a:lnTo>
                  <a:lnTo>
                    <a:pt x="454693" y="537210"/>
                  </a:lnTo>
                  <a:close/>
                </a:path>
                <a:path w="738504" h="1023619">
                  <a:moveTo>
                    <a:pt x="419083" y="511810"/>
                  </a:moveTo>
                  <a:lnTo>
                    <a:pt x="392645" y="511810"/>
                  </a:lnTo>
                  <a:lnTo>
                    <a:pt x="392645" y="476250"/>
                  </a:lnTo>
                  <a:lnTo>
                    <a:pt x="406015" y="436880"/>
                  </a:lnTo>
                  <a:lnTo>
                    <a:pt x="440534" y="415290"/>
                  </a:lnTo>
                  <a:lnTo>
                    <a:pt x="445096" y="414020"/>
                  </a:lnTo>
                  <a:lnTo>
                    <a:pt x="454693" y="414020"/>
                  </a:lnTo>
                  <a:lnTo>
                    <a:pt x="478837" y="419100"/>
                  </a:lnTo>
                  <a:lnTo>
                    <a:pt x="498575" y="431800"/>
                  </a:lnTo>
                  <a:lnTo>
                    <a:pt x="504402" y="440690"/>
                  </a:lnTo>
                  <a:lnTo>
                    <a:pt x="446593" y="440690"/>
                  </a:lnTo>
                  <a:lnTo>
                    <a:pt x="435450" y="445770"/>
                  </a:lnTo>
                  <a:lnTo>
                    <a:pt x="426754" y="453390"/>
                  </a:lnTo>
                  <a:lnTo>
                    <a:pt x="421099" y="463550"/>
                  </a:lnTo>
                  <a:lnTo>
                    <a:pt x="419083" y="476250"/>
                  </a:lnTo>
                  <a:lnTo>
                    <a:pt x="419083" y="511810"/>
                  </a:lnTo>
                  <a:close/>
                </a:path>
                <a:path w="738504" h="1023619">
                  <a:moveTo>
                    <a:pt x="345812" y="511810"/>
                  </a:moveTo>
                  <a:lnTo>
                    <a:pt x="319374" y="511810"/>
                  </a:lnTo>
                  <a:lnTo>
                    <a:pt x="319374" y="476250"/>
                  </a:lnTo>
                  <a:lnTo>
                    <a:pt x="317357" y="463550"/>
                  </a:lnTo>
                  <a:lnTo>
                    <a:pt x="311706" y="453390"/>
                  </a:lnTo>
                  <a:lnTo>
                    <a:pt x="303024" y="445770"/>
                  </a:lnTo>
                  <a:lnTo>
                    <a:pt x="291912" y="440690"/>
                  </a:lnTo>
                  <a:lnTo>
                    <a:pt x="334554" y="440690"/>
                  </a:lnTo>
                  <a:lnTo>
                    <a:pt x="342294" y="454660"/>
                  </a:lnTo>
                  <a:lnTo>
                    <a:pt x="345812" y="476250"/>
                  </a:lnTo>
                  <a:lnTo>
                    <a:pt x="345812" y="511810"/>
                  </a:lnTo>
                  <a:close/>
                </a:path>
                <a:path w="738504" h="1023619">
                  <a:moveTo>
                    <a:pt x="503903" y="511810"/>
                  </a:moveTo>
                  <a:lnTo>
                    <a:pt x="454693" y="511810"/>
                  </a:lnTo>
                  <a:lnTo>
                    <a:pt x="468558" y="508000"/>
                  </a:lnTo>
                  <a:lnTo>
                    <a:pt x="479894" y="500380"/>
                  </a:lnTo>
                  <a:lnTo>
                    <a:pt x="487545" y="488950"/>
                  </a:lnTo>
                  <a:lnTo>
                    <a:pt x="490352" y="476250"/>
                  </a:lnTo>
                  <a:lnTo>
                    <a:pt x="487545" y="462280"/>
                  </a:lnTo>
                  <a:lnTo>
                    <a:pt x="479894" y="450850"/>
                  </a:lnTo>
                  <a:lnTo>
                    <a:pt x="468558" y="443230"/>
                  </a:lnTo>
                  <a:lnTo>
                    <a:pt x="454693" y="440690"/>
                  </a:lnTo>
                  <a:lnTo>
                    <a:pt x="504402" y="440690"/>
                  </a:lnTo>
                  <a:lnTo>
                    <a:pt x="511894" y="452120"/>
                  </a:lnTo>
                  <a:lnTo>
                    <a:pt x="516782" y="476250"/>
                  </a:lnTo>
                  <a:lnTo>
                    <a:pt x="511894" y="500380"/>
                  </a:lnTo>
                  <a:lnTo>
                    <a:pt x="503903" y="511810"/>
                  </a:lnTo>
                  <a:close/>
                </a:path>
                <a:path w="738504" h="1023619">
                  <a:moveTo>
                    <a:pt x="318486" y="843280"/>
                  </a:moveTo>
                  <a:lnTo>
                    <a:pt x="292056" y="843280"/>
                  </a:lnTo>
                  <a:lnTo>
                    <a:pt x="292056" y="760730"/>
                  </a:lnTo>
                  <a:lnTo>
                    <a:pt x="294006" y="744220"/>
                  </a:lnTo>
                  <a:lnTo>
                    <a:pt x="299532" y="730250"/>
                  </a:lnTo>
                  <a:lnTo>
                    <a:pt x="308150" y="717550"/>
                  </a:lnTo>
                  <a:lnTo>
                    <a:pt x="319374" y="707390"/>
                  </a:lnTo>
                  <a:lnTo>
                    <a:pt x="319374" y="537210"/>
                  </a:lnTo>
                  <a:lnTo>
                    <a:pt x="345812" y="537210"/>
                  </a:lnTo>
                  <a:lnTo>
                    <a:pt x="345812" y="697230"/>
                  </a:lnTo>
                  <a:lnTo>
                    <a:pt x="419083" y="697230"/>
                  </a:lnTo>
                  <a:lnTo>
                    <a:pt x="419083" y="707390"/>
                  </a:lnTo>
                  <a:lnTo>
                    <a:pt x="430307" y="717550"/>
                  </a:lnTo>
                  <a:lnTo>
                    <a:pt x="433754" y="722630"/>
                  </a:lnTo>
                  <a:lnTo>
                    <a:pt x="355633" y="722630"/>
                  </a:lnTo>
                  <a:lnTo>
                    <a:pt x="341188" y="726440"/>
                  </a:lnTo>
                  <a:lnTo>
                    <a:pt x="329379" y="734060"/>
                  </a:lnTo>
                  <a:lnTo>
                    <a:pt x="321410" y="745490"/>
                  </a:lnTo>
                  <a:lnTo>
                    <a:pt x="318486" y="760730"/>
                  </a:lnTo>
                  <a:lnTo>
                    <a:pt x="318486" y="843280"/>
                  </a:lnTo>
                  <a:close/>
                </a:path>
                <a:path w="738504" h="1023619">
                  <a:moveTo>
                    <a:pt x="419083" y="697230"/>
                  </a:moveTo>
                  <a:lnTo>
                    <a:pt x="392645" y="697230"/>
                  </a:lnTo>
                  <a:lnTo>
                    <a:pt x="392645" y="537210"/>
                  </a:lnTo>
                  <a:lnTo>
                    <a:pt x="419083" y="537210"/>
                  </a:lnTo>
                  <a:lnTo>
                    <a:pt x="419083" y="697230"/>
                  </a:lnTo>
                  <a:close/>
                </a:path>
                <a:path w="738504" h="1023619">
                  <a:moveTo>
                    <a:pt x="389435" y="697230"/>
                  </a:moveTo>
                  <a:lnTo>
                    <a:pt x="349014" y="697230"/>
                  </a:lnTo>
                  <a:lnTo>
                    <a:pt x="352280" y="695960"/>
                  </a:lnTo>
                  <a:lnTo>
                    <a:pt x="386169" y="695960"/>
                  </a:lnTo>
                  <a:lnTo>
                    <a:pt x="389435" y="697230"/>
                  </a:lnTo>
                  <a:close/>
                </a:path>
                <a:path w="738504" h="1023619">
                  <a:moveTo>
                    <a:pt x="474586" y="848360"/>
                  </a:moveTo>
                  <a:lnTo>
                    <a:pt x="419963" y="848360"/>
                  </a:lnTo>
                  <a:lnTo>
                    <a:pt x="419963" y="760730"/>
                  </a:lnTo>
                  <a:lnTo>
                    <a:pt x="417039" y="745490"/>
                  </a:lnTo>
                  <a:lnTo>
                    <a:pt x="409071" y="734060"/>
                  </a:lnTo>
                  <a:lnTo>
                    <a:pt x="397264" y="726440"/>
                  </a:lnTo>
                  <a:lnTo>
                    <a:pt x="382824" y="722630"/>
                  </a:lnTo>
                  <a:lnTo>
                    <a:pt x="433754" y="722630"/>
                  </a:lnTo>
                  <a:lnTo>
                    <a:pt x="438925" y="730250"/>
                  </a:lnTo>
                  <a:lnTo>
                    <a:pt x="444451" y="744220"/>
                  </a:lnTo>
                  <a:lnTo>
                    <a:pt x="446401" y="760730"/>
                  </a:lnTo>
                  <a:lnTo>
                    <a:pt x="446401" y="843280"/>
                  </a:lnTo>
                  <a:lnTo>
                    <a:pt x="476902" y="843280"/>
                  </a:lnTo>
                  <a:lnTo>
                    <a:pt x="474586" y="848360"/>
                  </a:lnTo>
                  <a:close/>
                </a:path>
                <a:path w="738504" h="1023619">
                  <a:moveTo>
                    <a:pt x="320863" y="892810"/>
                  </a:moveTo>
                  <a:lnTo>
                    <a:pt x="294369" y="892810"/>
                  </a:lnTo>
                  <a:lnTo>
                    <a:pt x="293001" y="875030"/>
                  </a:lnTo>
                  <a:lnTo>
                    <a:pt x="319494" y="875030"/>
                  </a:lnTo>
                  <a:lnTo>
                    <a:pt x="320863" y="892810"/>
                  </a:lnTo>
                  <a:close/>
                </a:path>
                <a:path w="738504" h="1023619">
                  <a:moveTo>
                    <a:pt x="444088" y="892810"/>
                  </a:moveTo>
                  <a:lnTo>
                    <a:pt x="417586" y="892810"/>
                  </a:lnTo>
                  <a:lnTo>
                    <a:pt x="418954" y="875030"/>
                  </a:lnTo>
                  <a:lnTo>
                    <a:pt x="445456" y="875030"/>
                  </a:lnTo>
                  <a:lnTo>
                    <a:pt x="444088" y="892810"/>
                  </a:lnTo>
                  <a:close/>
                </a:path>
                <a:path w="738504" h="1023619">
                  <a:moveTo>
                    <a:pt x="454261" y="919480"/>
                  </a:moveTo>
                  <a:lnTo>
                    <a:pt x="284204" y="919480"/>
                  </a:lnTo>
                  <a:lnTo>
                    <a:pt x="278281" y="913130"/>
                  </a:lnTo>
                  <a:lnTo>
                    <a:pt x="278281" y="899160"/>
                  </a:lnTo>
                  <a:lnTo>
                    <a:pt x="284204" y="892810"/>
                  </a:lnTo>
                  <a:lnTo>
                    <a:pt x="454261" y="892810"/>
                  </a:lnTo>
                  <a:lnTo>
                    <a:pt x="460176" y="899160"/>
                  </a:lnTo>
                  <a:lnTo>
                    <a:pt x="460176" y="913130"/>
                  </a:lnTo>
                  <a:lnTo>
                    <a:pt x="454261" y="919480"/>
                  </a:lnTo>
                  <a:close/>
                </a:path>
                <a:path w="738504" h="1023619">
                  <a:moveTo>
                    <a:pt x="324161" y="937260"/>
                  </a:moveTo>
                  <a:lnTo>
                    <a:pt x="297667" y="937260"/>
                  </a:lnTo>
                  <a:lnTo>
                    <a:pt x="296314" y="919480"/>
                  </a:lnTo>
                  <a:lnTo>
                    <a:pt x="322816" y="919480"/>
                  </a:lnTo>
                  <a:lnTo>
                    <a:pt x="324161" y="937260"/>
                  </a:lnTo>
                  <a:close/>
                </a:path>
                <a:path w="738504" h="1023619">
                  <a:moveTo>
                    <a:pt x="440782" y="937260"/>
                  </a:moveTo>
                  <a:lnTo>
                    <a:pt x="414296" y="937260"/>
                  </a:lnTo>
                  <a:lnTo>
                    <a:pt x="415641" y="919480"/>
                  </a:lnTo>
                  <a:lnTo>
                    <a:pt x="442135" y="919480"/>
                  </a:lnTo>
                  <a:lnTo>
                    <a:pt x="440782" y="937260"/>
                  </a:lnTo>
                  <a:close/>
                </a:path>
                <a:path w="738504" h="1023619">
                  <a:moveTo>
                    <a:pt x="449258" y="963930"/>
                  </a:moveTo>
                  <a:lnTo>
                    <a:pt x="289199" y="963930"/>
                  </a:lnTo>
                  <a:lnTo>
                    <a:pt x="283284" y="958850"/>
                  </a:lnTo>
                  <a:lnTo>
                    <a:pt x="283284" y="943610"/>
                  </a:lnTo>
                  <a:lnTo>
                    <a:pt x="289199" y="937260"/>
                  </a:lnTo>
                  <a:lnTo>
                    <a:pt x="449258" y="937260"/>
                  </a:lnTo>
                  <a:lnTo>
                    <a:pt x="455181" y="943610"/>
                  </a:lnTo>
                  <a:lnTo>
                    <a:pt x="455181" y="958850"/>
                  </a:lnTo>
                  <a:lnTo>
                    <a:pt x="449258" y="963930"/>
                  </a:lnTo>
                  <a:close/>
                </a:path>
                <a:path w="738504" h="1023619">
                  <a:moveTo>
                    <a:pt x="397919" y="1023620"/>
                  </a:moveTo>
                  <a:lnTo>
                    <a:pt x="340529" y="1023620"/>
                  </a:lnTo>
                  <a:lnTo>
                    <a:pt x="332801" y="1022350"/>
                  </a:lnTo>
                  <a:lnTo>
                    <a:pt x="325937" y="1018540"/>
                  </a:lnTo>
                  <a:lnTo>
                    <a:pt x="320218" y="1012190"/>
                  </a:lnTo>
                  <a:lnTo>
                    <a:pt x="315925" y="1002030"/>
                  </a:lnTo>
                  <a:lnTo>
                    <a:pt x="302502" y="963930"/>
                  </a:lnTo>
                  <a:lnTo>
                    <a:pt x="330492" y="963930"/>
                  </a:lnTo>
                  <a:lnTo>
                    <a:pt x="336353" y="980440"/>
                  </a:lnTo>
                  <a:lnTo>
                    <a:pt x="340481" y="991870"/>
                  </a:lnTo>
                  <a:lnTo>
                    <a:pt x="342563" y="996950"/>
                  </a:lnTo>
                  <a:lnTo>
                    <a:pt x="424314" y="996950"/>
                  </a:lnTo>
                  <a:lnTo>
                    <a:pt x="422524" y="1002030"/>
                  </a:lnTo>
                  <a:lnTo>
                    <a:pt x="418234" y="1012190"/>
                  </a:lnTo>
                  <a:lnTo>
                    <a:pt x="412515" y="1018540"/>
                  </a:lnTo>
                  <a:lnTo>
                    <a:pt x="405650" y="1022350"/>
                  </a:lnTo>
                  <a:lnTo>
                    <a:pt x="397919" y="1023620"/>
                  </a:lnTo>
                  <a:close/>
                </a:path>
                <a:path w="738504" h="1023619">
                  <a:moveTo>
                    <a:pt x="424314" y="996950"/>
                  </a:moveTo>
                  <a:lnTo>
                    <a:pt x="395886" y="996950"/>
                  </a:lnTo>
                  <a:lnTo>
                    <a:pt x="397968" y="991870"/>
                  </a:lnTo>
                  <a:lnTo>
                    <a:pt x="402096" y="980440"/>
                  </a:lnTo>
                  <a:lnTo>
                    <a:pt x="407957" y="963930"/>
                  </a:lnTo>
                  <a:lnTo>
                    <a:pt x="435947" y="963930"/>
                  </a:lnTo>
                  <a:lnTo>
                    <a:pt x="424314" y="9969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1860857" y="2982276"/>
            <a:ext cx="3209290" cy="164020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86995" marR="5080" indent="-74930">
              <a:lnSpc>
                <a:spcPts val="5900"/>
              </a:lnSpc>
              <a:spcBef>
                <a:spcPts val="1060"/>
              </a:spcBef>
            </a:pPr>
            <a:r>
              <a:rPr dirty="0" sz="5650" spc="130" b="1">
                <a:latin typeface="Arial"/>
                <a:cs typeface="Arial"/>
              </a:rPr>
              <a:t>DID</a:t>
            </a:r>
            <a:r>
              <a:rPr dirty="0" sz="5650" spc="-110" b="1">
                <a:latin typeface="Arial"/>
                <a:cs typeface="Arial"/>
              </a:rPr>
              <a:t> </a:t>
            </a:r>
            <a:r>
              <a:rPr dirty="0" sz="5650" spc="375" b="1">
                <a:latin typeface="Arial"/>
                <a:cs typeface="Arial"/>
              </a:rPr>
              <a:t>YOU </a:t>
            </a:r>
            <a:r>
              <a:rPr dirty="0" sz="5650" spc="-1555" b="1">
                <a:latin typeface="Arial"/>
                <a:cs typeface="Arial"/>
              </a:rPr>
              <a:t> </a:t>
            </a:r>
            <a:r>
              <a:rPr dirty="0" sz="5650" spc="505" b="1">
                <a:latin typeface="Arial"/>
                <a:cs typeface="Arial"/>
              </a:rPr>
              <a:t>KNOW?</a:t>
            </a:r>
            <a:endParaRPr sz="5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5642" y="7352959"/>
            <a:ext cx="1035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" b="1">
                <a:latin typeface="Times New Roman"/>
                <a:cs typeface="Times New Roman"/>
              </a:rPr>
              <a:t>1</a:t>
            </a:r>
            <a:r>
              <a:rPr dirty="0" sz="600" spc="-5" b="1">
                <a:latin typeface="Times New Roman"/>
                <a:cs typeface="Times New Roman"/>
              </a:rPr>
              <a:t>9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399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7772399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9105" y="984786"/>
            <a:ext cx="3806190" cy="1963420"/>
          </a:xfrm>
          <a:custGeom>
            <a:avLst/>
            <a:gdLst/>
            <a:ahLst/>
            <a:cxnLst/>
            <a:rect l="l" t="t" r="r" b="b"/>
            <a:pathLst>
              <a:path w="3806190" h="1963420">
                <a:moveTo>
                  <a:pt x="3441626" y="1962951"/>
                </a:moveTo>
                <a:lnTo>
                  <a:pt x="364327" y="1962951"/>
                </a:lnTo>
                <a:lnTo>
                  <a:pt x="314893" y="1959626"/>
                </a:lnTo>
                <a:lnTo>
                  <a:pt x="267477" y="1949937"/>
                </a:lnTo>
                <a:lnTo>
                  <a:pt x="222516" y="1934321"/>
                </a:lnTo>
                <a:lnTo>
                  <a:pt x="180446" y="1913210"/>
                </a:lnTo>
                <a:lnTo>
                  <a:pt x="141699" y="1887039"/>
                </a:lnTo>
                <a:lnTo>
                  <a:pt x="106709" y="1856241"/>
                </a:lnTo>
                <a:lnTo>
                  <a:pt x="75912" y="1821252"/>
                </a:lnTo>
                <a:lnTo>
                  <a:pt x="49741" y="1782505"/>
                </a:lnTo>
                <a:lnTo>
                  <a:pt x="28630" y="1740435"/>
                </a:lnTo>
                <a:lnTo>
                  <a:pt x="13014" y="1695474"/>
                </a:lnTo>
                <a:lnTo>
                  <a:pt x="3325" y="1648058"/>
                </a:lnTo>
                <a:lnTo>
                  <a:pt x="0" y="1598623"/>
                </a:lnTo>
                <a:lnTo>
                  <a:pt x="0" y="364328"/>
                </a:lnTo>
                <a:lnTo>
                  <a:pt x="3325" y="314893"/>
                </a:lnTo>
                <a:lnTo>
                  <a:pt x="13014" y="267477"/>
                </a:lnTo>
                <a:lnTo>
                  <a:pt x="28630" y="222517"/>
                </a:lnTo>
                <a:lnTo>
                  <a:pt x="49741" y="180446"/>
                </a:lnTo>
                <a:lnTo>
                  <a:pt x="75912" y="141699"/>
                </a:lnTo>
                <a:lnTo>
                  <a:pt x="106709" y="106710"/>
                </a:lnTo>
                <a:lnTo>
                  <a:pt x="141699" y="75912"/>
                </a:lnTo>
                <a:lnTo>
                  <a:pt x="180446" y="49741"/>
                </a:lnTo>
                <a:lnTo>
                  <a:pt x="222516" y="28630"/>
                </a:lnTo>
                <a:lnTo>
                  <a:pt x="267477" y="13014"/>
                </a:lnTo>
                <a:lnTo>
                  <a:pt x="314893" y="3325"/>
                </a:lnTo>
                <a:lnTo>
                  <a:pt x="364331" y="0"/>
                </a:lnTo>
                <a:lnTo>
                  <a:pt x="3441622" y="0"/>
                </a:lnTo>
                <a:lnTo>
                  <a:pt x="3491060" y="3325"/>
                </a:lnTo>
                <a:lnTo>
                  <a:pt x="3538476" y="13014"/>
                </a:lnTo>
                <a:lnTo>
                  <a:pt x="3583437" y="28630"/>
                </a:lnTo>
                <a:lnTo>
                  <a:pt x="3625508" y="49741"/>
                </a:lnTo>
                <a:lnTo>
                  <a:pt x="3664255" y="75912"/>
                </a:lnTo>
                <a:lnTo>
                  <a:pt x="3699244" y="106710"/>
                </a:lnTo>
                <a:lnTo>
                  <a:pt x="3730041" y="141699"/>
                </a:lnTo>
                <a:lnTo>
                  <a:pt x="3756212" y="180446"/>
                </a:lnTo>
                <a:lnTo>
                  <a:pt x="3777323" y="222517"/>
                </a:lnTo>
                <a:lnTo>
                  <a:pt x="3792939" y="267477"/>
                </a:lnTo>
                <a:lnTo>
                  <a:pt x="3802628" y="314893"/>
                </a:lnTo>
                <a:lnTo>
                  <a:pt x="3805953" y="364328"/>
                </a:lnTo>
                <a:lnTo>
                  <a:pt x="3805953" y="1598623"/>
                </a:lnTo>
                <a:lnTo>
                  <a:pt x="3802628" y="1648058"/>
                </a:lnTo>
                <a:lnTo>
                  <a:pt x="3792939" y="1695474"/>
                </a:lnTo>
                <a:lnTo>
                  <a:pt x="3777323" y="1740435"/>
                </a:lnTo>
                <a:lnTo>
                  <a:pt x="3756212" y="1782505"/>
                </a:lnTo>
                <a:lnTo>
                  <a:pt x="3730041" y="1821252"/>
                </a:lnTo>
                <a:lnTo>
                  <a:pt x="3699244" y="1856241"/>
                </a:lnTo>
                <a:lnTo>
                  <a:pt x="3664255" y="1887039"/>
                </a:lnTo>
                <a:lnTo>
                  <a:pt x="3625508" y="1913210"/>
                </a:lnTo>
                <a:lnTo>
                  <a:pt x="3583437" y="1934321"/>
                </a:lnTo>
                <a:lnTo>
                  <a:pt x="3538476" y="1949937"/>
                </a:lnTo>
                <a:lnTo>
                  <a:pt x="3491060" y="1959626"/>
                </a:lnTo>
                <a:lnTo>
                  <a:pt x="3441626" y="1962951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38136" y="1144513"/>
            <a:ext cx="3267710" cy="15767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14100"/>
              </a:lnSpc>
              <a:spcBef>
                <a:spcPts val="95"/>
              </a:spcBef>
            </a:pP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35" b="1">
                <a:solidFill>
                  <a:srgbClr val="FFFFFF"/>
                </a:solidFill>
                <a:latin typeface="Times New Roman"/>
                <a:cs typeface="Times New Roman"/>
              </a:rPr>
              <a:t>DUTIES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BOARD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150" spc="-2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0" b="1">
                <a:solidFill>
                  <a:srgbClr val="FFFFFF"/>
                </a:solidFill>
                <a:latin typeface="Times New Roman"/>
                <a:cs typeface="Times New Roman"/>
              </a:rPr>
              <a:t>ASSESSORS?</a:t>
            </a:r>
            <a:endParaRPr sz="1150">
              <a:latin typeface="Times New Roman"/>
              <a:cs typeface="Times New Roman"/>
            </a:endParaRPr>
          </a:p>
          <a:p>
            <a:pPr algn="ctr" marL="528955" marR="521334" indent="35560">
              <a:lnSpc>
                <a:spcPct val="113599"/>
              </a:lnSpc>
              <a:spcBef>
                <a:spcPts val="65"/>
              </a:spcBef>
            </a:pP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pp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0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1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0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0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0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00" spc="-50">
                <a:solidFill>
                  <a:srgbClr val="FFFFFF"/>
                </a:solidFill>
                <a:latin typeface="Georgia"/>
                <a:cs typeface="Georgia"/>
              </a:rPr>
              <a:t>y  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Process</a:t>
            </a:r>
            <a:r>
              <a:rPr dirty="0" sz="1100" spc="1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exemption</a:t>
            </a:r>
            <a:r>
              <a:rPr dirty="0" sz="1100" spc="1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applications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Maintain</a:t>
            </a:r>
            <a:r>
              <a:rPr dirty="0" sz="11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records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property</a:t>
            </a:r>
            <a:r>
              <a:rPr dirty="0" sz="110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ownership </a:t>
            </a:r>
            <a:r>
              <a:rPr dirty="0" sz="1100" spc="-254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9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00" spc="-80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0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00" spc="-75">
                <a:solidFill>
                  <a:srgbClr val="FFFFFF"/>
                </a:solidFill>
                <a:latin typeface="Georgia"/>
                <a:cs typeface="Georgia"/>
              </a:rPr>
              <a:t>y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45">
                <a:solidFill>
                  <a:srgbClr val="FFFFFF"/>
                </a:solidFill>
                <a:latin typeface="Georgia"/>
                <a:cs typeface="Georgia"/>
              </a:rPr>
              <a:t>x</a:t>
            </a:r>
            <a:r>
              <a:rPr dirty="0" sz="11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11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0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endParaRPr sz="1100">
              <a:latin typeface="Georgia"/>
              <a:cs typeface="Georgia"/>
            </a:endParaRPr>
          </a:p>
          <a:p>
            <a:pPr algn="ctr" marL="137160" marR="166370">
              <a:lnSpc>
                <a:spcPct val="113599"/>
              </a:lnSpc>
            </a:pPr>
            <a:r>
              <a:rPr dirty="0" sz="1100" spc="-75">
                <a:solidFill>
                  <a:srgbClr val="FFFFFF"/>
                </a:solidFill>
                <a:latin typeface="Georgia"/>
                <a:cs typeface="Georgia"/>
              </a:rPr>
              <a:t>Prepare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80">
                <a:solidFill>
                  <a:srgbClr val="FFFFFF"/>
                </a:solidFill>
                <a:latin typeface="Georgia"/>
                <a:cs typeface="Georgia"/>
              </a:rPr>
              <a:t>real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personal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property</a:t>
            </a:r>
            <a:r>
              <a:rPr dirty="0" sz="110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tax</a:t>
            </a:r>
            <a:r>
              <a:rPr dirty="0" sz="11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70">
                <a:solidFill>
                  <a:srgbClr val="FFFFFF"/>
                </a:solidFill>
                <a:latin typeface="Georgia"/>
                <a:cs typeface="Georgia"/>
              </a:rPr>
              <a:t>digest</a:t>
            </a:r>
            <a:r>
              <a:rPr dirty="0" sz="110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85">
                <a:solidFill>
                  <a:srgbClr val="FFFFFF"/>
                </a:solidFill>
                <a:latin typeface="Georgia"/>
                <a:cs typeface="Georgia"/>
              </a:rPr>
              <a:t>annually </a:t>
            </a:r>
            <a:r>
              <a:rPr dirty="0" sz="110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Georgia"/>
                <a:cs typeface="Georgia"/>
              </a:rPr>
              <a:t>Process</a:t>
            </a:r>
            <a:r>
              <a:rPr dirty="0" sz="11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Georgia"/>
                <a:cs typeface="Georgia"/>
              </a:rPr>
              <a:t>property</a:t>
            </a:r>
            <a:r>
              <a:rPr dirty="0" sz="11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00" spc="-75">
                <a:solidFill>
                  <a:srgbClr val="FFFFFF"/>
                </a:solidFill>
                <a:latin typeface="Georgia"/>
                <a:cs typeface="Georgia"/>
              </a:rPr>
              <a:t>appeals</a:t>
            </a:r>
            <a:endParaRPr sz="11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695" y="19367"/>
            <a:ext cx="1850897" cy="81792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22231" y="910496"/>
            <a:ext cx="5536565" cy="6862445"/>
            <a:chOff x="4522231" y="910496"/>
            <a:chExt cx="5536565" cy="68624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2447" y="7266039"/>
              <a:ext cx="1851079" cy="4280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22231" y="910496"/>
              <a:ext cx="5536565" cy="6862445"/>
            </a:xfrm>
            <a:custGeom>
              <a:avLst/>
              <a:gdLst/>
              <a:ahLst/>
              <a:cxnLst/>
              <a:rect l="l" t="t" r="r" b="b"/>
              <a:pathLst>
                <a:path w="5536565" h="6862445">
                  <a:moveTo>
                    <a:pt x="0" y="6861902"/>
                  </a:moveTo>
                  <a:lnTo>
                    <a:pt x="5536168" y="0"/>
                  </a:lnTo>
                  <a:lnTo>
                    <a:pt x="5536168" y="2245946"/>
                  </a:lnTo>
                  <a:lnTo>
                    <a:pt x="1812025" y="6861902"/>
                  </a:lnTo>
                  <a:lnTo>
                    <a:pt x="0" y="6861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937894" y="984787"/>
              <a:ext cx="4057650" cy="1265555"/>
            </a:xfrm>
            <a:custGeom>
              <a:avLst/>
              <a:gdLst/>
              <a:ahLst/>
              <a:cxnLst/>
              <a:rect l="l" t="t" r="r" b="b"/>
              <a:pathLst>
                <a:path w="4057650" h="1265555">
                  <a:moveTo>
                    <a:pt x="3692918" y="1265386"/>
                  </a:moveTo>
                  <a:lnTo>
                    <a:pt x="364325" y="1265386"/>
                  </a:lnTo>
                  <a:lnTo>
                    <a:pt x="316442" y="1262227"/>
                  </a:lnTo>
                  <a:lnTo>
                    <a:pt x="269778" y="1252905"/>
                  </a:lnTo>
                  <a:lnTo>
                    <a:pt x="224907" y="1237654"/>
                  </a:lnTo>
                  <a:lnTo>
                    <a:pt x="182395" y="1216709"/>
                  </a:lnTo>
                  <a:lnTo>
                    <a:pt x="142807" y="1190305"/>
                  </a:lnTo>
                  <a:lnTo>
                    <a:pt x="106710" y="1158677"/>
                  </a:lnTo>
                  <a:lnTo>
                    <a:pt x="75081" y="1122580"/>
                  </a:lnTo>
                  <a:lnTo>
                    <a:pt x="48677" y="1082992"/>
                  </a:lnTo>
                  <a:lnTo>
                    <a:pt x="27732" y="1040479"/>
                  </a:lnTo>
                  <a:lnTo>
                    <a:pt x="12482" y="995608"/>
                  </a:lnTo>
                  <a:lnTo>
                    <a:pt x="3159" y="948945"/>
                  </a:lnTo>
                  <a:lnTo>
                    <a:pt x="0" y="901056"/>
                  </a:lnTo>
                  <a:lnTo>
                    <a:pt x="0" y="364330"/>
                  </a:lnTo>
                  <a:lnTo>
                    <a:pt x="3159" y="316442"/>
                  </a:lnTo>
                  <a:lnTo>
                    <a:pt x="12482" y="269778"/>
                  </a:lnTo>
                  <a:lnTo>
                    <a:pt x="27732" y="224907"/>
                  </a:lnTo>
                  <a:lnTo>
                    <a:pt x="48677" y="182395"/>
                  </a:lnTo>
                  <a:lnTo>
                    <a:pt x="75081" y="142807"/>
                  </a:lnTo>
                  <a:lnTo>
                    <a:pt x="106710" y="106710"/>
                  </a:lnTo>
                  <a:lnTo>
                    <a:pt x="142807" y="75081"/>
                  </a:lnTo>
                  <a:lnTo>
                    <a:pt x="182395" y="48677"/>
                  </a:lnTo>
                  <a:lnTo>
                    <a:pt x="224907" y="27733"/>
                  </a:lnTo>
                  <a:lnTo>
                    <a:pt x="269778" y="12482"/>
                  </a:lnTo>
                  <a:lnTo>
                    <a:pt x="316442" y="3159"/>
                  </a:lnTo>
                  <a:lnTo>
                    <a:pt x="364331" y="0"/>
                  </a:lnTo>
                  <a:lnTo>
                    <a:pt x="3692913" y="0"/>
                  </a:lnTo>
                  <a:lnTo>
                    <a:pt x="3740802" y="3159"/>
                  </a:lnTo>
                  <a:lnTo>
                    <a:pt x="3787465" y="12482"/>
                  </a:lnTo>
                  <a:lnTo>
                    <a:pt x="3832336" y="27733"/>
                  </a:lnTo>
                  <a:lnTo>
                    <a:pt x="3874849" y="48677"/>
                  </a:lnTo>
                  <a:lnTo>
                    <a:pt x="3914437" y="75081"/>
                  </a:lnTo>
                  <a:lnTo>
                    <a:pt x="3950534" y="106710"/>
                  </a:lnTo>
                  <a:lnTo>
                    <a:pt x="3982163" y="142807"/>
                  </a:lnTo>
                  <a:lnTo>
                    <a:pt x="4008566" y="182395"/>
                  </a:lnTo>
                  <a:lnTo>
                    <a:pt x="4029511" y="224907"/>
                  </a:lnTo>
                  <a:lnTo>
                    <a:pt x="4044762" y="269778"/>
                  </a:lnTo>
                  <a:lnTo>
                    <a:pt x="4054084" y="316442"/>
                  </a:lnTo>
                  <a:lnTo>
                    <a:pt x="4057244" y="364330"/>
                  </a:lnTo>
                  <a:lnTo>
                    <a:pt x="4057244" y="901056"/>
                  </a:lnTo>
                  <a:lnTo>
                    <a:pt x="4054084" y="948945"/>
                  </a:lnTo>
                  <a:lnTo>
                    <a:pt x="4044762" y="995608"/>
                  </a:lnTo>
                  <a:lnTo>
                    <a:pt x="4029511" y="1040479"/>
                  </a:lnTo>
                  <a:lnTo>
                    <a:pt x="4008566" y="1082992"/>
                  </a:lnTo>
                  <a:lnTo>
                    <a:pt x="3982163" y="1122580"/>
                  </a:lnTo>
                  <a:lnTo>
                    <a:pt x="3950534" y="1158677"/>
                  </a:lnTo>
                  <a:lnTo>
                    <a:pt x="3914437" y="1190305"/>
                  </a:lnTo>
                  <a:lnTo>
                    <a:pt x="3874849" y="1216709"/>
                  </a:lnTo>
                  <a:lnTo>
                    <a:pt x="3832336" y="1237654"/>
                  </a:lnTo>
                  <a:lnTo>
                    <a:pt x="3787465" y="1252905"/>
                  </a:lnTo>
                  <a:lnTo>
                    <a:pt x="3740802" y="1262227"/>
                  </a:lnTo>
                  <a:lnTo>
                    <a:pt x="3692918" y="1265386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5114950" y="1172751"/>
            <a:ext cx="3703320" cy="62547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WHO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SETS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MILLAGE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RATES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(TAX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RATES)?</a:t>
            </a:r>
            <a:endParaRPr sz="1150">
              <a:latin typeface="Times New Roman"/>
              <a:cs typeface="Times New Roman"/>
            </a:endParaRPr>
          </a:p>
          <a:p>
            <a:pPr algn="ctr" marL="12700" marR="5080">
              <a:lnSpc>
                <a:spcPct val="114100"/>
              </a:lnSpc>
            </a:pP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Board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Commissioners,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Atlanta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40">
                <a:solidFill>
                  <a:srgbClr val="FFFFFF"/>
                </a:solidFill>
                <a:latin typeface="Georgia"/>
                <a:cs typeface="Georgia"/>
              </a:rPr>
              <a:t>&amp;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Fulton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County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School </a:t>
            </a:r>
            <a:r>
              <a:rPr dirty="0" sz="1150" spc="-2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35">
                <a:solidFill>
                  <a:srgbClr val="FFFFFF"/>
                </a:solidFill>
                <a:latin typeface="Georgia"/>
                <a:cs typeface="Georgia"/>
              </a:rPr>
              <a:t>B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,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y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g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v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g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95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4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ll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g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endParaRPr sz="1150">
              <a:latin typeface="Georgia"/>
              <a:cs typeface="Georg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9105" y="3212069"/>
            <a:ext cx="9179560" cy="4371975"/>
            <a:chOff x="669105" y="3212069"/>
            <a:chExt cx="9179560" cy="4371975"/>
          </a:xfrm>
        </p:grpSpPr>
        <p:sp>
          <p:nvSpPr>
            <p:cNvPr id="12" name="object 12"/>
            <p:cNvSpPr/>
            <p:nvPr/>
          </p:nvSpPr>
          <p:spPr>
            <a:xfrm>
              <a:off x="5389947" y="4430699"/>
              <a:ext cx="3153410" cy="3153410"/>
            </a:xfrm>
            <a:custGeom>
              <a:avLst/>
              <a:gdLst/>
              <a:ahLst/>
              <a:cxnLst/>
              <a:rect l="l" t="t" r="r" b="b"/>
              <a:pathLst>
                <a:path w="3153409" h="3153409">
                  <a:moveTo>
                    <a:pt x="1576569" y="3153137"/>
                  </a:moveTo>
                  <a:lnTo>
                    <a:pt x="1528369" y="3152415"/>
                  </a:lnTo>
                  <a:lnTo>
                    <a:pt x="1480528" y="3150260"/>
                  </a:lnTo>
                  <a:lnTo>
                    <a:pt x="1433069" y="3146694"/>
                  </a:lnTo>
                  <a:lnTo>
                    <a:pt x="1386010" y="3141738"/>
                  </a:lnTo>
                  <a:lnTo>
                    <a:pt x="1339373" y="3135412"/>
                  </a:lnTo>
                  <a:lnTo>
                    <a:pt x="1293178" y="3127737"/>
                  </a:lnTo>
                  <a:lnTo>
                    <a:pt x="1247447" y="3118733"/>
                  </a:lnTo>
                  <a:lnTo>
                    <a:pt x="1202198" y="3108420"/>
                  </a:lnTo>
                  <a:lnTo>
                    <a:pt x="1157454" y="3096821"/>
                  </a:lnTo>
                  <a:lnTo>
                    <a:pt x="1113235" y="3083954"/>
                  </a:lnTo>
                  <a:lnTo>
                    <a:pt x="1069561" y="3069842"/>
                  </a:lnTo>
                  <a:lnTo>
                    <a:pt x="1026453" y="3054503"/>
                  </a:lnTo>
                  <a:lnTo>
                    <a:pt x="983931" y="3037960"/>
                  </a:lnTo>
                  <a:lnTo>
                    <a:pt x="942017" y="3020232"/>
                  </a:lnTo>
                  <a:lnTo>
                    <a:pt x="900730" y="3001341"/>
                  </a:lnTo>
                  <a:lnTo>
                    <a:pt x="860092" y="2981306"/>
                  </a:lnTo>
                  <a:lnTo>
                    <a:pt x="820123" y="2960149"/>
                  </a:lnTo>
                  <a:lnTo>
                    <a:pt x="780844" y="2937890"/>
                  </a:lnTo>
                  <a:lnTo>
                    <a:pt x="742275" y="2914549"/>
                  </a:lnTo>
                  <a:lnTo>
                    <a:pt x="704437" y="2890148"/>
                  </a:lnTo>
                  <a:lnTo>
                    <a:pt x="667350" y="2864707"/>
                  </a:lnTo>
                  <a:lnTo>
                    <a:pt x="631035" y="2838246"/>
                  </a:lnTo>
                  <a:lnTo>
                    <a:pt x="595514" y="2810786"/>
                  </a:lnTo>
                  <a:lnTo>
                    <a:pt x="560805" y="2782348"/>
                  </a:lnTo>
                  <a:lnTo>
                    <a:pt x="526931" y="2752953"/>
                  </a:lnTo>
                  <a:lnTo>
                    <a:pt x="493911" y="2722620"/>
                  </a:lnTo>
                  <a:lnTo>
                    <a:pt x="461766" y="2691371"/>
                  </a:lnTo>
                  <a:lnTo>
                    <a:pt x="430517" y="2659226"/>
                  </a:lnTo>
                  <a:lnTo>
                    <a:pt x="400184" y="2626206"/>
                  </a:lnTo>
                  <a:lnTo>
                    <a:pt x="370789" y="2592332"/>
                  </a:lnTo>
                  <a:lnTo>
                    <a:pt x="342351" y="2557623"/>
                  </a:lnTo>
                  <a:lnTo>
                    <a:pt x="314891" y="2522102"/>
                  </a:lnTo>
                  <a:lnTo>
                    <a:pt x="288430" y="2485787"/>
                  </a:lnTo>
                  <a:lnTo>
                    <a:pt x="262989" y="2448700"/>
                  </a:lnTo>
                  <a:lnTo>
                    <a:pt x="238588" y="2410862"/>
                  </a:lnTo>
                  <a:lnTo>
                    <a:pt x="215247" y="2372293"/>
                  </a:lnTo>
                  <a:lnTo>
                    <a:pt x="192988" y="2333014"/>
                  </a:lnTo>
                  <a:lnTo>
                    <a:pt x="171831" y="2293045"/>
                  </a:lnTo>
                  <a:lnTo>
                    <a:pt x="151796" y="2252407"/>
                  </a:lnTo>
                  <a:lnTo>
                    <a:pt x="132905" y="2211120"/>
                  </a:lnTo>
                  <a:lnTo>
                    <a:pt x="115177" y="2169206"/>
                  </a:lnTo>
                  <a:lnTo>
                    <a:pt x="98633" y="2126685"/>
                  </a:lnTo>
                  <a:lnTo>
                    <a:pt x="83295" y="2083576"/>
                  </a:lnTo>
                  <a:lnTo>
                    <a:pt x="69182" y="2039902"/>
                  </a:lnTo>
                  <a:lnTo>
                    <a:pt x="56316" y="1995683"/>
                  </a:lnTo>
                  <a:lnTo>
                    <a:pt x="44716" y="1950939"/>
                  </a:lnTo>
                  <a:lnTo>
                    <a:pt x="34404" y="1905691"/>
                  </a:lnTo>
                  <a:lnTo>
                    <a:pt x="25400" y="1859959"/>
                  </a:lnTo>
                  <a:lnTo>
                    <a:pt x="17725" y="1813764"/>
                  </a:lnTo>
                  <a:lnTo>
                    <a:pt x="11398" y="1767127"/>
                  </a:lnTo>
                  <a:lnTo>
                    <a:pt x="6442" y="1720068"/>
                  </a:lnTo>
                  <a:lnTo>
                    <a:pt x="2877" y="1672609"/>
                  </a:lnTo>
                  <a:lnTo>
                    <a:pt x="722" y="1624769"/>
                  </a:lnTo>
                  <a:lnTo>
                    <a:pt x="0" y="1576556"/>
                  </a:lnTo>
                  <a:lnTo>
                    <a:pt x="722" y="1528369"/>
                  </a:lnTo>
                  <a:lnTo>
                    <a:pt x="2877" y="1480528"/>
                  </a:lnTo>
                  <a:lnTo>
                    <a:pt x="6442" y="1433069"/>
                  </a:lnTo>
                  <a:lnTo>
                    <a:pt x="11398" y="1386010"/>
                  </a:lnTo>
                  <a:lnTo>
                    <a:pt x="17725" y="1339373"/>
                  </a:lnTo>
                  <a:lnTo>
                    <a:pt x="25400" y="1293178"/>
                  </a:lnTo>
                  <a:lnTo>
                    <a:pt x="34404" y="1247447"/>
                  </a:lnTo>
                  <a:lnTo>
                    <a:pt x="44716" y="1202198"/>
                  </a:lnTo>
                  <a:lnTo>
                    <a:pt x="56316" y="1157454"/>
                  </a:lnTo>
                  <a:lnTo>
                    <a:pt x="69182" y="1113235"/>
                  </a:lnTo>
                  <a:lnTo>
                    <a:pt x="83295" y="1069561"/>
                  </a:lnTo>
                  <a:lnTo>
                    <a:pt x="98633" y="1026453"/>
                  </a:lnTo>
                  <a:lnTo>
                    <a:pt x="115177" y="983931"/>
                  </a:lnTo>
                  <a:lnTo>
                    <a:pt x="132905" y="942017"/>
                  </a:lnTo>
                  <a:lnTo>
                    <a:pt x="151796" y="900730"/>
                  </a:lnTo>
                  <a:lnTo>
                    <a:pt x="171831" y="860092"/>
                  </a:lnTo>
                  <a:lnTo>
                    <a:pt x="192988" y="820123"/>
                  </a:lnTo>
                  <a:lnTo>
                    <a:pt x="215247" y="780844"/>
                  </a:lnTo>
                  <a:lnTo>
                    <a:pt x="238588" y="742275"/>
                  </a:lnTo>
                  <a:lnTo>
                    <a:pt x="262989" y="704437"/>
                  </a:lnTo>
                  <a:lnTo>
                    <a:pt x="288430" y="667350"/>
                  </a:lnTo>
                  <a:lnTo>
                    <a:pt x="314891" y="631036"/>
                  </a:lnTo>
                  <a:lnTo>
                    <a:pt x="342351" y="595514"/>
                  </a:lnTo>
                  <a:lnTo>
                    <a:pt x="370789" y="560805"/>
                  </a:lnTo>
                  <a:lnTo>
                    <a:pt x="400184" y="526931"/>
                  </a:lnTo>
                  <a:lnTo>
                    <a:pt x="430517" y="493911"/>
                  </a:lnTo>
                  <a:lnTo>
                    <a:pt x="461766" y="461766"/>
                  </a:lnTo>
                  <a:lnTo>
                    <a:pt x="493911" y="430517"/>
                  </a:lnTo>
                  <a:lnTo>
                    <a:pt x="526931" y="400184"/>
                  </a:lnTo>
                  <a:lnTo>
                    <a:pt x="560805" y="370789"/>
                  </a:lnTo>
                  <a:lnTo>
                    <a:pt x="595514" y="342351"/>
                  </a:lnTo>
                  <a:lnTo>
                    <a:pt x="631035" y="314891"/>
                  </a:lnTo>
                  <a:lnTo>
                    <a:pt x="667350" y="288430"/>
                  </a:lnTo>
                  <a:lnTo>
                    <a:pt x="704437" y="262989"/>
                  </a:lnTo>
                  <a:lnTo>
                    <a:pt x="742275" y="238588"/>
                  </a:lnTo>
                  <a:lnTo>
                    <a:pt x="780844" y="215247"/>
                  </a:lnTo>
                  <a:lnTo>
                    <a:pt x="820123" y="192988"/>
                  </a:lnTo>
                  <a:lnTo>
                    <a:pt x="860092" y="171831"/>
                  </a:lnTo>
                  <a:lnTo>
                    <a:pt x="900730" y="151796"/>
                  </a:lnTo>
                  <a:lnTo>
                    <a:pt x="942017" y="132905"/>
                  </a:lnTo>
                  <a:lnTo>
                    <a:pt x="983931" y="115177"/>
                  </a:lnTo>
                  <a:lnTo>
                    <a:pt x="1026453" y="98634"/>
                  </a:lnTo>
                  <a:lnTo>
                    <a:pt x="1069561" y="83295"/>
                  </a:lnTo>
                  <a:lnTo>
                    <a:pt x="1113235" y="69183"/>
                  </a:lnTo>
                  <a:lnTo>
                    <a:pt x="1157454" y="56316"/>
                  </a:lnTo>
                  <a:lnTo>
                    <a:pt x="1202198" y="44716"/>
                  </a:lnTo>
                  <a:lnTo>
                    <a:pt x="1247447" y="34404"/>
                  </a:lnTo>
                  <a:lnTo>
                    <a:pt x="1293178" y="25400"/>
                  </a:lnTo>
                  <a:lnTo>
                    <a:pt x="1339373" y="17725"/>
                  </a:lnTo>
                  <a:lnTo>
                    <a:pt x="1386010" y="11399"/>
                  </a:lnTo>
                  <a:lnTo>
                    <a:pt x="1433069" y="6442"/>
                  </a:lnTo>
                  <a:lnTo>
                    <a:pt x="1480528" y="2877"/>
                  </a:lnTo>
                  <a:lnTo>
                    <a:pt x="1528369" y="722"/>
                  </a:lnTo>
                  <a:lnTo>
                    <a:pt x="1576569" y="0"/>
                  </a:lnTo>
                  <a:lnTo>
                    <a:pt x="1624769" y="722"/>
                  </a:lnTo>
                  <a:lnTo>
                    <a:pt x="1672609" y="2877"/>
                  </a:lnTo>
                  <a:lnTo>
                    <a:pt x="1720069" y="6442"/>
                  </a:lnTo>
                  <a:lnTo>
                    <a:pt x="1767127" y="11399"/>
                  </a:lnTo>
                  <a:lnTo>
                    <a:pt x="1813764" y="17725"/>
                  </a:lnTo>
                  <a:lnTo>
                    <a:pt x="1859959" y="25400"/>
                  </a:lnTo>
                  <a:lnTo>
                    <a:pt x="1905691" y="34404"/>
                  </a:lnTo>
                  <a:lnTo>
                    <a:pt x="1950939" y="44716"/>
                  </a:lnTo>
                  <a:lnTo>
                    <a:pt x="1995683" y="56316"/>
                  </a:lnTo>
                  <a:lnTo>
                    <a:pt x="2039903" y="69183"/>
                  </a:lnTo>
                  <a:lnTo>
                    <a:pt x="2083577" y="83295"/>
                  </a:lnTo>
                  <a:lnTo>
                    <a:pt x="2126685" y="98634"/>
                  </a:lnTo>
                  <a:lnTo>
                    <a:pt x="2169206" y="115177"/>
                  </a:lnTo>
                  <a:lnTo>
                    <a:pt x="2211120" y="132905"/>
                  </a:lnTo>
                  <a:lnTo>
                    <a:pt x="2252407" y="151796"/>
                  </a:lnTo>
                  <a:lnTo>
                    <a:pt x="2293045" y="171831"/>
                  </a:lnTo>
                  <a:lnTo>
                    <a:pt x="2333014" y="192988"/>
                  </a:lnTo>
                  <a:lnTo>
                    <a:pt x="2372293" y="215247"/>
                  </a:lnTo>
                  <a:lnTo>
                    <a:pt x="2410862" y="238588"/>
                  </a:lnTo>
                  <a:lnTo>
                    <a:pt x="2448701" y="262989"/>
                  </a:lnTo>
                  <a:lnTo>
                    <a:pt x="2485787" y="288430"/>
                  </a:lnTo>
                  <a:lnTo>
                    <a:pt x="2522102" y="314891"/>
                  </a:lnTo>
                  <a:lnTo>
                    <a:pt x="2557624" y="342351"/>
                  </a:lnTo>
                  <a:lnTo>
                    <a:pt x="2592332" y="370789"/>
                  </a:lnTo>
                  <a:lnTo>
                    <a:pt x="2626207" y="400184"/>
                  </a:lnTo>
                  <a:lnTo>
                    <a:pt x="2659227" y="430517"/>
                  </a:lnTo>
                  <a:lnTo>
                    <a:pt x="2691371" y="461766"/>
                  </a:lnTo>
                  <a:lnTo>
                    <a:pt x="2722620" y="493911"/>
                  </a:lnTo>
                  <a:lnTo>
                    <a:pt x="2752953" y="526931"/>
                  </a:lnTo>
                  <a:lnTo>
                    <a:pt x="2782348" y="560805"/>
                  </a:lnTo>
                  <a:lnTo>
                    <a:pt x="2810786" y="595514"/>
                  </a:lnTo>
                  <a:lnTo>
                    <a:pt x="2838246" y="631036"/>
                  </a:lnTo>
                  <a:lnTo>
                    <a:pt x="2864707" y="667350"/>
                  </a:lnTo>
                  <a:lnTo>
                    <a:pt x="2890148" y="704437"/>
                  </a:lnTo>
                  <a:lnTo>
                    <a:pt x="2914549" y="742275"/>
                  </a:lnTo>
                  <a:lnTo>
                    <a:pt x="2937890" y="780844"/>
                  </a:lnTo>
                  <a:lnTo>
                    <a:pt x="2960149" y="820123"/>
                  </a:lnTo>
                  <a:lnTo>
                    <a:pt x="2981306" y="860092"/>
                  </a:lnTo>
                  <a:lnTo>
                    <a:pt x="3001341" y="900730"/>
                  </a:lnTo>
                  <a:lnTo>
                    <a:pt x="3020232" y="942017"/>
                  </a:lnTo>
                  <a:lnTo>
                    <a:pt x="3037960" y="983931"/>
                  </a:lnTo>
                  <a:lnTo>
                    <a:pt x="3054504" y="1026453"/>
                  </a:lnTo>
                  <a:lnTo>
                    <a:pt x="3069842" y="1069561"/>
                  </a:lnTo>
                  <a:lnTo>
                    <a:pt x="3083955" y="1113235"/>
                  </a:lnTo>
                  <a:lnTo>
                    <a:pt x="3096821" y="1157454"/>
                  </a:lnTo>
                  <a:lnTo>
                    <a:pt x="3108421" y="1202198"/>
                  </a:lnTo>
                  <a:lnTo>
                    <a:pt x="3118733" y="1247447"/>
                  </a:lnTo>
                  <a:lnTo>
                    <a:pt x="3127737" y="1293178"/>
                  </a:lnTo>
                  <a:lnTo>
                    <a:pt x="3135413" y="1339373"/>
                  </a:lnTo>
                  <a:lnTo>
                    <a:pt x="3141739" y="1386010"/>
                  </a:lnTo>
                  <a:lnTo>
                    <a:pt x="3146695" y="1433069"/>
                  </a:lnTo>
                  <a:lnTo>
                    <a:pt x="3150260" y="1480528"/>
                  </a:lnTo>
                  <a:lnTo>
                    <a:pt x="3152415" y="1528369"/>
                  </a:lnTo>
                  <a:lnTo>
                    <a:pt x="3153137" y="1576569"/>
                  </a:lnTo>
                  <a:lnTo>
                    <a:pt x="3152415" y="1624769"/>
                  </a:lnTo>
                  <a:lnTo>
                    <a:pt x="3150260" y="1672609"/>
                  </a:lnTo>
                  <a:lnTo>
                    <a:pt x="3146695" y="1720068"/>
                  </a:lnTo>
                  <a:lnTo>
                    <a:pt x="3141739" y="1767127"/>
                  </a:lnTo>
                  <a:lnTo>
                    <a:pt x="3135413" y="1813764"/>
                  </a:lnTo>
                  <a:lnTo>
                    <a:pt x="3127737" y="1859959"/>
                  </a:lnTo>
                  <a:lnTo>
                    <a:pt x="3118733" y="1905691"/>
                  </a:lnTo>
                  <a:lnTo>
                    <a:pt x="3108421" y="1950939"/>
                  </a:lnTo>
                  <a:lnTo>
                    <a:pt x="3096821" y="1995683"/>
                  </a:lnTo>
                  <a:lnTo>
                    <a:pt x="3083955" y="2039902"/>
                  </a:lnTo>
                  <a:lnTo>
                    <a:pt x="3069842" y="2083576"/>
                  </a:lnTo>
                  <a:lnTo>
                    <a:pt x="3054504" y="2126685"/>
                  </a:lnTo>
                  <a:lnTo>
                    <a:pt x="3037960" y="2169206"/>
                  </a:lnTo>
                  <a:lnTo>
                    <a:pt x="3020232" y="2211120"/>
                  </a:lnTo>
                  <a:lnTo>
                    <a:pt x="3001341" y="2252407"/>
                  </a:lnTo>
                  <a:lnTo>
                    <a:pt x="2981306" y="2293045"/>
                  </a:lnTo>
                  <a:lnTo>
                    <a:pt x="2960149" y="2333014"/>
                  </a:lnTo>
                  <a:lnTo>
                    <a:pt x="2937890" y="2372293"/>
                  </a:lnTo>
                  <a:lnTo>
                    <a:pt x="2914549" y="2410862"/>
                  </a:lnTo>
                  <a:lnTo>
                    <a:pt x="2890148" y="2448700"/>
                  </a:lnTo>
                  <a:lnTo>
                    <a:pt x="2864707" y="2485787"/>
                  </a:lnTo>
                  <a:lnTo>
                    <a:pt x="2838246" y="2522102"/>
                  </a:lnTo>
                  <a:lnTo>
                    <a:pt x="2810786" y="2557623"/>
                  </a:lnTo>
                  <a:lnTo>
                    <a:pt x="2782348" y="2592332"/>
                  </a:lnTo>
                  <a:lnTo>
                    <a:pt x="2752953" y="2626206"/>
                  </a:lnTo>
                  <a:lnTo>
                    <a:pt x="2722620" y="2659226"/>
                  </a:lnTo>
                  <a:lnTo>
                    <a:pt x="2691371" y="2691371"/>
                  </a:lnTo>
                  <a:lnTo>
                    <a:pt x="2659227" y="2722620"/>
                  </a:lnTo>
                  <a:lnTo>
                    <a:pt x="2626207" y="2752953"/>
                  </a:lnTo>
                  <a:lnTo>
                    <a:pt x="2592332" y="2782348"/>
                  </a:lnTo>
                  <a:lnTo>
                    <a:pt x="2557624" y="2810786"/>
                  </a:lnTo>
                  <a:lnTo>
                    <a:pt x="2522102" y="2838246"/>
                  </a:lnTo>
                  <a:lnTo>
                    <a:pt x="2485787" y="2864707"/>
                  </a:lnTo>
                  <a:lnTo>
                    <a:pt x="2448701" y="2890148"/>
                  </a:lnTo>
                  <a:lnTo>
                    <a:pt x="2410862" y="2914549"/>
                  </a:lnTo>
                  <a:lnTo>
                    <a:pt x="2372293" y="2937890"/>
                  </a:lnTo>
                  <a:lnTo>
                    <a:pt x="2333014" y="2960149"/>
                  </a:lnTo>
                  <a:lnTo>
                    <a:pt x="2293045" y="2981306"/>
                  </a:lnTo>
                  <a:lnTo>
                    <a:pt x="2252407" y="3001341"/>
                  </a:lnTo>
                  <a:lnTo>
                    <a:pt x="2211120" y="3020232"/>
                  </a:lnTo>
                  <a:lnTo>
                    <a:pt x="2169206" y="3037960"/>
                  </a:lnTo>
                  <a:lnTo>
                    <a:pt x="2126685" y="3054503"/>
                  </a:lnTo>
                  <a:lnTo>
                    <a:pt x="2083577" y="3069842"/>
                  </a:lnTo>
                  <a:lnTo>
                    <a:pt x="2039903" y="3083954"/>
                  </a:lnTo>
                  <a:lnTo>
                    <a:pt x="1995683" y="3096821"/>
                  </a:lnTo>
                  <a:lnTo>
                    <a:pt x="1950939" y="3108420"/>
                  </a:lnTo>
                  <a:lnTo>
                    <a:pt x="1905691" y="3118733"/>
                  </a:lnTo>
                  <a:lnTo>
                    <a:pt x="1859959" y="3127737"/>
                  </a:lnTo>
                  <a:lnTo>
                    <a:pt x="1813764" y="3135412"/>
                  </a:lnTo>
                  <a:lnTo>
                    <a:pt x="1767127" y="3141738"/>
                  </a:lnTo>
                  <a:lnTo>
                    <a:pt x="1720069" y="3146694"/>
                  </a:lnTo>
                  <a:lnTo>
                    <a:pt x="1672609" y="3150260"/>
                  </a:lnTo>
                  <a:lnTo>
                    <a:pt x="1624769" y="3152415"/>
                  </a:lnTo>
                  <a:lnTo>
                    <a:pt x="1576569" y="3153137"/>
                  </a:lnTo>
                  <a:close/>
                </a:path>
              </a:pathLst>
            </a:custGeom>
            <a:solidFill>
              <a:srgbClr val="38B5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543074" y="4431016"/>
              <a:ext cx="1305560" cy="1304925"/>
            </a:xfrm>
            <a:custGeom>
              <a:avLst/>
              <a:gdLst/>
              <a:ahLst/>
              <a:cxnLst/>
              <a:rect l="l" t="t" r="r" b="b"/>
              <a:pathLst>
                <a:path w="1305559" h="1304925">
                  <a:moveTo>
                    <a:pt x="379056" y="1247025"/>
                  </a:moveTo>
                  <a:lnTo>
                    <a:pt x="60655" y="928624"/>
                  </a:lnTo>
                  <a:lnTo>
                    <a:pt x="84251" y="974915"/>
                  </a:lnTo>
                  <a:lnTo>
                    <a:pt x="111823" y="1019594"/>
                  </a:lnTo>
                  <a:lnTo>
                    <a:pt x="143383" y="1062380"/>
                  </a:lnTo>
                  <a:lnTo>
                    <a:pt x="178917" y="1102995"/>
                  </a:lnTo>
                  <a:lnTo>
                    <a:pt x="182956" y="1107541"/>
                  </a:lnTo>
                  <a:lnTo>
                    <a:pt x="191554" y="1116126"/>
                  </a:lnTo>
                  <a:lnTo>
                    <a:pt x="200152" y="1124724"/>
                  </a:lnTo>
                  <a:lnTo>
                    <a:pt x="204698" y="1128763"/>
                  </a:lnTo>
                  <a:lnTo>
                    <a:pt x="245300" y="1164297"/>
                  </a:lnTo>
                  <a:lnTo>
                    <a:pt x="288086" y="1195857"/>
                  </a:lnTo>
                  <a:lnTo>
                    <a:pt x="332765" y="1223429"/>
                  </a:lnTo>
                  <a:lnTo>
                    <a:pt x="379056" y="1247025"/>
                  </a:lnTo>
                  <a:close/>
                </a:path>
                <a:path w="1305559" h="1304925">
                  <a:moveTo>
                    <a:pt x="541794" y="1298079"/>
                  </a:moveTo>
                  <a:lnTo>
                    <a:pt x="9613" y="765886"/>
                  </a:lnTo>
                  <a:lnTo>
                    <a:pt x="13220" y="784364"/>
                  </a:lnTo>
                  <a:lnTo>
                    <a:pt x="17246" y="802652"/>
                  </a:lnTo>
                  <a:lnTo>
                    <a:pt x="469023" y="1280896"/>
                  </a:lnTo>
                  <a:lnTo>
                    <a:pt x="523608" y="1294472"/>
                  </a:lnTo>
                  <a:lnTo>
                    <a:pt x="541794" y="1298079"/>
                  </a:lnTo>
                  <a:close/>
                </a:path>
                <a:path w="1305559" h="1304925">
                  <a:moveTo>
                    <a:pt x="660539" y="1304620"/>
                  </a:moveTo>
                  <a:lnTo>
                    <a:pt x="0" y="644080"/>
                  </a:lnTo>
                  <a:lnTo>
                    <a:pt x="101" y="658558"/>
                  </a:lnTo>
                  <a:lnTo>
                    <a:pt x="444" y="673138"/>
                  </a:lnTo>
                  <a:lnTo>
                    <a:pt x="1066" y="687717"/>
                  </a:lnTo>
                  <a:lnTo>
                    <a:pt x="2032" y="702208"/>
                  </a:lnTo>
                  <a:lnTo>
                    <a:pt x="604431" y="1304620"/>
                  </a:lnTo>
                  <a:lnTo>
                    <a:pt x="660539" y="1304620"/>
                  </a:lnTo>
                  <a:close/>
                </a:path>
                <a:path w="1305559" h="1304925">
                  <a:moveTo>
                    <a:pt x="766203" y="1298079"/>
                  </a:moveTo>
                  <a:lnTo>
                    <a:pt x="9613" y="541985"/>
                  </a:lnTo>
                  <a:lnTo>
                    <a:pt x="7734" y="554202"/>
                  </a:lnTo>
                  <a:lnTo>
                    <a:pt x="5943" y="566496"/>
                  </a:lnTo>
                  <a:lnTo>
                    <a:pt x="4343" y="578802"/>
                  </a:lnTo>
                  <a:lnTo>
                    <a:pt x="3035" y="591019"/>
                  </a:lnTo>
                  <a:lnTo>
                    <a:pt x="716673" y="1304645"/>
                  </a:lnTo>
                  <a:lnTo>
                    <a:pt x="729107" y="1303337"/>
                  </a:lnTo>
                  <a:lnTo>
                    <a:pt x="741438" y="1301737"/>
                  </a:lnTo>
                  <a:lnTo>
                    <a:pt x="766203" y="1298079"/>
                  </a:lnTo>
                  <a:close/>
                </a:path>
                <a:path w="1305559" h="1304925">
                  <a:moveTo>
                    <a:pt x="856157" y="1275842"/>
                  </a:moveTo>
                  <a:lnTo>
                    <a:pt x="31851" y="452031"/>
                  </a:lnTo>
                  <a:lnTo>
                    <a:pt x="28524" y="462724"/>
                  </a:lnTo>
                  <a:lnTo>
                    <a:pt x="25400" y="473570"/>
                  </a:lnTo>
                  <a:lnTo>
                    <a:pt x="22466" y="484505"/>
                  </a:lnTo>
                  <a:lnTo>
                    <a:pt x="19710" y="495490"/>
                  </a:lnTo>
                  <a:lnTo>
                    <a:pt x="812698" y="1288478"/>
                  </a:lnTo>
                  <a:lnTo>
                    <a:pt x="823683" y="1285722"/>
                  </a:lnTo>
                  <a:lnTo>
                    <a:pt x="834618" y="1282725"/>
                  </a:lnTo>
                  <a:lnTo>
                    <a:pt x="845464" y="1279448"/>
                  </a:lnTo>
                  <a:lnTo>
                    <a:pt x="856157" y="1275842"/>
                  </a:lnTo>
                  <a:close/>
                </a:path>
                <a:path w="1305559" h="1304925">
                  <a:moveTo>
                    <a:pt x="936015" y="1243495"/>
                  </a:moveTo>
                  <a:lnTo>
                    <a:pt x="63690" y="371665"/>
                  </a:lnTo>
                  <a:lnTo>
                    <a:pt x="59232" y="381444"/>
                  </a:lnTo>
                  <a:lnTo>
                    <a:pt x="54965" y="391121"/>
                  </a:lnTo>
                  <a:lnTo>
                    <a:pt x="50888" y="400812"/>
                  </a:lnTo>
                  <a:lnTo>
                    <a:pt x="47002" y="410578"/>
                  </a:lnTo>
                  <a:lnTo>
                    <a:pt x="897102" y="1260678"/>
                  </a:lnTo>
                  <a:lnTo>
                    <a:pt x="906945" y="1256715"/>
                  </a:lnTo>
                  <a:lnTo>
                    <a:pt x="916749" y="1252461"/>
                  </a:lnTo>
                  <a:lnTo>
                    <a:pt x="926452" y="1248029"/>
                  </a:lnTo>
                  <a:lnTo>
                    <a:pt x="936015" y="1243495"/>
                  </a:lnTo>
                  <a:close/>
                </a:path>
                <a:path w="1305559" h="1304925">
                  <a:moveTo>
                    <a:pt x="1007783" y="1203566"/>
                  </a:moveTo>
                  <a:lnTo>
                    <a:pt x="104114" y="299897"/>
                  </a:lnTo>
                  <a:lnTo>
                    <a:pt x="98526" y="308622"/>
                  </a:lnTo>
                  <a:lnTo>
                    <a:pt x="93129" y="317334"/>
                  </a:lnTo>
                  <a:lnTo>
                    <a:pt x="87909" y="326059"/>
                  </a:lnTo>
                  <a:lnTo>
                    <a:pt x="82892" y="334772"/>
                  </a:lnTo>
                  <a:lnTo>
                    <a:pt x="972908" y="1224788"/>
                  </a:lnTo>
                  <a:lnTo>
                    <a:pt x="981633" y="1219771"/>
                  </a:lnTo>
                  <a:lnTo>
                    <a:pt x="990346" y="1214564"/>
                  </a:lnTo>
                  <a:lnTo>
                    <a:pt x="999070" y="1209154"/>
                  </a:lnTo>
                  <a:lnTo>
                    <a:pt x="1007783" y="1203566"/>
                  </a:lnTo>
                  <a:close/>
                </a:path>
                <a:path w="1305559" h="1304925">
                  <a:moveTo>
                    <a:pt x="1072476" y="1156055"/>
                  </a:moveTo>
                  <a:lnTo>
                    <a:pt x="151625" y="235204"/>
                  </a:lnTo>
                  <a:lnTo>
                    <a:pt x="139052" y="250875"/>
                  </a:lnTo>
                  <a:lnTo>
                    <a:pt x="126860" y="266547"/>
                  </a:lnTo>
                  <a:lnTo>
                    <a:pt x="1041146" y="1180820"/>
                  </a:lnTo>
                  <a:lnTo>
                    <a:pt x="1056995" y="1168628"/>
                  </a:lnTo>
                  <a:lnTo>
                    <a:pt x="1064806" y="1162418"/>
                  </a:lnTo>
                  <a:lnTo>
                    <a:pt x="1072476" y="1156055"/>
                  </a:lnTo>
                  <a:close/>
                </a:path>
                <a:path w="1305559" h="1304925">
                  <a:moveTo>
                    <a:pt x="1130096" y="1101979"/>
                  </a:moveTo>
                  <a:lnTo>
                    <a:pt x="205701" y="177596"/>
                  </a:lnTo>
                  <a:lnTo>
                    <a:pt x="201155" y="182143"/>
                  </a:lnTo>
                  <a:lnTo>
                    <a:pt x="196100" y="186690"/>
                  </a:lnTo>
                  <a:lnTo>
                    <a:pt x="191554" y="191236"/>
                  </a:lnTo>
                  <a:lnTo>
                    <a:pt x="187007" y="195783"/>
                  </a:lnTo>
                  <a:lnTo>
                    <a:pt x="182460" y="200837"/>
                  </a:lnTo>
                  <a:lnTo>
                    <a:pt x="177914" y="205384"/>
                  </a:lnTo>
                  <a:lnTo>
                    <a:pt x="1102296" y="1129779"/>
                  </a:lnTo>
                  <a:lnTo>
                    <a:pt x="1106843" y="1125232"/>
                  </a:lnTo>
                  <a:lnTo>
                    <a:pt x="1111897" y="1120686"/>
                  </a:lnTo>
                  <a:lnTo>
                    <a:pt x="1120990" y="1111580"/>
                  </a:lnTo>
                  <a:lnTo>
                    <a:pt x="1125550" y="1106525"/>
                  </a:lnTo>
                  <a:lnTo>
                    <a:pt x="1130096" y="1101979"/>
                  </a:lnTo>
                  <a:close/>
                </a:path>
                <a:path w="1305559" h="1304925">
                  <a:moveTo>
                    <a:pt x="1181138" y="1040828"/>
                  </a:moveTo>
                  <a:lnTo>
                    <a:pt x="266865" y="126542"/>
                  </a:lnTo>
                  <a:lnTo>
                    <a:pt x="251193" y="138734"/>
                  </a:lnTo>
                  <a:lnTo>
                    <a:pt x="235521" y="151307"/>
                  </a:lnTo>
                  <a:lnTo>
                    <a:pt x="1156373" y="1072159"/>
                  </a:lnTo>
                  <a:lnTo>
                    <a:pt x="1162735" y="1064488"/>
                  </a:lnTo>
                  <a:lnTo>
                    <a:pt x="1168946" y="1056678"/>
                  </a:lnTo>
                  <a:lnTo>
                    <a:pt x="1181138" y="1040828"/>
                  </a:lnTo>
                  <a:close/>
                </a:path>
                <a:path w="1305559" h="1304925">
                  <a:moveTo>
                    <a:pt x="1225105" y="972591"/>
                  </a:moveTo>
                  <a:lnTo>
                    <a:pt x="335089" y="82575"/>
                  </a:lnTo>
                  <a:lnTo>
                    <a:pt x="326377" y="87591"/>
                  </a:lnTo>
                  <a:lnTo>
                    <a:pt x="317652" y="92811"/>
                  </a:lnTo>
                  <a:lnTo>
                    <a:pt x="308940" y="98209"/>
                  </a:lnTo>
                  <a:lnTo>
                    <a:pt x="300215" y="103797"/>
                  </a:lnTo>
                  <a:lnTo>
                    <a:pt x="1203883" y="1007465"/>
                  </a:lnTo>
                  <a:lnTo>
                    <a:pt x="1209471" y="998753"/>
                  </a:lnTo>
                  <a:lnTo>
                    <a:pt x="1214869" y="990028"/>
                  </a:lnTo>
                  <a:lnTo>
                    <a:pt x="1220089" y="981316"/>
                  </a:lnTo>
                  <a:lnTo>
                    <a:pt x="1225105" y="972591"/>
                  </a:lnTo>
                  <a:close/>
                </a:path>
                <a:path w="1305559" h="1304925">
                  <a:moveTo>
                    <a:pt x="1247343" y="378244"/>
                  </a:moveTo>
                  <a:lnTo>
                    <a:pt x="1227086" y="338175"/>
                  </a:lnTo>
                  <a:lnTo>
                    <a:pt x="1203896" y="299313"/>
                  </a:lnTo>
                  <a:lnTo>
                    <a:pt x="1177734" y="261797"/>
                  </a:lnTo>
                  <a:lnTo>
                    <a:pt x="1148600" y="225729"/>
                  </a:lnTo>
                  <a:lnTo>
                    <a:pt x="1116444" y="191236"/>
                  </a:lnTo>
                  <a:lnTo>
                    <a:pt x="1082154" y="159283"/>
                  </a:lnTo>
                  <a:lnTo>
                    <a:pt x="1046111" y="130162"/>
                  </a:lnTo>
                  <a:lnTo>
                    <a:pt x="1008519" y="103936"/>
                  </a:lnTo>
                  <a:lnTo>
                    <a:pt x="969568" y="80645"/>
                  </a:lnTo>
                  <a:lnTo>
                    <a:pt x="929449" y="60337"/>
                  </a:lnTo>
                  <a:lnTo>
                    <a:pt x="1247343" y="378244"/>
                  </a:lnTo>
                  <a:close/>
                </a:path>
                <a:path w="1305559" h="1304925">
                  <a:moveTo>
                    <a:pt x="1260995" y="896785"/>
                  </a:moveTo>
                  <a:lnTo>
                    <a:pt x="410895" y="46685"/>
                  </a:lnTo>
                  <a:lnTo>
                    <a:pt x="401129" y="50584"/>
                  </a:lnTo>
                  <a:lnTo>
                    <a:pt x="391439" y="54711"/>
                  </a:lnTo>
                  <a:lnTo>
                    <a:pt x="381762" y="59131"/>
                  </a:lnTo>
                  <a:lnTo>
                    <a:pt x="371983" y="63881"/>
                  </a:lnTo>
                  <a:lnTo>
                    <a:pt x="1243812" y="935697"/>
                  </a:lnTo>
                  <a:lnTo>
                    <a:pt x="1248270" y="926134"/>
                  </a:lnTo>
                  <a:lnTo>
                    <a:pt x="1252588" y="916432"/>
                  </a:lnTo>
                  <a:lnTo>
                    <a:pt x="1260995" y="896785"/>
                  </a:lnTo>
                  <a:close/>
                </a:path>
                <a:path w="1305559" h="1304925">
                  <a:moveTo>
                    <a:pt x="1288796" y="811872"/>
                  </a:moveTo>
                  <a:lnTo>
                    <a:pt x="495808" y="19405"/>
                  </a:lnTo>
                  <a:lnTo>
                    <a:pt x="484822" y="22148"/>
                  </a:lnTo>
                  <a:lnTo>
                    <a:pt x="473887" y="25082"/>
                  </a:lnTo>
                  <a:lnTo>
                    <a:pt x="463042" y="28206"/>
                  </a:lnTo>
                  <a:lnTo>
                    <a:pt x="452348" y="31534"/>
                  </a:lnTo>
                  <a:lnTo>
                    <a:pt x="1276159" y="855345"/>
                  </a:lnTo>
                  <a:lnTo>
                    <a:pt x="1279486" y="844423"/>
                  </a:lnTo>
                  <a:lnTo>
                    <a:pt x="1285748" y="822794"/>
                  </a:lnTo>
                  <a:lnTo>
                    <a:pt x="1288796" y="811872"/>
                  </a:lnTo>
                  <a:close/>
                </a:path>
                <a:path w="1305559" h="1304925">
                  <a:moveTo>
                    <a:pt x="1298397" y="541489"/>
                  </a:moveTo>
                  <a:lnTo>
                    <a:pt x="1286306" y="486397"/>
                  </a:lnTo>
                  <a:lnTo>
                    <a:pt x="839482" y="26479"/>
                  </a:lnTo>
                  <a:lnTo>
                    <a:pt x="784898" y="13119"/>
                  </a:lnTo>
                  <a:lnTo>
                    <a:pt x="766711" y="9791"/>
                  </a:lnTo>
                  <a:lnTo>
                    <a:pt x="1298397" y="541489"/>
                  </a:lnTo>
                  <a:close/>
                </a:path>
                <a:path w="1305559" h="1304925">
                  <a:moveTo>
                    <a:pt x="1304925" y="604126"/>
                  </a:moveTo>
                  <a:lnTo>
                    <a:pt x="702525" y="1714"/>
                  </a:lnTo>
                  <a:lnTo>
                    <a:pt x="688111" y="762"/>
                  </a:lnTo>
                  <a:lnTo>
                    <a:pt x="673709" y="190"/>
                  </a:lnTo>
                  <a:lnTo>
                    <a:pt x="659307" y="0"/>
                  </a:lnTo>
                  <a:lnTo>
                    <a:pt x="644906" y="190"/>
                  </a:lnTo>
                  <a:lnTo>
                    <a:pt x="1304925" y="660222"/>
                  </a:lnTo>
                  <a:lnTo>
                    <a:pt x="1304925" y="604126"/>
                  </a:lnTo>
                  <a:close/>
                </a:path>
                <a:path w="1305559" h="1304925">
                  <a:moveTo>
                    <a:pt x="1304963" y="716356"/>
                  </a:moveTo>
                  <a:lnTo>
                    <a:pt x="591832" y="2717"/>
                  </a:lnTo>
                  <a:lnTo>
                    <a:pt x="566877" y="5880"/>
                  </a:lnTo>
                  <a:lnTo>
                    <a:pt x="554520" y="7696"/>
                  </a:lnTo>
                  <a:lnTo>
                    <a:pt x="542302" y="9791"/>
                  </a:lnTo>
                  <a:lnTo>
                    <a:pt x="1298397" y="765886"/>
                  </a:lnTo>
                  <a:lnTo>
                    <a:pt x="1300492" y="753668"/>
                  </a:lnTo>
                  <a:lnTo>
                    <a:pt x="1302245" y="741311"/>
                  </a:lnTo>
                  <a:lnTo>
                    <a:pt x="1303718" y="728853"/>
                  </a:lnTo>
                  <a:lnTo>
                    <a:pt x="1304963" y="716356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69105" y="3212069"/>
              <a:ext cx="3940175" cy="1755139"/>
            </a:xfrm>
            <a:custGeom>
              <a:avLst/>
              <a:gdLst/>
              <a:ahLst/>
              <a:cxnLst/>
              <a:rect l="l" t="t" r="r" b="b"/>
              <a:pathLst>
                <a:path w="3940175" h="1755139">
                  <a:moveTo>
                    <a:pt x="3575263" y="1755069"/>
                  </a:moveTo>
                  <a:lnTo>
                    <a:pt x="364329" y="1755069"/>
                  </a:lnTo>
                  <a:lnTo>
                    <a:pt x="314893" y="1751743"/>
                  </a:lnTo>
                  <a:lnTo>
                    <a:pt x="267477" y="1742055"/>
                  </a:lnTo>
                  <a:lnTo>
                    <a:pt x="222516" y="1726438"/>
                  </a:lnTo>
                  <a:lnTo>
                    <a:pt x="180445" y="1705327"/>
                  </a:lnTo>
                  <a:lnTo>
                    <a:pt x="141698" y="1679156"/>
                  </a:lnTo>
                  <a:lnTo>
                    <a:pt x="106709" y="1648359"/>
                  </a:lnTo>
                  <a:lnTo>
                    <a:pt x="75912" y="1613370"/>
                  </a:lnTo>
                  <a:lnTo>
                    <a:pt x="49741" y="1574622"/>
                  </a:lnTo>
                  <a:lnTo>
                    <a:pt x="28630" y="1532552"/>
                  </a:lnTo>
                  <a:lnTo>
                    <a:pt x="13013" y="1487591"/>
                  </a:lnTo>
                  <a:lnTo>
                    <a:pt x="3325" y="1440175"/>
                  </a:lnTo>
                  <a:lnTo>
                    <a:pt x="0" y="1390743"/>
                  </a:lnTo>
                  <a:lnTo>
                    <a:pt x="0" y="364326"/>
                  </a:lnTo>
                  <a:lnTo>
                    <a:pt x="3325" y="314893"/>
                  </a:lnTo>
                  <a:lnTo>
                    <a:pt x="13013" y="267477"/>
                  </a:lnTo>
                  <a:lnTo>
                    <a:pt x="28630" y="222517"/>
                  </a:lnTo>
                  <a:lnTo>
                    <a:pt x="49741" y="180446"/>
                  </a:lnTo>
                  <a:lnTo>
                    <a:pt x="75912" y="141699"/>
                  </a:lnTo>
                  <a:lnTo>
                    <a:pt x="106709" y="106710"/>
                  </a:lnTo>
                  <a:lnTo>
                    <a:pt x="141698" y="75913"/>
                  </a:lnTo>
                  <a:lnTo>
                    <a:pt x="180445" y="49741"/>
                  </a:lnTo>
                  <a:lnTo>
                    <a:pt x="222516" y="28630"/>
                  </a:lnTo>
                  <a:lnTo>
                    <a:pt x="267477" y="13014"/>
                  </a:lnTo>
                  <a:lnTo>
                    <a:pt x="314893" y="3325"/>
                  </a:lnTo>
                  <a:lnTo>
                    <a:pt x="364330" y="0"/>
                  </a:lnTo>
                  <a:lnTo>
                    <a:pt x="3575261" y="0"/>
                  </a:lnTo>
                  <a:lnTo>
                    <a:pt x="3624699" y="3325"/>
                  </a:lnTo>
                  <a:lnTo>
                    <a:pt x="3672115" y="13014"/>
                  </a:lnTo>
                  <a:lnTo>
                    <a:pt x="3717075" y="28630"/>
                  </a:lnTo>
                  <a:lnTo>
                    <a:pt x="3759146" y="49741"/>
                  </a:lnTo>
                  <a:lnTo>
                    <a:pt x="3797893" y="75913"/>
                  </a:lnTo>
                  <a:lnTo>
                    <a:pt x="3832882" y="106710"/>
                  </a:lnTo>
                  <a:lnTo>
                    <a:pt x="3863680" y="141699"/>
                  </a:lnTo>
                  <a:lnTo>
                    <a:pt x="3889851" y="180446"/>
                  </a:lnTo>
                  <a:lnTo>
                    <a:pt x="3910962" y="222517"/>
                  </a:lnTo>
                  <a:lnTo>
                    <a:pt x="3926578" y="267477"/>
                  </a:lnTo>
                  <a:lnTo>
                    <a:pt x="3936267" y="314893"/>
                  </a:lnTo>
                  <a:lnTo>
                    <a:pt x="3939592" y="364326"/>
                  </a:lnTo>
                  <a:lnTo>
                    <a:pt x="3939592" y="1390743"/>
                  </a:lnTo>
                  <a:lnTo>
                    <a:pt x="3936267" y="1440175"/>
                  </a:lnTo>
                  <a:lnTo>
                    <a:pt x="3926578" y="1487591"/>
                  </a:lnTo>
                  <a:lnTo>
                    <a:pt x="3910962" y="1532552"/>
                  </a:lnTo>
                  <a:lnTo>
                    <a:pt x="3889851" y="1574622"/>
                  </a:lnTo>
                  <a:lnTo>
                    <a:pt x="3863680" y="1613370"/>
                  </a:lnTo>
                  <a:lnTo>
                    <a:pt x="3832882" y="1648359"/>
                  </a:lnTo>
                  <a:lnTo>
                    <a:pt x="3797893" y="1679156"/>
                  </a:lnTo>
                  <a:lnTo>
                    <a:pt x="3759146" y="1705327"/>
                  </a:lnTo>
                  <a:lnTo>
                    <a:pt x="3717075" y="1726438"/>
                  </a:lnTo>
                  <a:lnTo>
                    <a:pt x="3672115" y="1742055"/>
                  </a:lnTo>
                  <a:lnTo>
                    <a:pt x="3624699" y="1751743"/>
                  </a:lnTo>
                  <a:lnTo>
                    <a:pt x="3575263" y="1755069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80515" y="3368248"/>
            <a:ext cx="3916679" cy="120078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dirty="0" sz="1100" spc="-5" b="1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dirty="0" sz="11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00" spc="-10" b="1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1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00" spc="6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00" spc="30" b="1">
                <a:solidFill>
                  <a:srgbClr val="FFFFFF"/>
                </a:solidFill>
                <a:latin typeface="Times New Roman"/>
                <a:cs typeface="Times New Roman"/>
              </a:rPr>
              <a:t>DUTIES</a:t>
            </a:r>
            <a:r>
              <a:rPr dirty="0" sz="11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00" spc="20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1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00" spc="6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00" spc="-20" b="1">
                <a:solidFill>
                  <a:srgbClr val="FFFFFF"/>
                </a:solidFill>
                <a:latin typeface="Times New Roman"/>
                <a:cs typeface="Times New Roman"/>
              </a:rPr>
              <a:t>TAX</a:t>
            </a:r>
            <a:r>
              <a:rPr dirty="0" sz="11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00" b="1">
                <a:solidFill>
                  <a:srgbClr val="FFFFFF"/>
                </a:solidFill>
                <a:latin typeface="Times New Roman"/>
                <a:cs typeface="Times New Roman"/>
              </a:rPr>
              <a:t>COMMISSIONER?</a:t>
            </a:r>
            <a:endParaRPr sz="1100">
              <a:latin typeface="Times New Roman"/>
              <a:cs typeface="Times New Roman"/>
            </a:endParaRPr>
          </a:p>
          <a:p>
            <a:pPr algn="ctr" marL="1208405" marR="1126490">
              <a:lnSpc>
                <a:spcPts val="1580"/>
              </a:lnSpc>
              <a:spcBef>
                <a:spcPts val="15"/>
              </a:spcBef>
            </a:pPr>
            <a:r>
              <a:rPr dirty="0" sz="1150" spc="5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150" spc="-95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x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b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ll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s  </a:t>
            </a: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Collect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taxes</a:t>
            </a:r>
            <a:endParaRPr sz="11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Distribute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revenues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County,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School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Boards,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endParaRPr sz="11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Municipalities</a:t>
            </a:r>
            <a:endParaRPr sz="11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Process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motor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vehicle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tag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applications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40">
                <a:solidFill>
                  <a:srgbClr val="FFFFFF"/>
                </a:solidFill>
                <a:latin typeface="Georgia"/>
                <a:cs typeface="Georgia"/>
              </a:rPr>
              <a:t>&amp;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renewals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9105" y="5230266"/>
            <a:ext cx="4135754" cy="2253615"/>
          </a:xfrm>
          <a:custGeom>
            <a:avLst/>
            <a:gdLst/>
            <a:ahLst/>
            <a:cxnLst/>
            <a:rect l="l" t="t" r="r" b="b"/>
            <a:pathLst>
              <a:path w="4135754" h="2253615">
                <a:moveTo>
                  <a:pt x="3770829" y="2253615"/>
                </a:moveTo>
                <a:lnTo>
                  <a:pt x="364330" y="2253615"/>
                </a:lnTo>
                <a:lnTo>
                  <a:pt x="314893" y="2250289"/>
                </a:lnTo>
                <a:lnTo>
                  <a:pt x="267477" y="2240600"/>
                </a:lnTo>
                <a:lnTo>
                  <a:pt x="222516" y="2224984"/>
                </a:lnTo>
                <a:lnTo>
                  <a:pt x="180446" y="2203873"/>
                </a:lnTo>
                <a:lnTo>
                  <a:pt x="141699" y="2177701"/>
                </a:lnTo>
                <a:lnTo>
                  <a:pt x="106709" y="2146904"/>
                </a:lnTo>
                <a:lnTo>
                  <a:pt x="75912" y="2111915"/>
                </a:lnTo>
                <a:lnTo>
                  <a:pt x="49741" y="2073168"/>
                </a:lnTo>
                <a:lnTo>
                  <a:pt x="28630" y="2031097"/>
                </a:lnTo>
                <a:lnTo>
                  <a:pt x="13014" y="1986137"/>
                </a:lnTo>
                <a:lnTo>
                  <a:pt x="3325" y="1938721"/>
                </a:lnTo>
                <a:lnTo>
                  <a:pt x="0" y="1889286"/>
                </a:lnTo>
                <a:lnTo>
                  <a:pt x="0" y="364327"/>
                </a:lnTo>
                <a:lnTo>
                  <a:pt x="3325" y="314893"/>
                </a:lnTo>
                <a:lnTo>
                  <a:pt x="13014" y="267477"/>
                </a:lnTo>
                <a:lnTo>
                  <a:pt x="28630" y="222517"/>
                </a:lnTo>
                <a:lnTo>
                  <a:pt x="49741" y="180446"/>
                </a:lnTo>
                <a:lnTo>
                  <a:pt x="75912" y="141699"/>
                </a:lnTo>
                <a:lnTo>
                  <a:pt x="106709" y="106710"/>
                </a:lnTo>
                <a:lnTo>
                  <a:pt x="141699" y="75913"/>
                </a:lnTo>
                <a:lnTo>
                  <a:pt x="180446" y="49741"/>
                </a:lnTo>
                <a:lnTo>
                  <a:pt x="222516" y="28630"/>
                </a:lnTo>
                <a:lnTo>
                  <a:pt x="267477" y="13014"/>
                </a:lnTo>
                <a:lnTo>
                  <a:pt x="314893" y="3325"/>
                </a:lnTo>
                <a:lnTo>
                  <a:pt x="364330" y="0"/>
                </a:lnTo>
                <a:lnTo>
                  <a:pt x="3770828" y="0"/>
                </a:lnTo>
                <a:lnTo>
                  <a:pt x="3820266" y="3325"/>
                </a:lnTo>
                <a:lnTo>
                  <a:pt x="3867682" y="13014"/>
                </a:lnTo>
                <a:lnTo>
                  <a:pt x="3912643" y="28630"/>
                </a:lnTo>
                <a:lnTo>
                  <a:pt x="3954713" y="49741"/>
                </a:lnTo>
                <a:lnTo>
                  <a:pt x="3993460" y="75913"/>
                </a:lnTo>
                <a:lnTo>
                  <a:pt x="4028450" y="106710"/>
                </a:lnTo>
                <a:lnTo>
                  <a:pt x="4059247" y="141699"/>
                </a:lnTo>
                <a:lnTo>
                  <a:pt x="4085418" y="180446"/>
                </a:lnTo>
                <a:lnTo>
                  <a:pt x="4106529" y="222517"/>
                </a:lnTo>
                <a:lnTo>
                  <a:pt x="4122145" y="267477"/>
                </a:lnTo>
                <a:lnTo>
                  <a:pt x="4131834" y="314893"/>
                </a:lnTo>
                <a:lnTo>
                  <a:pt x="4135159" y="364327"/>
                </a:lnTo>
                <a:lnTo>
                  <a:pt x="4135159" y="1889286"/>
                </a:lnTo>
                <a:lnTo>
                  <a:pt x="4131834" y="1938721"/>
                </a:lnTo>
                <a:lnTo>
                  <a:pt x="4122145" y="1986137"/>
                </a:lnTo>
                <a:lnTo>
                  <a:pt x="4106529" y="2031097"/>
                </a:lnTo>
                <a:lnTo>
                  <a:pt x="4085418" y="2073168"/>
                </a:lnTo>
                <a:lnTo>
                  <a:pt x="4059247" y="2111915"/>
                </a:lnTo>
                <a:lnTo>
                  <a:pt x="4028450" y="2146904"/>
                </a:lnTo>
                <a:lnTo>
                  <a:pt x="3993460" y="2177701"/>
                </a:lnTo>
                <a:lnTo>
                  <a:pt x="3954713" y="2203873"/>
                </a:lnTo>
                <a:lnTo>
                  <a:pt x="3912643" y="2224984"/>
                </a:lnTo>
                <a:lnTo>
                  <a:pt x="3867682" y="2240600"/>
                </a:lnTo>
                <a:lnTo>
                  <a:pt x="3820266" y="2250289"/>
                </a:lnTo>
                <a:lnTo>
                  <a:pt x="3770829" y="2253615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82747" y="5523006"/>
            <a:ext cx="4107815" cy="1425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83185" marR="76200">
              <a:lnSpc>
                <a:spcPct val="114100"/>
              </a:lnSpc>
              <a:spcBef>
                <a:spcPts val="95"/>
              </a:spcBef>
            </a:pP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ASSESSMENT 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NOTICE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RECEIVED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SAME </a:t>
            </a:r>
            <a:r>
              <a:rPr dirty="0" sz="1150" spc="-2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5" b="1">
                <a:solidFill>
                  <a:srgbClr val="FFFFFF"/>
                </a:solidFill>
                <a:latin typeface="Times New Roman"/>
                <a:cs typeface="Times New Roman"/>
              </a:rPr>
              <a:t>THING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5" b="1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40" b="1">
                <a:solidFill>
                  <a:srgbClr val="FFFFFF"/>
                </a:solidFill>
                <a:latin typeface="Times New Roman"/>
                <a:cs typeface="Times New Roman"/>
              </a:rPr>
              <a:t>MY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PROPERTY </a:t>
            </a:r>
            <a:r>
              <a:rPr dirty="0" sz="1150" spc="-20" b="1">
                <a:solidFill>
                  <a:srgbClr val="FFFFFF"/>
                </a:solidFill>
                <a:latin typeface="Times New Roman"/>
                <a:cs typeface="Times New Roman"/>
              </a:rPr>
              <a:t>TAX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0" b="1">
                <a:solidFill>
                  <a:srgbClr val="FFFFFF"/>
                </a:solidFill>
                <a:latin typeface="Times New Roman"/>
                <a:cs typeface="Times New Roman"/>
              </a:rPr>
              <a:t>BILL?</a:t>
            </a:r>
            <a:endParaRPr sz="1150">
              <a:latin typeface="Times New Roman"/>
              <a:cs typeface="Times New Roman"/>
            </a:endParaRPr>
          </a:p>
          <a:p>
            <a:pPr algn="ctr" marL="12065" marR="5080">
              <a:lnSpc>
                <a:spcPct val="114100"/>
              </a:lnSpc>
            </a:pPr>
            <a:r>
              <a:rPr dirty="0" sz="1150" spc="-20">
                <a:solidFill>
                  <a:srgbClr val="FFFFFF"/>
                </a:solidFill>
                <a:latin typeface="Georgia"/>
                <a:cs typeface="Georgia"/>
              </a:rPr>
              <a:t>No.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assessment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notice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is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not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bill.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Although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Georgia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law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requires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that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 the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assessment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notice give </a:t>
            </a:r>
            <a:r>
              <a:rPr dirty="0" sz="1150" spc="-95">
                <a:solidFill>
                  <a:srgbClr val="FFFFFF"/>
                </a:solidFill>
                <a:latin typeface="Georgia"/>
                <a:cs typeface="Georgia"/>
              </a:rPr>
              <a:t>an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estimated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tax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amount,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its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primary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purpose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is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advise</a:t>
            </a:r>
            <a:r>
              <a:rPr dirty="0" sz="1150" spc="1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your</a:t>
            </a:r>
            <a:r>
              <a:rPr dirty="0" sz="1150" spc="1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property’s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appraised</a:t>
            </a:r>
            <a:r>
              <a:rPr dirty="0" sz="1150" spc="1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value</a:t>
            </a:r>
            <a:r>
              <a:rPr dirty="0" sz="1150" spc="1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as</a:t>
            </a:r>
            <a:r>
              <a:rPr dirty="0" sz="1150" spc="10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established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by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 Board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Assessors. 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Do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not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send</a:t>
            </a:r>
            <a:r>
              <a:rPr dirty="0" sz="1150" spc="1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payments</a:t>
            </a:r>
            <a:r>
              <a:rPr dirty="0" sz="1150" spc="10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until</a:t>
            </a:r>
            <a:r>
              <a:rPr dirty="0" sz="1150" spc="1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you</a:t>
            </a:r>
            <a:r>
              <a:rPr dirty="0" sz="1150" spc="1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receive </a:t>
            </a:r>
            <a:r>
              <a:rPr dirty="0" sz="1150" spc="-105">
                <a:solidFill>
                  <a:srgbClr val="FFFFFF"/>
                </a:solidFill>
                <a:latin typeface="Georgia"/>
                <a:cs typeface="Georgia"/>
              </a:rPr>
              <a:t>a </a:t>
            </a:r>
            <a:r>
              <a:rPr dirty="0" sz="1150" spc="-10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tax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bill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from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Tax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Commissioner.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08842" y="5196601"/>
            <a:ext cx="2515870" cy="13398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276225" marR="268605">
              <a:lnSpc>
                <a:spcPct val="114999"/>
              </a:lnSpc>
              <a:spcBef>
                <a:spcPts val="90"/>
              </a:spcBef>
            </a:pPr>
            <a:r>
              <a:rPr dirty="0" sz="1250" spc="-105" b="1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dirty="0" sz="1250" spc="135" b="1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dirty="0" sz="1250" spc="-6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20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-45" b="1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6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35" b="1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-45" b="1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-6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55" b="1">
                <a:solidFill>
                  <a:srgbClr val="FFFFFF"/>
                </a:solidFill>
                <a:latin typeface="Times New Roman"/>
                <a:cs typeface="Times New Roman"/>
              </a:rPr>
              <a:t>D  </a:t>
            </a:r>
            <a:r>
              <a:rPr dirty="0" sz="1250" spc="35" b="1">
                <a:solidFill>
                  <a:srgbClr val="FFFFFF"/>
                </a:solidFill>
                <a:latin typeface="Times New Roman"/>
                <a:cs typeface="Times New Roman"/>
              </a:rPr>
              <a:t>EXEMPTION?</a:t>
            </a:r>
            <a:endParaRPr sz="1250">
              <a:latin typeface="Times New Roman"/>
              <a:cs typeface="Times New Roman"/>
            </a:endParaRPr>
          </a:p>
          <a:p>
            <a:pPr algn="ctr" marL="12700" marR="5080">
              <a:lnSpc>
                <a:spcPct val="114999"/>
              </a:lnSpc>
            </a:pPr>
            <a:r>
              <a:rPr dirty="0" sz="1250" spc="-30">
                <a:solidFill>
                  <a:srgbClr val="FFFFFF"/>
                </a:solidFill>
                <a:latin typeface="Georgia"/>
                <a:cs typeface="Georgia"/>
              </a:rPr>
              <a:t>An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exemption</a:t>
            </a:r>
            <a:r>
              <a:rPr dirty="0" sz="1250" spc="1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approved</a:t>
            </a:r>
            <a:r>
              <a:rPr dirty="0" sz="1250" spc="1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by</a:t>
            </a:r>
            <a:r>
              <a:rPr dirty="0" sz="1250" spc="1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50">
                <a:solidFill>
                  <a:srgbClr val="FFFFFF"/>
                </a:solidFill>
                <a:latin typeface="Georgia"/>
                <a:cs typeface="Georgia"/>
              </a:rPr>
              <a:t>Georgia </a:t>
            </a:r>
            <a:r>
              <a:rPr dirty="0" sz="1250" spc="-55">
                <a:solidFill>
                  <a:srgbClr val="FFFFFF"/>
                </a:solidFill>
                <a:latin typeface="Georgia"/>
                <a:cs typeface="Georgia"/>
              </a:rPr>
              <a:t>voters 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that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 exempts</a:t>
            </a: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55">
                <a:solidFill>
                  <a:srgbClr val="FFFFFF"/>
                </a:solidFill>
                <a:latin typeface="Georgia"/>
                <a:cs typeface="Georgia"/>
              </a:rPr>
              <a:t>from </a:t>
            </a:r>
            <a:r>
              <a:rPr dirty="0" sz="1250" spc="-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2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250" spc="-45">
                <a:solidFill>
                  <a:srgbClr val="FFFFFF"/>
                </a:solidFill>
                <a:latin typeface="Georgia"/>
                <a:cs typeface="Georgia"/>
              </a:rPr>
              <a:t>x</a:t>
            </a:r>
            <a:r>
              <a:rPr dirty="0" sz="12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250" spc="-2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2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250" spc="-35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250" spc="5">
                <a:solidFill>
                  <a:srgbClr val="FFFFFF"/>
                </a:solidFill>
                <a:latin typeface="Georgia"/>
                <a:cs typeface="Georgia"/>
              </a:rPr>
              <a:t>f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250" spc="-80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250" spc="-114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250" spc="-2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250" spc="-95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12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2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250" spc="5">
                <a:solidFill>
                  <a:srgbClr val="FFFFFF"/>
                </a:solidFill>
                <a:latin typeface="Georgia"/>
                <a:cs typeface="Georgia"/>
              </a:rPr>
              <a:t>f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ss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ss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250" spc="-50">
                <a:solidFill>
                  <a:srgbClr val="FFFFFF"/>
                </a:solidFill>
                <a:latin typeface="Georgia"/>
                <a:cs typeface="Georgia"/>
              </a:rPr>
              <a:t>d  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value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your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owner-occupied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dwelling.</a:t>
            </a:r>
            <a:endParaRPr sz="1250">
              <a:latin typeface="Georgia"/>
              <a:cs typeface="Georg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37895" y="2548312"/>
            <a:ext cx="4257040" cy="1698625"/>
          </a:xfrm>
          <a:custGeom>
            <a:avLst/>
            <a:gdLst/>
            <a:ahLst/>
            <a:cxnLst/>
            <a:rect l="l" t="t" r="r" b="b"/>
            <a:pathLst>
              <a:path w="4257040" h="1698625">
                <a:moveTo>
                  <a:pt x="3892343" y="1698234"/>
                </a:moveTo>
                <a:lnTo>
                  <a:pt x="364330" y="1698234"/>
                </a:lnTo>
                <a:lnTo>
                  <a:pt x="316441" y="1695074"/>
                </a:lnTo>
                <a:lnTo>
                  <a:pt x="269778" y="1685752"/>
                </a:lnTo>
                <a:lnTo>
                  <a:pt x="224907" y="1670501"/>
                </a:lnTo>
                <a:lnTo>
                  <a:pt x="182394" y="1649556"/>
                </a:lnTo>
                <a:lnTo>
                  <a:pt x="142806" y="1623152"/>
                </a:lnTo>
                <a:lnTo>
                  <a:pt x="106709" y="1591524"/>
                </a:lnTo>
                <a:lnTo>
                  <a:pt x="75081" y="1555427"/>
                </a:lnTo>
                <a:lnTo>
                  <a:pt x="48677" y="1515839"/>
                </a:lnTo>
                <a:lnTo>
                  <a:pt x="27732" y="1473326"/>
                </a:lnTo>
                <a:lnTo>
                  <a:pt x="12481" y="1428455"/>
                </a:lnTo>
                <a:lnTo>
                  <a:pt x="3159" y="1381792"/>
                </a:lnTo>
                <a:lnTo>
                  <a:pt x="0" y="1333910"/>
                </a:lnTo>
                <a:lnTo>
                  <a:pt x="0" y="364323"/>
                </a:lnTo>
                <a:lnTo>
                  <a:pt x="3159" y="316442"/>
                </a:lnTo>
                <a:lnTo>
                  <a:pt x="12481" y="269778"/>
                </a:lnTo>
                <a:lnTo>
                  <a:pt x="27732" y="224907"/>
                </a:lnTo>
                <a:lnTo>
                  <a:pt x="48677" y="182394"/>
                </a:lnTo>
                <a:lnTo>
                  <a:pt x="75081" y="142807"/>
                </a:lnTo>
                <a:lnTo>
                  <a:pt x="106709" y="106710"/>
                </a:lnTo>
                <a:lnTo>
                  <a:pt x="142806" y="75081"/>
                </a:lnTo>
                <a:lnTo>
                  <a:pt x="182394" y="48677"/>
                </a:lnTo>
                <a:lnTo>
                  <a:pt x="224907" y="27733"/>
                </a:lnTo>
                <a:lnTo>
                  <a:pt x="269778" y="12482"/>
                </a:lnTo>
                <a:lnTo>
                  <a:pt x="316441" y="3159"/>
                </a:lnTo>
                <a:lnTo>
                  <a:pt x="364330" y="0"/>
                </a:lnTo>
                <a:lnTo>
                  <a:pt x="3892343" y="0"/>
                </a:lnTo>
                <a:lnTo>
                  <a:pt x="3940232" y="3159"/>
                </a:lnTo>
                <a:lnTo>
                  <a:pt x="3986895" y="12482"/>
                </a:lnTo>
                <a:lnTo>
                  <a:pt x="4031766" y="27733"/>
                </a:lnTo>
                <a:lnTo>
                  <a:pt x="4074279" y="48677"/>
                </a:lnTo>
                <a:lnTo>
                  <a:pt x="4113867" y="75081"/>
                </a:lnTo>
                <a:lnTo>
                  <a:pt x="4149963" y="106710"/>
                </a:lnTo>
                <a:lnTo>
                  <a:pt x="4181592" y="142807"/>
                </a:lnTo>
                <a:lnTo>
                  <a:pt x="4207996" y="182394"/>
                </a:lnTo>
                <a:lnTo>
                  <a:pt x="4228941" y="224907"/>
                </a:lnTo>
                <a:lnTo>
                  <a:pt x="4244192" y="269778"/>
                </a:lnTo>
                <a:lnTo>
                  <a:pt x="4253514" y="316442"/>
                </a:lnTo>
                <a:lnTo>
                  <a:pt x="4256673" y="364323"/>
                </a:lnTo>
                <a:lnTo>
                  <a:pt x="4256673" y="1333910"/>
                </a:lnTo>
                <a:lnTo>
                  <a:pt x="4253348" y="1383340"/>
                </a:lnTo>
                <a:lnTo>
                  <a:pt x="4243660" y="1430756"/>
                </a:lnTo>
                <a:lnTo>
                  <a:pt x="4228043" y="1475717"/>
                </a:lnTo>
                <a:lnTo>
                  <a:pt x="4206932" y="1517788"/>
                </a:lnTo>
                <a:lnTo>
                  <a:pt x="4180761" y="1556535"/>
                </a:lnTo>
                <a:lnTo>
                  <a:pt x="4149964" y="1591524"/>
                </a:lnTo>
                <a:lnTo>
                  <a:pt x="4114975" y="1622321"/>
                </a:lnTo>
                <a:lnTo>
                  <a:pt x="4076228" y="1648492"/>
                </a:lnTo>
                <a:lnTo>
                  <a:pt x="4034157" y="1669603"/>
                </a:lnTo>
                <a:lnTo>
                  <a:pt x="3989196" y="1685220"/>
                </a:lnTo>
                <a:lnTo>
                  <a:pt x="3941780" y="1694908"/>
                </a:lnTo>
                <a:lnTo>
                  <a:pt x="3892343" y="1698234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963443" y="2755327"/>
            <a:ext cx="4205605" cy="1225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01600" marR="93980">
              <a:lnSpc>
                <a:spcPct val="114100"/>
              </a:lnSpc>
              <a:spcBef>
                <a:spcPts val="95"/>
              </a:spcBef>
            </a:pPr>
            <a:r>
              <a:rPr dirty="0" sz="1150" spc="60" b="1">
                <a:solidFill>
                  <a:srgbClr val="FFFFFF"/>
                </a:solidFill>
                <a:latin typeface="Times New Roman"/>
                <a:cs typeface="Times New Roman"/>
              </a:rPr>
              <a:t>WHEN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60" b="1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5" b="1">
                <a:solidFill>
                  <a:srgbClr val="FFFFFF"/>
                </a:solidFill>
                <a:latin typeface="Times New Roman"/>
                <a:cs typeface="Times New Roman"/>
              </a:rPr>
              <a:t>APPLY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30" b="1">
                <a:solidFill>
                  <a:srgbClr val="FFFFFF"/>
                </a:solidFill>
                <a:latin typeface="Times New Roman"/>
                <a:cs typeface="Times New Roman"/>
              </a:rPr>
              <a:t>HOMESTEAD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35" b="1">
                <a:solidFill>
                  <a:srgbClr val="FFFFFF"/>
                </a:solidFill>
                <a:latin typeface="Times New Roman"/>
                <a:cs typeface="Times New Roman"/>
              </a:rPr>
              <a:t>EXEMPTION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ANY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45" b="1">
                <a:solidFill>
                  <a:srgbClr val="FFFFFF"/>
                </a:solidFill>
                <a:latin typeface="Times New Roman"/>
                <a:cs typeface="Times New Roman"/>
              </a:rPr>
              <a:t>OTHER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EXEMPTION?</a:t>
            </a:r>
            <a:endParaRPr sz="1150">
              <a:latin typeface="Times New Roman"/>
              <a:cs typeface="Times New Roman"/>
            </a:endParaRPr>
          </a:p>
          <a:p>
            <a:pPr algn="ctr" marL="12700" marR="5080">
              <a:lnSpc>
                <a:spcPct val="114100"/>
              </a:lnSpc>
            </a:pPr>
            <a:r>
              <a:rPr dirty="0" sz="1150" spc="-20">
                <a:solidFill>
                  <a:srgbClr val="FFFFFF"/>
                </a:solidFill>
                <a:latin typeface="Georgia"/>
                <a:cs typeface="Georgia"/>
              </a:rPr>
              <a:t>You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can</a:t>
            </a:r>
            <a:r>
              <a:rPr dirty="0" sz="1150" spc="1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apply</a:t>
            </a:r>
            <a:r>
              <a:rPr dirty="0" sz="1150" spc="1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35">
                <a:solidFill>
                  <a:srgbClr val="FFFFFF"/>
                </a:solidFill>
                <a:latin typeface="Georgia"/>
                <a:cs typeface="Georgia"/>
              </a:rPr>
              <a:t>for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homestead</a:t>
            </a:r>
            <a:r>
              <a:rPr dirty="0" sz="1150" spc="1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exemption</a:t>
            </a:r>
            <a:r>
              <a:rPr dirty="0" sz="1150" spc="1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year-round.</a:t>
            </a:r>
            <a:r>
              <a:rPr dirty="0" sz="1150" spc="1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However,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you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must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apply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by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April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1st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35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exemption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be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effective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35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current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year.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Applications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received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after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April 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1st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will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be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processed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35">
                <a:solidFill>
                  <a:srgbClr val="FFFFFF"/>
                </a:solidFill>
                <a:latin typeface="Georgia"/>
                <a:cs typeface="Georgia"/>
              </a:rPr>
              <a:t>for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following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year.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77053" y="7510415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2</a:t>
            </a:r>
            <a:r>
              <a:rPr dirty="0" sz="600" spc="-5" b="1">
                <a:latin typeface="Times New Roman"/>
                <a:cs typeface="Times New Roman"/>
              </a:rPr>
              <a:t>0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201" y="152011"/>
            <a:ext cx="1850897" cy="62284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90939"/>
            <a:ext cx="9945370" cy="7381875"/>
            <a:chOff x="0" y="390939"/>
            <a:chExt cx="9945370" cy="7381875"/>
          </a:xfrm>
        </p:grpSpPr>
        <p:sp>
          <p:nvSpPr>
            <p:cNvPr id="4" name="object 4"/>
            <p:cNvSpPr/>
            <p:nvPr/>
          </p:nvSpPr>
          <p:spPr>
            <a:xfrm>
              <a:off x="0" y="6942670"/>
              <a:ext cx="1433830" cy="829944"/>
            </a:xfrm>
            <a:custGeom>
              <a:avLst/>
              <a:gdLst/>
              <a:ahLst/>
              <a:cxnLst/>
              <a:rect l="l" t="t" r="r" b="b"/>
              <a:pathLst>
                <a:path w="1433830" h="829945">
                  <a:moveTo>
                    <a:pt x="357657" y="829729"/>
                  </a:moveTo>
                  <a:lnTo>
                    <a:pt x="0" y="472071"/>
                  </a:lnTo>
                  <a:lnTo>
                    <a:pt x="0" y="543255"/>
                  </a:lnTo>
                  <a:lnTo>
                    <a:pt x="286473" y="829729"/>
                  </a:lnTo>
                  <a:lnTo>
                    <a:pt x="357657" y="829729"/>
                  </a:lnTo>
                  <a:close/>
                </a:path>
                <a:path w="1433830" h="829945">
                  <a:moveTo>
                    <a:pt x="500011" y="829729"/>
                  </a:moveTo>
                  <a:lnTo>
                    <a:pt x="0" y="329717"/>
                  </a:lnTo>
                  <a:lnTo>
                    <a:pt x="0" y="400900"/>
                  </a:lnTo>
                  <a:lnTo>
                    <a:pt x="428828" y="829729"/>
                  </a:lnTo>
                  <a:lnTo>
                    <a:pt x="500011" y="829729"/>
                  </a:lnTo>
                  <a:close/>
                </a:path>
                <a:path w="1433830" h="829945">
                  <a:moveTo>
                    <a:pt x="641718" y="829729"/>
                  </a:moveTo>
                  <a:lnTo>
                    <a:pt x="37312" y="225323"/>
                  </a:lnTo>
                  <a:lnTo>
                    <a:pt x="31534" y="231089"/>
                  </a:lnTo>
                  <a:lnTo>
                    <a:pt x="25133" y="236867"/>
                  </a:lnTo>
                  <a:lnTo>
                    <a:pt x="13589" y="248412"/>
                  </a:lnTo>
                  <a:lnTo>
                    <a:pt x="7810" y="254825"/>
                  </a:lnTo>
                  <a:lnTo>
                    <a:pt x="2044" y="260591"/>
                  </a:lnTo>
                  <a:lnTo>
                    <a:pt x="571182" y="829729"/>
                  </a:lnTo>
                  <a:lnTo>
                    <a:pt x="641718" y="829729"/>
                  </a:lnTo>
                  <a:close/>
                </a:path>
                <a:path w="1433830" h="829945">
                  <a:moveTo>
                    <a:pt x="784085" y="829729"/>
                  </a:moveTo>
                  <a:lnTo>
                    <a:pt x="114896" y="160553"/>
                  </a:lnTo>
                  <a:lnTo>
                    <a:pt x="104902" y="168262"/>
                  </a:lnTo>
                  <a:lnTo>
                    <a:pt x="95021" y="176022"/>
                  </a:lnTo>
                  <a:lnTo>
                    <a:pt x="75145" y="191973"/>
                  </a:lnTo>
                  <a:lnTo>
                    <a:pt x="712901" y="829729"/>
                  </a:lnTo>
                  <a:lnTo>
                    <a:pt x="784085" y="829729"/>
                  </a:lnTo>
                  <a:close/>
                </a:path>
                <a:path w="1433830" h="829945">
                  <a:moveTo>
                    <a:pt x="926439" y="829729"/>
                  </a:moveTo>
                  <a:lnTo>
                    <a:pt x="201472" y="104775"/>
                  </a:lnTo>
                  <a:lnTo>
                    <a:pt x="190411" y="111137"/>
                  </a:lnTo>
                  <a:lnTo>
                    <a:pt x="179349" y="117754"/>
                  </a:lnTo>
                  <a:lnTo>
                    <a:pt x="168287" y="124612"/>
                  </a:lnTo>
                  <a:lnTo>
                    <a:pt x="157226" y="131699"/>
                  </a:lnTo>
                  <a:lnTo>
                    <a:pt x="855256" y="829729"/>
                  </a:lnTo>
                  <a:lnTo>
                    <a:pt x="926439" y="829729"/>
                  </a:lnTo>
                  <a:close/>
                </a:path>
                <a:path w="1433830" h="829945">
                  <a:moveTo>
                    <a:pt x="1068146" y="829729"/>
                  </a:moveTo>
                  <a:lnTo>
                    <a:pt x="297649" y="59245"/>
                  </a:lnTo>
                  <a:lnTo>
                    <a:pt x="285254" y="64185"/>
                  </a:lnTo>
                  <a:lnTo>
                    <a:pt x="272973" y="69418"/>
                  </a:lnTo>
                  <a:lnTo>
                    <a:pt x="260680" y="75018"/>
                  </a:lnTo>
                  <a:lnTo>
                    <a:pt x="248285" y="81038"/>
                  </a:lnTo>
                  <a:lnTo>
                    <a:pt x="996975" y="829729"/>
                  </a:lnTo>
                  <a:lnTo>
                    <a:pt x="1068146" y="829729"/>
                  </a:lnTo>
                  <a:close/>
                </a:path>
                <a:path w="1433830" h="829945">
                  <a:moveTo>
                    <a:pt x="1211021" y="829729"/>
                  </a:moveTo>
                  <a:lnTo>
                    <a:pt x="405384" y="24612"/>
                  </a:lnTo>
                  <a:lnTo>
                    <a:pt x="391452" y="28105"/>
                  </a:lnTo>
                  <a:lnTo>
                    <a:pt x="377571" y="31826"/>
                  </a:lnTo>
                  <a:lnTo>
                    <a:pt x="363816" y="35801"/>
                  </a:lnTo>
                  <a:lnTo>
                    <a:pt x="350240" y="40005"/>
                  </a:lnTo>
                  <a:lnTo>
                    <a:pt x="1139964" y="829729"/>
                  </a:lnTo>
                  <a:lnTo>
                    <a:pt x="1211021" y="829729"/>
                  </a:lnTo>
                  <a:close/>
                </a:path>
                <a:path w="1433830" h="829945">
                  <a:moveTo>
                    <a:pt x="1352918" y="829729"/>
                  </a:moveTo>
                  <a:lnTo>
                    <a:pt x="527215" y="3454"/>
                  </a:lnTo>
                  <a:lnTo>
                    <a:pt x="495554" y="7454"/>
                  </a:lnTo>
                  <a:lnTo>
                    <a:pt x="479882" y="9766"/>
                  </a:lnTo>
                  <a:lnTo>
                    <a:pt x="464375" y="12433"/>
                  </a:lnTo>
                  <a:lnTo>
                    <a:pt x="1281684" y="829729"/>
                  </a:lnTo>
                  <a:lnTo>
                    <a:pt x="1352918" y="829729"/>
                  </a:lnTo>
                  <a:close/>
                </a:path>
                <a:path w="1433830" h="829945">
                  <a:moveTo>
                    <a:pt x="1358912" y="479894"/>
                  </a:moveTo>
                  <a:lnTo>
                    <a:pt x="1337754" y="437426"/>
                  </a:lnTo>
                  <a:lnTo>
                    <a:pt x="1314005" y="396011"/>
                  </a:lnTo>
                  <a:lnTo>
                    <a:pt x="1287653" y="355739"/>
                  </a:lnTo>
                  <a:lnTo>
                    <a:pt x="1258684" y="316687"/>
                  </a:lnTo>
                  <a:lnTo>
                    <a:pt x="1227086" y="278955"/>
                  </a:lnTo>
                  <a:lnTo>
                    <a:pt x="1192834" y="242633"/>
                  </a:lnTo>
                  <a:lnTo>
                    <a:pt x="1156728" y="208597"/>
                  </a:lnTo>
                  <a:lnTo>
                    <a:pt x="1119060" y="177063"/>
                  </a:lnTo>
                  <a:lnTo>
                    <a:pt x="1079969" y="148056"/>
                  </a:lnTo>
                  <a:lnTo>
                    <a:pt x="1039596" y="121602"/>
                  </a:lnTo>
                  <a:lnTo>
                    <a:pt x="998080" y="97764"/>
                  </a:lnTo>
                  <a:lnTo>
                    <a:pt x="955573" y="76555"/>
                  </a:lnTo>
                  <a:lnTo>
                    <a:pt x="1358912" y="479894"/>
                  </a:lnTo>
                  <a:close/>
                </a:path>
                <a:path w="1433830" h="829945">
                  <a:moveTo>
                    <a:pt x="1423682" y="687019"/>
                  </a:moveTo>
                  <a:lnTo>
                    <a:pt x="1414221" y="640283"/>
                  </a:lnTo>
                  <a:lnTo>
                    <a:pt x="1401876" y="594042"/>
                  </a:lnTo>
                  <a:lnTo>
                    <a:pt x="841425" y="33591"/>
                  </a:lnTo>
                  <a:lnTo>
                    <a:pt x="795261" y="21564"/>
                  </a:lnTo>
                  <a:lnTo>
                    <a:pt x="749096" y="12433"/>
                  </a:lnTo>
                  <a:lnTo>
                    <a:pt x="1423682" y="687019"/>
                  </a:lnTo>
                  <a:close/>
                </a:path>
                <a:path w="1433830" h="829945">
                  <a:moveTo>
                    <a:pt x="1433677" y="768197"/>
                  </a:moveTo>
                  <a:lnTo>
                    <a:pt x="667651" y="2171"/>
                  </a:lnTo>
                  <a:lnTo>
                    <a:pt x="649376" y="965"/>
                  </a:lnTo>
                  <a:lnTo>
                    <a:pt x="631101" y="241"/>
                  </a:lnTo>
                  <a:lnTo>
                    <a:pt x="612825" y="0"/>
                  </a:lnTo>
                  <a:lnTo>
                    <a:pt x="594550" y="241"/>
                  </a:lnTo>
                  <a:lnTo>
                    <a:pt x="1424038" y="829729"/>
                  </a:lnTo>
                  <a:lnTo>
                    <a:pt x="1433677" y="829729"/>
                  </a:lnTo>
                  <a:lnTo>
                    <a:pt x="1433677" y="768197"/>
                  </a:lnTo>
                  <a:close/>
                </a:path>
              </a:pathLst>
            </a:custGeom>
            <a:solidFill>
              <a:srgbClr val="FFD9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557013"/>
              <a:ext cx="215511" cy="2153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498" y="390939"/>
              <a:ext cx="9582863" cy="73031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2498" y="885013"/>
              <a:ext cx="3999229" cy="1206500"/>
            </a:xfrm>
            <a:custGeom>
              <a:avLst/>
              <a:gdLst/>
              <a:ahLst/>
              <a:cxnLst/>
              <a:rect l="l" t="t" r="r" b="b"/>
              <a:pathLst>
                <a:path w="3999229" h="1206500">
                  <a:moveTo>
                    <a:pt x="3634516" y="1205920"/>
                  </a:moveTo>
                  <a:lnTo>
                    <a:pt x="364330" y="1205920"/>
                  </a:lnTo>
                  <a:lnTo>
                    <a:pt x="314893" y="1202594"/>
                  </a:lnTo>
                  <a:lnTo>
                    <a:pt x="267477" y="1192906"/>
                  </a:lnTo>
                  <a:lnTo>
                    <a:pt x="222516" y="1177289"/>
                  </a:lnTo>
                  <a:lnTo>
                    <a:pt x="180446" y="1156178"/>
                  </a:lnTo>
                  <a:lnTo>
                    <a:pt x="141699" y="1130007"/>
                  </a:lnTo>
                  <a:lnTo>
                    <a:pt x="106709" y="1099210"/>
                  </a:lnTo>
                  <a:lnTo>
                    <a:pt x="75912" y="1064221"/>
                  </a:lnTo>
                  <a:lnTo>
                    <a:pt x="49741" y="1025474"/>
                  </a:lnTo>
                  <a:lnTo>
                    <a:pt x="28630" y="983403"/>
                  </a:lnTo>
                  <a:lnTo>
                    <a:pt x="13014" y="938443"/>
                  </a:lnTo>
                  <a:lnTo>
                    <a:pt x="3325" y="891027"/>
                  </a:lnTo>
                  <a:lnTo>
                    <a:pt x="0" y="841592"/>
                  </a:lnTo>
                  <a:lnTo>
                    <a:pt x="0" y="364327"/>
                  </a:lnTo>
                  <a:lnTo>
                    <a:pt x="3325" y="314893"/>
                  </a:lnTo>
                  <a:lnTo>
                    <a:pt x="13014" y="267477"/>
                  </a:lnTo>
                  <a:lnTo>
                    <a:pt x="28630" y="222517"/>
                  </a:lnTo>
                  <a:lnTo>
                    <a:pt x="49741" y="180446"/>
                  </a:lnTo>
                  <a:lnTo>
                    <a:pt x="75912" y="141699"/>
                  </a:lnTo>
                  <a:lnTo>
                    <a:pt x="106709" y="106710"/>
                  </a:lnTo>
                  <a:lnTo>
                    <a:pt x="141699" y="75912"/>
                  </a:lnTo>
                  <a:lnTo>
                    <a:pt x="180446" y="49741"/>
                  </a:lnTo>
                  <a:lnTo>
                    <a:pt x="222516" y="28630"/>
                  </a:lnTo>
                  <a:lnTo>
                    <a:pt x="267477" y="13014"/>
                  </a:lnTo>
                  <a:lnTo>
                    <a:pt x="314893" y="3325"/>
                  </a:lnTo>
                  <a:lnTo>
                    <a:pt x="364330" y="0"/>
                  </a:lnTo>
                  <a:lnTo>
                    <a:pt x="3634516" y="0"/>
                  </a:lnTo>
                  <a:lnTo>
                    <a:pt x="3683953" y="3325"/>
                  </a:lnTo>
                  <a:lnTo>
                    <a:pt x="3731370" y="13014"/>
                  </a:lnTo>
                  <a:lnTo>
                    <a:pt x="3776330" y="28630"/>
                  </a:lnTo>
                  <a:lnTo>
                    <a:pt x="3818401" y="49741"/>
                  </a:lnTo>
                  <a:lnTo>
                    <a:pt x="3857148" y="75912"/>
                  </a:lnTo>
                  <a:lnTo>
                    <a:pt x="3892137" y="106710"/>
                  </a:lnTo>
                  <a:lnTo>
                    <a:pt x="3922934" y="141699"/>
                  </a:lnTo>
                  <a:lnTo>
                    <a:pt x="3949105" y="180446"/>
                  </a:lnTo>
                  <a:lnTo>
                    <a:pt x="3970216" y="222517"/>
                  </a:lnTo>
                  <a:lnTo>
                    <a:pt x="3985833" y="267477"/>
                  </a:lnTo>
                  <a:lnTo>
                    <a:pt x="3995521" y="314893"/>
                  </a:lnTo>
                  <a:lnTo>
                    <a:pt x="3998847" y="364327"/>
                  </a:lnTo>
                  <a:lnTo>
                    <a:pt x="3998847" y="841592"/>
                  </a:lnTo>
                  <a:lnTo>
                    <a:pt x="3995521" y="891027"/>
                  </a:lnTo>
                  <a:lnTo>
                    <a:pt x="3985833" y="938443"/>
                  </a:lnTo>
                  <a:lnTo>
                    <a:pt x="3970216" y="983403"/>
                  </a:lnTo>
                  <a:lnTo>
                    <a:pt x="3949105" y="1025474"/>
                  </a:lnTo>
                  <a:lnTo>
                    <a:pt x="3922934" y="1064221"/>
                  </a:lnTo>
                  <a:lnTo>
                    <a:pt x="3892137" y="1099210"/>
                  </a:lnTo>
                  <a:lnTo>
                    <a:pt x="3857148" y="1130007"/>
                  </a:lnTo>
                  <a:lnTo>
                    <a:pt x="3818401" y="1156178"/>
                  </a:lnTo>
                  <a:lnTo>
                    <a:pt x="3776330" y="1177289"/>
                  </a:lnTo>
                  <a:lnTo>
                    <a:pt x="3731370" y="1192906"/>
                  </a:lnTo>
                  <a:lnTo>
                    <a:pt x="3683953" y="1202594"/>
                  </a:lnTo>
                  <a:lnTo>
                    <a:pt x="3634516" y="1205920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07394" y="971272"/>
            <a:ext cx="3909060" cy="78168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WHO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QUALIFIES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30" b="1">
                <a:solidFill>
                  <a:srgbClr val="FFFFFF"/>
                </a:solidFill>
                <a:latin typeface="Times New Roman"/>
                <a:cs typeface="Times New Roman"/>
              </a:rPr>
              <a:t>HOMESTEAD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EXEMPTION?</a:t>
            </a:r>
            <a:endParaRPr sz="1150">
              <a:latin typeface="Times New Roman"/>
              <a:cs typeface="Times New Roman"/>
            </a:endParaRPr>
          </a:p>
          <a:p>
            <a:pPr algn="ctr" marL="12065" marR="5080">
              <a:lnSpc>
                <a:spcPct val="113100"/>
              </a:lnSpc>
              <a:spcBef>
                <a:spcPts val="55"/>
              </a:spcBef>
            </a:pPr>
            <a:r>
              <a:rPr dirty="0" sz="1050" spc="-20">
                <a:solidFill>
                  <a:srgbClr val="FFFFFF"/>
                </a:solidFill>
                <a:latin typeface="Georgia"/>
                <a:cs typeface="Georgia"/>
              </a:rPr>
              <a:t>If</a:t>
            </a:r>
            <a:r>
              <a:rPr dirty="0" sz="10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you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80">
                <a:solidFill>
                  <a:srgbClr val="FFFFFF"/>
                </a:solidFill>
                <a:latin typeface="Georgia"/>
                <a:cs typeface="Georgia"/>
              </a:rPr>
              <a:t>are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owner</a:t>
            </a:r>
            <a:r>
              <a:rPr dirty="0" sz="10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85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70">
                <a:solidFill>
                  <a:srgbClr val="FFFFFF"/>
                </a:solidFill>
                <a:latin typeface="Georgia"/>
                <a:cs typeface="Georgia"/>
              </a:rPr>
              <a:t>reside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75">
                <a:solidFill>
                  <a:srgbClr val="FFFFFF"/>
                </a:solidFill>
                <a:latin typeface="Georgia"/>
                <a:cs typeface="Georgia"/>
              </a:rPr>
              <a:t>at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0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property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50">
                <a:solidFill>
                  <a:srgbClr val="FFFFFF"/>
                </a:solidFill>
                <a:latin typeface="Georgia"/>
                <a:cs typeface="Georgia"/>
              </a:rPr>
              <a:t>on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105">
                <a:solidFill>
                  <a:srgbClr val="FFFFFF"/>
                </a:solidFill>
                <a:latin typeface="Georgia"/>
                <a:cs typeface="Georgia"/>
              </a:rPr>
              <a:t>January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35">
                <a:solidFill>
                  <a:srgbClr val="FFFFFF"/>
                </a:solidFill>
                <a:latin typeface="Georgia"/>
                <a:cs typeface="Georgia"/>
              </a:rPr>
              <a:t>1st,</a:t>
            </a:r>
            <a:r>
              <a:rPr dirty="0" sz="10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you</a:t>
            </a:r>
            <a:r>
              <a:rPr dirty="0" sz="10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qualify </a:t>
            </a:r>
            <a:r>
              <a:rPr dirty="0" sz="10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35">
                <a:solidFill>
                  <a:srgbClr val="FFFFFF"/>
                </a:solidFill>
                <a:latin typeface="Georgia"/>
                <a:cs typeface="Georgia"/>
              </a:rPr>
              <a:t>for </a:t>
            </a:r>
            <a:r>
              <a:rPr dirty="0" sz="1050" spc="-70">
                <a:solidFill>
                  <a:srgbClr val="FFFFFF"/>
                </a:solidFill>
                <a:latin typeface="Georgia"/>
                <a:cs typeface="Georgia"/>
              </a:rPr>
              <a:t>Homestead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55">
                <a:solidFill>
                  <a:srgbClr val="FFFFFF"/>
                </a:solidFill>
                <a:latin typeface="Georgia"/>
                <a:cs typeface="Georgia"/>
              </a:rPr>
              <a:t>Exemption </a:t>
            </a:r>
            <a:r>
              <a:rPr dirty="0" sz="1050" spc="-70">
                <a:solidFill>
                  <a:srgbClr val="FFFFFF"/>
                </a:solidFill>
                <a:latin typeface="Georgia"/>
                <a:cs typeface="Georgia"/>
              </a:rPr>
              <a:t>that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75">
                <a:solidFill>
                  <a:srgbClr val="FFFFFF"/>
                </a:solidFill>
                <a:latin typeface="Georgia"/>
                <a:cs typeface="Georgia"/>
              </a:rPr>
              <a:t>year.</a:t>
            </a:r>
            <a:r>
              <a:rPr dirty="0" sz="105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45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property</a:t>
            </a:r>
            <a:r>
              <a:rPr dirty="0" sz="10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80">
                <a:solidFill>
                  <a:srgbClr val="FFFFFF"/>
                </a:solidFill>
                <a:latin typeface="Georgia"/>
                <a:cs typeface="Georgia"/>
              </a:rPr>
              <a:t>must</a:t>
            </a:r>
            <a:r>
              <a:rPr dirty="0" sz="10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55">
                <a:solidFill>
                  <a:srgbClr val="FFFFFF"/>
                </a:solidFill>
                <a:latin typeface="Georgia"/>
                <a:cs typeface="Georgia"/>
              </a:rPr>
              <a:t>be </a:t>
            </a:r>
            <a:r>
              <a:rPr dirty="0" sz="1050" spc="-65">
                <a:solidFill>
                  <a:srgbClr val="FFFFFF"/>
                </a:solidFill>
                <a:latin typeface="Georgia"/>
                <a:cs typeface="Georgia"/>
              </a:rPr>
              <a:t>your</a:t>
            </a:r>
            <a:r>
              <a:rPr dirty="0" sz="10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80">
                <a:solidFill>
                  <a:srgbClr val="FFFFFF"/>
                </a:solidFill>
                <a:latin typeface="Georgia"/>
                <a:cs typeface="Georgia"/>
              </a:rPr>
              <a:t>primary </a:t>
            </a:r>
            <a:r>
              <a:rPr dirty="0" sz="10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050" spc="-70">
                <a:solidFill>
                  <a:srgbClr val="FFFFFF"/>
                </a:solidFill>
                <a:latin typeface="Georgia"/>
                <a:cs typeface="Georgia"/>
              </a:rPr>
              <a:t>residence.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92411" y="1877846"/>
            <a:ext cx="3244215" cy="4635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27685" marR="5080" indent="-515620">
              <a:lnSpc>
                <a:spcPct val="114999"/>
              </a:lnSpc>
              <a:spcBef>
                <a:spcPts val="90"/>
              </a:spcBef>
            </a:pP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20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25" b="1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APPLY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2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HOMESTEAD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EXEMPTION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EVERY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30" b="1">
                <a:solidFill>
                  <a:srgbClr val="FFFFFF"/>
                </a:solidFill>
                <a:latin typeface="Times New Roman"/>
                <a:cs typeface="Times New Roman"/>
              </a:rPr>
              <a:t>YEAR?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28824" y="2513316"/>
            <a:ext cx="3971290" cy="825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635">
              <a:lnSpc>
                <a:spcPct val="114100"/>
              </a:lnSpc>
              <a:spcBef>
                <a:spcPts val="95"/>
              </a:spcBef>
            </a:pPr>
            <a:r>
              <a:rPr dirty="0" sz="1150" spc="65" b="1">
                <a:solidFill>
                  <a:srgbClr val="FFFFFF"/>
                </a:solidFill>
                <a:latin typeface="Times New Roman"/>
                <a:cs typeface="Times New Roman"/>
              </a:rPr>
              <a:t>No.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Once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granted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Homestead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exemption,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you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not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have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0" b="1">
                <a:solidFill>
                  <a:srgbClr val="FFFFFF"/>
                </a:solidFill>
                <a:latin typeface="Times New Roman"/>
                <a:cs typeface="Times New Roman"/>
              </a:rPr>
              <a:t>reapply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again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unless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there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ownership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change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deed </a:t>
            </a:r>
            <a:r>
              <a:rPr dirty="0" sz="1150" spc="-2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to the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5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40" b="1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you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move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to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different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location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you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claim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5" b="1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5" b="1">
                <a:solidFill>
                  <a:srgbClr val="FFFFFF"/>
                </a:solidFill>
                <a:latin typeface="Times New Roman"/>
                <a:cs typeface="Times New Roman"/>
              </a:rPr>
              <a:t>primary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residence.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33152" y="3513441"/>
            <a:ext cx="3763010" cy="6254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14100"/>
              </a:lnSpc>
              <a:spcBef>
                <a:spcPts val="95"/>
              </a:spcBef>
            </a:pP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you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reach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age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where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you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may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qualify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5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senior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exemptions,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you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must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file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5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those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exemptions,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they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0" b="1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not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applied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automatically.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87648" y="4313541"/>
            <a:ext cx="3253740" cy="4254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39520" marR="5080" indent="-1227455">
              <a:lnSpc>
                <a:spcPct val="114100"/>
              </a:lnSpc>
              <a:spcBef>
                <a:spcPts val="95"/>
              </a:spcBef>
            </a:pP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must also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apply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5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disability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other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special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exemptions.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2498" y="2321867"/>
            <a:ext cx="3935095" cy="2101215"/>
          </a:xfrm>
          <a:custGeom>
            <a:avLst/>
            <a:gdLst/>
            <a:ahLst/>
            <a:cxnLst/>
            <a:rect l="l" t="t" r="r" b="b"/>
            <a:pathLst>
              <a:path w="3935095" h="2101215">
                <a:moveTo>
                  <a:pt x="3570422" y="2100828"/>
                </a:moveTo>
                <a:lnTo>
                  <a:pt x="364325" y="2100828"/>
                </a:lnTo>
                <a:lnTo>
                  <a:pt x="314893" y="2097502"/>
                </a:lnTo>
                <a:lnTo>
                  <a:pt x="267477" y="2087814"/>
                </a:lnTo>
                <a:lnTo>
                  <a:pt x="222516" y="2072197"/>
                </a:lnTo>
                <a:lnTo>
                  <a:pt x="180445" y="2051086"/>
                </a:lnTo>
                <a:lnTo>
                  <a:pt x="141698" y="2024915"/>
                </a:lnTo>
                <a:lnTo>
                  <a:pt x="106709" y="1994118"/>
                </a:lnTo>
                <a:lnTo>
                  <a:pt x="75912" y="1959129"/>
                </a:lnTo>
                <a:lnTo>
                  <a:pt x="49741" y="1920382"/>
                </a:lnTo>
                <a:lnTo>
                  <a:pt x="28630" y="1878311"/>
                </a:lnTo>
                <a:lnTo>
                  <a:pt x="13013" y="1833351"/>
                </a:lnTo>
                <a:lnTo>
                  <a:pt x="3325" y="1785935"/>
                </a:lnTo>
                <a:lnTo>
                  <a:pt x="0" y="1736505"/>
                </a:lnTo>
                <a:lnTo>
                  <a:pt x="0" y="364323"/>
                </a:lnTo>
                <a:lnTo>
                  <a:pt x="3325" y="314893"/>
                </a:lnTo>
                <a:lnTo>
                  <a:pt x="13013" y="267477"/>
                </a:lnTo>
                <a:lnTo>
                  <a:pt x="28630" y="222517"/>
                </a:lnTo>
                <a:lnTo>
                  <a:pt x="49741" y="180446"/>
                </a:lnTo>
                <a:lnTo>
                  <a:pt x="75912" y="141699"/>
                </a:lnTo>
                <a:lnTo>
                  <a:pt x="106709" y="106710"/>
                </a:lnTo>
                <a:lnTo>
                  <a:pt x="141698" y="75913"/>
                </a:lnTo>
                <a:lnTo>
                  <a:pt x="180445" y="49741"/>
                </a:lnTo>
                <a:lnTo>
                  <a:pt x="222516" y="28630"/>
                </a:lnTo>
                <a:lnTo>
                  <a:pt x="267477" y="13014"/>
                </a:lnTo>
                <a:lnTo>
                  <a:pt x="314893" y="3325"/>
                </a:lnTo>
                <a:lnTo>
                  <a:pt x="364330" y="0"/>
                </a:lnTo>
                <a:lnTo>
                  <a:pt x="3570417" y="0"/>
                </a:lnTo>
                <a:lnTo>
                  <a:pt x="3619855" y="3325"/>
                </a:lnTo>
                <a:lnTo>
                  <a:pt x="3667271" y="13014"/>
                </a:lnTo>
                <a:lnTo>
                  <a:pt x="3712231" y="28630"/>
                </a:lnTo>
                <a:lnTo>
                  <a:pt x="3754302" y="49741"/>
                </a:lnTo>
                <a:lnTo>
                  <a:pt x="3793049" y="75913"/>
                </a:lnTo>
                <a:lnTo>
                  <a:pt x="3828038" y="106710"/>
                </a:lnTo>
                <a:lnTo>
                  <a:pt x="3858835" y="141699"/>
                </a:lnTo>
                <a:lnTo>
                  <a:pt x="3885006" y="180446"/>
                </a:lnTo>
                <a:lnTo>
                  <a:pt x="3906117" y="222517"/>
                </a:lnTo>
                <a:lnTo>
                  <a:pt x="3921734" y="267477"/>
                </a:lnTo>
                <a:lnTo>
                  <a:pt x="3931422" y="314893"/>
                </a:lnTo>
                <a:lnTo>
                  <a:pt x="3934748" y="364323"/>
                </a:lnTo>
                <a:lnTo>
                  <a:pt x="3934748" y="1736505"/>
                </a:lnTo>
                <a:lnTo>
                  <a:pt x="3931422" y="1785935"/>
                </a:lnTo>
                <a:lnTo>
                  <a:pt x="3921734" y="1833351"/>
                </a:lnTo>
                <a:lnTo>
                  <a:pt x="3906117" y="1878311"/>
                </a:lnTo>
                <a:lnTo>
                  <a:pt x="3885006" y="1920382"/>
                </a:lnTo>
                <a:lnTo>
                  <a:pt x="3858835" y="1959129"/>
                </a:lnTo>
                <a:lnTo>
                  <a:pt x="3828038" y="1994118"/>
                </a:lnTo>
                <a:lnTo>
                  <a:pt x="3793049" y="2024915"/>
                </a:lnTo>
                <a:lnTo>
                  <a:pt x="3754302" y="2051086"/>
                </a:lnTo>
                <a:lnTo>
                  <a:pt x="3712231" y="2072197"/>
                </a:lnTo>
                <a:lnTo>
                  <a:pt x="3667271" y="2087814"/>
                </a:lnTo>
                <a:lnTo>
                  <a:pt x="3619855" y="2097502"/>
                </a:lnTo>
                <a:lnTo>
                  <a:pt x="3570422" y="2100828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72270" y="2538407"/>
            <a:ext cx="3915410" cy="1425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14100"/>
              </a:lnSpc>
              <a:spcBef>
                <a:spcPts val="95"/>
              </a:spcBef>
            </a:pP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30" b="1">
                <a:solidFill>
                  <a:srgbClr val="FFFFFF"/>
                </a:solidFill>
                <a:latin typeface="Times New Roman"/>
                <a:cs typeface="Times New Roman"/>
              </a:rPr>
              <a:t>OWN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MORE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60" b="1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85" b="1">
                <a:solidFill>
                  <a:srgbClr val="FFFFFF"/>
                </a:solidFill>
                <a:latin typeface="Times New Roman"/>
                <a:cs typeface="Times New Roman"/>
              </a:rPr>
              <a:t>ONE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PROPERTY,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GET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60" b="1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30" b="1">
                <a:solidFill>
                  <a:srgbClr val="FFFFFF"/>
                </a:solidFill>
                <a:latin typeface="Times New Roman"/>
                <a:cs typeface="Times New Roman"/>
              </a:rPr>
              <a:t>HOMESTEAD </a:t>
            </a:r>
            <a:r>
              <a:rPr dirty="0" sz="1150" spc="35" b="1">
                <a:solidFill>
                  <a:srgbClr val="FFFFFF"/>
                </a:solidFill>
                <a:latin typeface="Times New Roman"/>
                <a:cs typeface="Times New Roman"/>
              </a:rPr>
              <a:t>EXEMPTION </a:t>
            </a:r>
            <a:r>
              <a:rPr dirty="0" sz="1150" spc="95" b="1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MORE </a:t>
            </a:r>
            <a:r>
              <a:rPr dirty="0" sz="1150" spc="60" b="1">
                <a:solidFill>
                  <a:srgbClr val="FFFFFF"/>
                </a:solidFill>
                <a:latin typeface="Times New Roman"/>
                <a:cs typeface="Times New Roman"/>
              </a:rPr>
              <a:t>THAN </a:t>
            </a:r>
            <a:r>
              <a:rPr dirty="0" sz="1150" spc="85" b="1">
                <a:solidFill>
                  <a:srgbClr val="FFFFFF"/>
                </a:solidFill>
                <a:latin typeface="Times New Roman"/>
                <a:cs typeface="Times New Roman"/>
              </a:rPr>
              <a:t>ONE </a:t>
            </a:r>
            <a:r>
              <a:rPr dirty="0" sz="1150" spc="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PROPERTY?</a:t>
            </a:r>
            <a:endParaRPr sz="1150">
              <a:latin typeface="Times New Roman"/>
              <a:cs typeface="Times New Roman"/>
            </a:endParaRPr>
          </a:p>
          <a:p>
            <a:pPr algn="ctr" marL="24130" marR="16510">
              <a:lnSpc>
                <a:spcPct val="114100"/>
              </a:lnSpc>
            </a:pPr>
            <a:r>
              <a:rPr dirty="0" sz="1150" spc="65" b="1">
                <a:solidFill>
                  <a:srgbClr val="FFFFFF"/>
                </a:solidFill>
                <a:latin typeface="Times New Roman"/>
                <a:cs typeface="Times New Roman"/>
              </a:rPr>
              <a:t>No.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illegal</a:t>
            </a:r>
            <a:r>
              <a:rPr dirty="0" sz="1150" spc="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more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dirty="0" sz="1150" spc="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one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Homestead </a:t>
            </a:r>
            <a:r>
              <a:rPr dirty="0" sz="1150" spc="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in this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state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40" b="1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any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other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state.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can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only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receive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home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you consider </a:t>
            </a:r>
            <a:r>
              <a:rPr dirty="0" sz="1150" spc="-25" b="1">
                <a:solidFill>
                  <a:srgbClr val="FFFFFF"/>
                </a:solidFill>
                <a:latin typeface="Times New Roman"/>
                <a:cs typeface="Times New Roman"/>
              </a:rPr>
              <a:t>your </a:t>
            </a:r>
            <a:r>
              <a:rPr dirty="0" sz="1150" spc="-35" b="1">
                <a:solidFill>
                  <a:srgbClr val="FFFFFF"/>
                </a:solidFill>
                <a:latin typeface="Times New Roman"/>
                <a:cs typeface="Times New Roman"/>
              </a:rPr>
              <a:t>primary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residence.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5041" y="4825068"/>
            <a:ext cx="4856480" cy="1025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94615" marR="86995">
              <a:lnSpc>
                <a:spcPct val="114100"/>
              </a:lnSpc>
              <a:spcBef>
                <a:spcPts val="95"/>
              </a:spcBef>
            </a:pPr>
            <a:r>
              <a:rPr dirty="0" sz="1150" spc="60" b="1">
                <a:solidFill>
                  <a:srgbClr val="FFFFFF"/>
                </a:solidFill>
                <a:latin typeface="Times New Roman"/>
                <a:cs typeface="Times New Roman"/>
              </a:rPr>
              <a:t>WHEN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150" spc="-25" b="1">
                <a:solidFill>
                  <a:srgbClr val="FFFFFF"/>
                </a:solidFill>
                <a:latin typeface="Times New Roman"/>
                <a:cs typeface="Times New Roman"/>
              </a:rPr>
              <a:t>LAST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DAY </a:t>
            </a:r>
            <a:r>
              <a:rPr dirty="0" sz="1150" spc="35" b="1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FILE </a:t>
            </a:r>
            <a:r>
              <a:rPr dirty="0" sz="1150" spc="-60" b="1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150" spc="45" b="1">
                <a:solidFill>
                  <a:srgbClr val="FFFFFF"/>
                </a:solidFill>
                <a:latin typeface="Times New Roman"/>
                <a:cs typeface="Times New Roman"/>
              </a:rPr>
              <a:t>RETURN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(REAL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PROPERTY,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PERSONAL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PROPERTY,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MARINE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0" b="1">
                <a:solidFill>
                  <a:srgbClr val="FFFFFF"/>
                </a:solidFill>
                <a:latin typeface="Times New Roman"/>
                <a:cs typeface="Times New Roman"/>
              </a:rPr>
              <a:t>AIRCRAFT)?</a:t>
            </a:r>
            <a:endParaRPr sz="1150">
              <a:latin typeface="Times New Roman"/>
              <a:cs typeface="Times New Roman"/>
            </a:endParaRPr>
          </a:p>
          <a:p>
            <a:pPr algn="ctr" marL="12700" marR="5080">
              <a:lnSpc>
                <a:spcPct val="114100"/>
              </a:lnSpc>
            </a:pP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Returns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must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be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 filed on or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before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April </a:t>
            </a:r>
            <a:r>
              <a:rPr dirty="0" sz="1150" spc="55">
                <a:solidFill>
                  <a:srgbClr val="FFFFFF"/>
                </a:solidFill>
                <a:latin typeface="Georgia"/>
                <a:cs typeface="Georgia"/>
              </a:rPr>
              <a:t>1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each</a:t>
            </a:r>
            <a:r>
              <a:rPr dirty="0" sz="1150" spc="1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year.</a:t>
            </a:r>
            <a:r>
              <a:rPr dirty="0" sz="1150" spc="114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Returns</a:t>
            </a:r>
            <a:r>
              <a:rPr dirty="0" sz="1150" spc="1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filed on April </a:t>
            </a:r>
            <a:r>
              <a:rPr dirty="0" sz="1150">
                <a:solidFill>
                  <a:srgbClr val="FFFFFF"/>
                </a:solidFill>
                <a:latin typeface="Georgia"/>
                <a:cs typeface="Georgia"/>
              </a:rPr>
              <a:t>1,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must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be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postmarked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by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April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1st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be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considered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timely.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Pitney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Bowes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or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other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metered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4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114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w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ll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-95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1150">
                <a:solidFill>
                  <a:srgbClr val="FFFFFF"/>
                </a:solidFill>
                <a:latin typeface="Georgia"/>
                <a:cs typeface="Georgia"/>
              </a:rPr>
              <a:t>ff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28114" y="5763766"/>
            <a:ext cx="3847465" cy="142557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 IS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FREEPORT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EXEMPTION?</a:t>
            </a:r>
            <a:endParaRPr sz="1150">
              <a:latin typeface="Times New Roman"/>
              <a:cs typeface="Times New Roman"/>
            </a:endParaRPr>
          </a:p>
          <a:p>
            <a:pPr algn="ctr" marL="12700" marR="5080">
              <a:lnSpc>
                <a:spcPct val="114100"/>
              </a:lnSpc>
            </a:pP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Freeport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1150" spc="-15" b="1">
                <a:solidFill>
                  <a:srgbClr val="FFFFFF"/>
                </a:solidFill>
                <a:latin typeface="Times New Roman"/>
                <a:cs typeface="Times New Roman"/>
              </a:rPr>
              <a:t>inventory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Georgia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manufacturers,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wholesalers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distributors.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must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applied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annually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40" b="1">
                <a:solidFill>
                  <a:srgbClr val="FFFFFF"/>
                </a:solidFill>
                <a:latin typeface="Times New Roman"/>
                <a:cs typeface="Times New Roman"/>
              </a:rPr>
              <a:t>April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1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www.fultonassessor.org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Forms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Documents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page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receive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maximum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 exemption.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Applications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0" b="1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also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accepted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until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5" b="1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5" b="1">
                <a:solidFill>
                  <a:srgbClr val="FFFFFF"/>
                </a:solidFill>
                <a:latin typeface="Times New Roman"/>
                <a:cs typeface="Times New Roman"/>
              </a:rPr>
              <a:t>1st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but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reduced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exemption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granted.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Forms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30" b="1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Times New Roman"/>
                <a:cs typeface="Times New Roman"/>
              </a:rPr>
              <a:t>available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here.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9670" y="7520324"/>
            <a:ext cx="1035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2</a:t>
            </a:r>
            <a:r>
              <a:rPr dirty="0" sz="600" spc="-50" b="1"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399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7772399"/>
                </a:lnTo>
                <a:close/>
              </a:path>
            </a:pathLst>
          </a:custGeom>
          <a:solidFill>
            <a:srgbClr val="38B5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16935" y="1244295"/>
            <a:ext cx="3841115" cy="4237990"/>
          </a:xfrm>
          <a:custGeom>
            <a:avLst/>
            <a:gdLst/>
            <a:ahLst/>
            <a:cxnLst/>
            <a:rect l="l" t="t" r="r" b="b"/>
            <a:pathLst>
              <a:path w="3841115" h="4237990">
                <a:moveTo>
                  <a:pt x="1" y="4237835"/>
                </a:moveTo>
                <a:lnTo>
                  <a:pt x="0" y="0"/>
                </a:lnTo>
                <a:lnTo>
                  <a:pt x="3840538" y="0"/>
                </a:lnTo>
                <a:lnTo>
                  <a:pt x="3840538" y="3575674"/>
                </a:lnTo>
                <a:lnTo>
                  <a:pt x="1920269" y="3575674"/>
                </a:lnTo>
                <a:lnTo>
                  <a:pt x="1" y="4237835"/>
                </a:lnTo>
                <a:close/>
              </a:path>
              <a:path w="3841115" h="4237990">
                <a:moveTo>
                  <a:pt x="3840538" y="4237835"/>
                </a:moveTo>
                <a:lnTo>
                  <a:pt x="1920269" y="3575674"/>
                </a:lnTo>
                <a:lnTo>
                  <a:pt x="3840538" y="3575674"/>
                </a:lnTo>
                <a:lnTo>
                  <a:pt x="3840538" y="4237835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201" y="152013"/>
            <a:ext cx="1850897" cy="6228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2447" y="7266038"/>
            <a:ext cx="1851079" cy="4280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484956" y="134140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775" y="25775"/>
                </a:moveTo>
                <a:lnTo>
                  <a:pt x="21227" y="21732"/>
                </a:lnTo>
                <a:lnTo>
                  <a:pt x="12635" y="13140"/>
                </a:lnTo>
                <a:lnTo>
                  <a:pt x="4043" y="4548"/>
                </a:lnTo>
                <a:lnTo>
                  <a:pt x="0" y="0"/>
                </a:lnTo>
                <a:lnTo>
                  <a:pt x="25775" y="25775"/>
                </a:lnTo>
                <a:close/>
              </a:path>
            </a:pathLst>
          </a:custGeom>
          <a:solidFill>
            <a:srgbClr val="FFD9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06032" y="238416"/>
            <a:ext cx="1305560" cy="1304925"/>
          </a:xfrm>
          <a:custGeom>
            <a:avLst/>
            <a:gdLst/>
            <a:ahLst/>
            <a:cxnLst/>
            <a:rect l="l" t="t" r="r" b="b"/>
            <a:pathLst>
              <a:path w="1305559" h="1304925">
                <a:moveTo>
                  <a:pt x="379056" y="1247025"/>
                </a:moveTo>
                <a:lnTo>
                  <a:pt x="60655" y="928624"/>
                </a:lnTo>
                <a:lnTo>
                  <a:pt x="84251" y="974915"/>
                </a:lnTo>
                <a:lnTo>
                  <a:pt x="111823" y="1019594"/>
                </a:lnTo>
                <a:lnTo>
                  <a:pt x="143383" y="1062380"/>
                </a:lnTo>
                <a:lnTo>
                  <a:pt x="178917" y="1102995"/>
                </a:lnTo>
                <a:lnTo>
                  <a:pt x="245300" y="1164297"/>
                </a:lnTo>
                <a:lnTo>
                  <a:pt x="288086" y="1195857"/>
                </a:lnTo>
                <a:lnTo>
                  <a:pt x="332765" y="1223429"/>
                </a:lnTo>
                <a:lnTo>
                  <a:pt x="379056" y="1247025"/>
                </a:lnTo>
                <a:close/>
              </a:path>
              <a:path w="1305559" h="1304925">
                <a:moveTo>
                  <a:pt x="541794" y="1298079"/>
                </a:moveTo>
                <a:lnTo>
                  <a:pt x="9601" y="765886"/>
                </a:lnTo>
                <a:lnTo>
                  <a:pt x="13220" y="784364"/>
                </a:lnTo>
                <a:lnTo>
                  <a:pt x="17246" y="802652"/>
                </a:lnTo>
                <a:lnTo>
                  <a:pt x="469023" y="1280896"/>
                </a:lnTo>
                <a:lnTo>
                  <a:pt x="523608" y="1294472"/>
                </a:lnTo>
                <a:lnTo>
                  <a:pt x="541794" y="1298079"/>
                </a:lnTo>
                <a:close/>
              </a:path>
              <a:path w="1305559" h="1304925">
                <a:moveTo>
                  <a:pt x="660539" y="1304607"/>
                </a:moveTo>
                <a:lnTo>
                  <a:pt x="0" y="644080"/>
                </a:lnTo>
                <a:lnTo>
                  <a:pt x="101" y="658558"/>
                </a:lnTo>
                <a:lnTo>
                  <a:pt x="444" y="673138"/>
                </a:lnTo>
                <a:lnTo>
                  <a:pt x="1066" y="687717"/>
                </a:lnTo>
                <a:lnTo>
                  <a:pt x="2019" y="702208"/>
                </a:lnTo>
                <a:lnTo>
                  <a:pt x="604431" y="1304607"/>
                </a:lnTo>
                <a:lnTo>
                  <a:pt x="660539" y="1304607"/>
                </a:lnTo>
                <a:close/>
              </a:path>
              <a:path w="1305559" h="1304925">
                <a:moveTo>
                  <a:pt x="766203" y="1298079"/>
                </a:moveTo>
                <a:lnTo>
                  <a:pt x="9601" y="541985"/>
                </a:lnTo>
                <a:lnTo>
                  <a:pt x="7721" y="554202"/>
                </a:lnTo>
                <a:lnTo>
                  <a:pt x="5943" y="566496"/>
                </a:lnTo>
                <a:lnTo>
                  <a:pt x="4343" y="578802"/>
                </a:lnTo>
                <a:lnTo>
                  <a:pt x="3035" y="591007"/>
                </a:lnTo>
                <a:lnTo>
                  <a:pt x="716673" y="1304645"/>
                </a:lnTo>
                <a:lnTo>
                  <a:pt x="729094" y="1303337"/>
                </a:lnTo>
                <a:lnTo>
                  <a:pt x="741438" y="1301737"/>
                </a:lnTo>
                <a:lnTo>
                  <a:pt x="766203" y="1298079"/>
                </a:lnTo>
                <a:close/>
              </a:path>
              <a:path w="1305559" h="1304925">
                <a:moveTo>
                  <a:pt x="856157" y="1275842"/>
                </a:moveTo>
                <a:lnTo>
                  <a:pt x="31838" y="452031"/>
                </a:lnTo>
                <a:lnTo>
                  <a:pt x="28524" y="462724"/>
                </a:lnTo>
                <a:lnTo>
                  <a:pt x="25400" y="473570"/>
                </a:lnTo>
                <a:lnTo>
                  <a:pt x="22466" y="484505"/>
                </a:lnTo>
                <a:lnTo>
                  <a:pt x="19710" y="495490"/>
                </a:lnTo>
                <a:lnTo>
                  <a:pt x="812698" y="1288478"/>
                </a:lnTo>
                <a:lnTo>
                  <a:pt x="823683" y="1285722"/>
                </a:lnTo>
                <a:lnTo>
                  <a:pt x="834618" y="1282725"/>
                </a:lnTo>
                <a:lnTo>
                  <a:pt x="845464" y="1279448"/>
                </a:lnTo>
                <a:lnTo>
                  <a:pt x="856157" y="1275842"/>
                </a:lnTo>
                <a:close/>
              </a:path>
              <a:path w="1305559" h="1304925">
                <a:moveTo>
                  <a:pt x="936015" y="1243495"/>
                </a:moveTo>
                <a:lnTo>
                  <a:pt x="63690" y="371665"/>
                </a:lnTo>
                <a:lnTo>
                  <a:pt x="59232" y="381444"/>
                </a:lnTo>
                <a:lnTo>
                  <a:pt x="54965" y="391121"/>
                </a:lnTo>
                <a:lnTo>
                  <a:pt x="50888" y="400812"/>
                </a:lnTo>
                <a:lnTo>
                  <a:pt x="47002" y="410578"/>
                </a:lnTo>
                <a:lnTo>
                  <a:pt x="897102" y="1260678"/>
                </a:lnTo>
                <a:lnTo>
                  <a:pt x="906945" y="1256715"/>
                </a:lnTo>
                <a:lnTo>
                  <a:pt x="916749" y="1252461"/>
                </a:lnTo>
                <a:lnTo>
                  <a:pt x="926452" y="1248029"/>
                </a:lnTo>
                <a:lnTo>
                  <a:pt x="936015" y="1243495"/>
                </a:lnTo>
                <a:close/>
              </a:path>
              <a:path w="1305559" h="1304925">
                <a:moveTo>
                  <a:pt x="1007783" y="1203566"/>
                </a:moveTo>
                <a:lnTo>
                  <a:pt x="104114" y="299897"/>
                </a:lnTo>
                <a:lnTo>
                  <a:pt x="98526" y="308622"/>
                </a:lnTo>
                <a:lnTo>
                  <a:pt x="93129" y="317334"/>
                </a:lnTo>
                <a:lnTo>
                  <a:pt x="87909" y="326059"/>
                </a:lnTo>
                <a:lnTo>
                  <a:pt x="82892" y="334772"/>
                </a:lnTo>
                <a:lnTo>
                  <a:pt x="972908" y="1224788"/>
                </a:lnTo>
                <a:lnTo>
                  <a:pt x="981633" y="1219771"/>
                </a:lnTo>
                <a:lnTo>
                  <a:pt x="990346" y="1214551"/>
                </a:lnTo>
                <a:lnTo>
                  <a:pt x="999070" y="1209154"/>
                </a:lnTo>
                <a:lnTo>
                  <a:pt x="1007783" y="1203566"/>
                </a:lnTo>
                <a:close/>
              </a:path>
              <a:path w="1305559" h="1304925">
                <a:moveTo>
                  <a:pt x="1072476" y="1156055"/>
                </a:moveTo>
                <a:lnTo>
                  <a:pt x="151625" y="235204"/>
                </a:lnTo>
                <a:lnTo>
                  <a:pt x="139052" y="250875"/>
                </a:lnTo>
                <a:lnTo>
                  <a:pt x="126860" y="266547"/>
                </a:lnTo>
                <a:lnTo>
                  <a:pt x="1041146" y="1180820"/>
                </a:lnTo>
                <a:lnTo>
                  <a:pt x="1056995" y="1168628"/>
                </a:lnTo>
                <a:lnTo>
                  <a:pt x="1064806" y="1162418"/>
                </a:lnTo>
                <a:lnTo>
                  <a:pt x="1072476" y="1156055"/>
                </a:lnTo>
                <a:close/>
              </a:path>
              <a:path w="1305559" h="1304925">
                <a:moveTo>
                  <a:pt x="1130096" y="1101979"/>
                </a:moveTo>
                <a:lnTo>
                  <a:pt x="205701" y="177596"/>
                </a:lnTo>
                <a:lnTo>
                  <a:pt x="201155" y="182143"/>
                </a:lnTo>
                <a:lnTo>
                  <a:pt x="196100" y="186690"/>
                </a:lnTo>
                <a:lnTo>
                  <a:pt x="191554" y="191236"/>
                </a:lnTo>
                <a:lnTo>
                  <a:pt x="187007" y="195783"/>
                </a:lnTo>
                <a:lnTo>
                  <a:pt x="182460" y="200837"/>
                </a:lnTo>
                <a:lnTo>
                  <a:pt x="177901" y="205384"/>
                </a:lnTo>
                <a:lnTo>
                  <a:pt x="1102296" y="1129779"/>
                </a:lnTo>
                <a:lnTo>
                  <a:pt x="1106843" y="1125232"/>
                </a:lnTo>
                <a:lnTo>
                  <a:pt x="1111897" y="1120673"/>
                </a:lnTo>
                <a:lnTo>
                  <a:pt x="1120990" y="1111580"/>
                </a:lnTo>
                <a:lnTo>
                  <a:pt x="1125537" y="1106525"/>
                </a:lnTo>
                <a:lnTo>
                  <a:pt x="1130096" y="1101979"/>
                </a:lnTo>
                <a:close/>
              </a:path>
              <a:path w="1305559" h="1304925">
                <a:moveTo>
                  <a:pt x="1181138" y="1040828"/>
                </a:moveTo>
                <a:lnTo>
                  <a:pt x="266852" y="126542"/>
                </a:lnTo>
                <a:lnTo>
                  <a:pt x="251193" y="138734"/>
                </a:lnTo>
                <a:lnTo>
                  <a:pt x="235521" y="151307"/>
                </a:lnTo>
                <a:lnTo>
                  <a:pt x="1156373" y="1072159"/>
                </a:lnTo>
                <a:lnTo>
                  <a:pt x="1162735" y="1064488"/>
                </a:lnTo>
                <a:lnTo>
                  <a:pt x="1168946" y="1056678"/>
                </a:lnTo>
                <a:lnTo>
                  <a:pt x="1181138" y="1040828"/>
                </a:lnTo>
                <a:close/>
              </a:path>
              <a:path w="1305559" h="1304925">
                <a:moveTo>
                  <a:pt x="1225105" y="972591"/>
                </a:moveTo>
                <a:lnTo>
                  <a:pt x="335089" y="82575"/>
                </a:lnTo>
                <a:lnTo>
                  <a:pt x="326364" y="87591"/>
                </a:lnTo>
                <a:lnTo>
                  <a:pt x="317652" y="92811"/>
                </a:lnTo>
                <a:lnTo>
                  <a:pt x="308927" y="98209"/>
                </a:lnTo>
                <a:lnTo>
                  <a:pt x="300215" y="103797"/>
                </a:lnTo>
                <a:lnTo>
                  <a:pt x="1203883" y="1007465"/>
                </a:lnTo>
                <a:lnTo>
                  <a:pt x="1209471" y="998753"/>
                </a:lnTo>
                <a:lnTo>
                  <a:pt x="1214869" y="990028"/>
                </a:lnTo>
                <a:lnTo>
                  <a:pt x="1220089" y="981316"/>
                </a:lnTo>
                <a:lnTo>
                  <a:pt x="1225105" y="972591"/>
                </a:lnTo>
                <a:close/>
              </a:path>
              <a:path w="1305559" h="1304925">
                <a:moveTo>
                  <a:pt x="1247343" y="378231"/>
                </a:moveTo>
                <a:lnTo>
                  <a:pt x="1227086" y="338162"/>
                </a:lnTo>
                <a:lnTo>
                  <a:pt x="1203883" y="299313"/>
                </a:lnTo>
                <a:lnTo>
                  <a:pt x="1177734" y="261797"/>
                </a:lnTo>
                <a:lnTo>
                  <a:pt x="1148588" y="225729"/>
                </a:lnTo>
                <a:lnTo>
                  <a:pt x="1116444" y="191236"/>
                </a:lnTo>
                <a:lnTo>
                  <a:pt x="1082154" y="159283"/>
                </a:lnTo>
                <a:lnTo>
                  <a:pt x="1046111" y="130162"/>
                </a:lnTo>
                <a:lnTo>
                  <a:pt x="1008519" y="103936"/>
                </a:lnTo>
                <a:lnTo>
                  <a:pt x="969568" y="80645"/>
                </a:lnTo>
                <a:lnTo>
                  <a:pt x="929449" y="60337"/>
                </a:lnTo>
                <a:lnTo>
                  <a:pt x="1247343" y="378231"/>
                </a:lnTo>
                <a:close/>
              </a:path>
              <a:path w="1305559" h="1304925">
                <a:moveTo>
                  <a:pt x="1260995" y="896785"/>
                </a:moveTo>
                <a:lnTo>
                  <a:pt x="410895" y="46685"/>
                </a:lnTo>
                <a:lnTo>
                  <a:pt x="401116" y="50584"/>
                </a:lnTo>
                <a:lnTo>
                  <a:pt x="391439" y="54711"/>
                </a:lnTo>
                <a:lnTo>
                  <a:pt x="381762" y="59131"/>
                </a:lnTo>
                <a:lnTo>
                  <a:pt x="371983" y="63868"/>
                </a:lnTo>
                <a:lnTo>
                  <a:pt x="1243812" y="935697"/>
                </a:lnTo>
                <a:lnTo>
                  <a:pt x="1248270" y="926134"/>
                </a:lnTo>
                <a:lnTo>
                  <a:pt x="1252588" y="916432"/>
                </a:lnTo>
                <a:lnTo>
                  <a:pt x="1260995" y="896785"/>
                </a:lnTo>
                <a:close/>
              </a:path>
              <a:path w="1305559" h="1304925">
                <a:moveTo>
                  <a:pt x="1288783" y="811872"/>
                </a:moveTo>
                <a:lnTo>
                  <a:pt x="495808" y="19392"/>
                </a:lnTo>
                <a:lnTo>
                  <a:pt x="484822" y="22148"/>
                </a:lnTo>
                <a:lnTo>
                  <a:pt x="473887" y="25082"/>
                </a:lnTo>
                <a:lnTo>
                  <a:pt x="463042" y="28206"/>
                </a:lnTo>
                <a:lnTo>
                  <a:pt x="452335" y="31534"/>
                </a:lnTo>
                <a:lnTo>
                  <a:pt x="1276159" y="855345"/>
                </a:lnTo>
                <a:lnTo>
                  <a:pt x="1279474" y="844423"/>
                </a:lnTo>
                <a:lnTo>
                  <a:pt x="1285748" y="822794"/>
                </a:lnTo>
                <a:lnTo>
                  <a:pt x="1288783" y="811872"/>
                </a:lnTo>
                <a:close/>
              </a:path>
              <a:path w="1305559" h="1304925">
                <a:moveTo>
                  <a:pt x="1298397" y="541477"/>
                </a:moveTo>
                <a:lnTo>
                  <a:pt x="1286306" y="486397"/>
                </a:lnTo>
                <a:lnTo>
                  <a:pt x="839482" y="26479"/>
                </a:lnTo>
                <a:lnTo>
                  <a:pt x="784898" y="13106"/>
                </a:lnTo>
                <a:lnTo>
                  <a:pt x="766699" y="9791"/>
                </a:lnTo>
                <a:lnTo>
                  <a:pt x="1298397" y="541477"/>
                </a:lnTo>
                <a:close/>
              </a:path>
              <a:path w="1305559" h="1304925">
                <a:moveTo>
                  <a:pt x="1304925" y="604113"/>
                </a:moveTo>
                <a:lnTo>
                  <a:pt x="702513" y="1714"/>
                </a:lnTo>
                <a:lnTo>
                  <a:pt x="688111" y="762"/>
                </a:lnTo>
                <a:lnTo>
                  <a:pt x="673709" y="190"/>
                </a:lnTo>
                <a:lnTo>
                  <a:pt x="659307" y="0"/>
                </a:lnTo>
                <a:lnTo>
                  <a:pt x="644906" y="190"/>
                </a:lnTo>
                <a:lnTo>
                  <a:pt x="1304925" y="660222"/>
                </a:lnTo>
                <a:lnTo>
                  <a:pt x="1304925" y="604113"/>
                </a:lnTo>
                <a:close/>
              </a:path>
              <a:path w="1305559" h="1304925">
                <a:moveTo>
                  <a:pt x="1304963" y="716356"/>
                </a:moveTo>
                <a:lnTo>
                  <a:pt x="591832" y="2717"/>
                </a:lnTo>
                <a:lnTo>
                  <a:pt x="566877" y="5880"/>
                </a:lnTo>
                <a:lnTo>
                  <a:pt x="554520" y="7696"/>
                </a:lnTo>
                <a:lnTo>
                  <a:pt x="542302" y="9791"/>
                </a:lnTo>
                <a:lnTo>
                  <a:pt x="1298397" y="765886"/>
                </a:lnTo>
                <a:lnTo>
                  <a:pt x="1300480" y="753668"/>
                </a:lnTo>
                <a:lnTo>
                  <a:pt x="1302245" y="741311"/>
                </a:lnTo>
                <a:lnTo>
                  <a:pt x="1303718" y="728853"/>
                </a:lnTo>
                <a:lnTo>
                  <a:pt x="1304963" y="716356"/>
                </a:lnTo>
                <a:close/>
              </a:path>
            </a:pathLst>
          </a:custGeom>
          <a:solidFill>
            <a:srgbClr val="FFD95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6942670"/>
            <a:ext cx="1463040" cy="829944"/>
            <a:chOff x="0" y="6942670"/>
            <a:chExt cx="1463040" cy="829944"/>
          </a:xfrm>
        </p:grpSpPr>
        <p:sp>
          <p:nvSpPr>
            <p:cNvPr id="9" name="object 9"/>
            <p:cNvSpPr/>
            <p:nvPr/>
          </p:nvSpPr>
          <p:spPr>
            <a:xfrm>
              <a:off x="0" y="6942670"/>
              <a:ext cx="1463040" cy="829944"/>
            </a:xfrm>
            <a:custGeom>
              <a:avLst/>
              <a:gdLst/>
              <a:ahLst/>
              <a:cxnLst/>
              <a:rect l="l" t="t" r="r" b="b"/>
              <a:pathLst>
                <a:path w="1463040" h="829945">
                  <a:moveTo>
                    <a:pt x="386981" y="829729"/>
                  </a:moveTo>
                  <a:lnTo>
                    <a:pt x="0" y="442747"/>
                  </a:lnTo>
                  <a:lnTo>
                    <a:pt x="0" y="513930"/>
                  </a:lnTo>
                  <a:lnTo>
                    <a:pt x="315798" y="829729"/>
                  </a:lnTo>
                  <a:lnTo>
                    <a:pt x="386981" y="829729"/>
                  </a:lnTo>
                  <a:close/>
                </a:path>
                <a:path w="1463040" h="829945">
                  <a:moveTo>
                    <a:pt x="529336" y="829729"/>
                  </a:moveTo>
                  <a:lnTo>
                    <a:pt x="0" y="300393"/>
                  </a:lnTo>
                  <a:lnTo>
                    <a:pt x="0" y="371563"/>
                  </a:lnTo>
                  <a:lnTo>
                    <a:pt x="458165" y="829729"/>
                  </a:lnTo>
                  <a:lnTo>
                    <a:pt x="529336" y="829729"/>
                  </a:lnTo>
                  <a:close/>
                </a:path>
                <a:path w="1463040" h="829945">
                  <a:moveTo>
                    <a:pt x="671055" y="829729"/>
                  </a:moveTo>
                  <a:lnTo>
                    <a:pt x="66636" y="225323"/>
                  </a:lnTo>
                  <a:lnTo>
                    <a:pt x="60871" y="231089"/>
                  </a:lnTo>
                  <a:lnTo>
                    <a:pt x="54457" y="236867"/>
                  </a:lnTo>
                  <a:lnTo>
                    <a:pt x="42913" y="248412"/>
                  </a:lnTo>
                  <a:lnTo>
                    <a:pt x="37147" y="254825"/>
                  </a:lnTo>
                  <a:lnTo>
                    <a:pt x="31369" y="260591"/>
                  </a:lnTo>
                  <a:lnTo>
                    <a:pt x="600519" y="829729"/>
                  </a:lnTo>
                  <a:lnTo>
                    <a:pt x="671055" y="829729"/>
                  </a:lnTo>
                  <a:close/>
                </a:path>
                <a:path w="1463040" h="829945">
                  <a:moveTo>
                    <a:pt x="813409" y="829729"/>
                  </a:moveTo>
                  <a:lnTo>
                    <a:pt x="144233" y="160553"/>
                  </a:lnTo>
                  <a:lnTo>
                    <a:pt x="134226" y="168262"/>
                  </a:lnTo>
                  <a:lnTo>
                    <a:pt x="124345" y="176022"/>
                  </a:lnTo>
                  <a:lnTo>
                    <a:pt x="104470" y="191973"/>
                  </a:lnTo>
                  <a:lnTo>
                    <a:pt x="742226" y="829729"/>
                  </a:lnTo>
                  <a:lnTo>
                    <a:pt x="813409" y="829729"/>
                  </a:lnTo>
                  <a:close/>
                </a:path>
                <a:path w="1463040" h="829945">
                  <a:moveTo>
                    <a:pt x="955763" y="829729"/>
                  </a:moveTo>
                  <a:lnTo>
                    <a:pt x="230797" y="104775"/>
                  </a:lnTo>
                  <a:lnTo>
                    <a:pt x="219735" y="111137"/>
                  </a:lnTo>
                  <a:lnTo>
                    <a:pt x="208673" y="117754"/>
                  </a:lnTo>
                  <a:lnTo>
                    <a:pt x="197612" y="124612"/>
                  </a:lnTo>
                  <a:lnTo>
                    <a:pt x="186550" y="131699"/>
                  </a:lnTo>
                  <a:lnTo>
                    <a:pt x="884580" y="829729"/>
                  </a:lnTo>
                  <a:lnTo>
                    <a:pt x="955763" y="829729"/>
                  </a:lnTo>
                  <a:close/>
                </a:path>
                <a:path w="1463040" h="829945">
                  <a:moveTo>
                    <a:pt x="1097483" y="829729"/>
                  </a:moveTo>
                  <a:lnTo>
                    <a:pt x="326986" y="59245"/>
                  </a:lnTo>
                  <a:lnTo>
                    <a:pt x="314579" y="64185"/>
                  </a:lnTo>
                  <a:lnTo>
                    <a:pt x="302298" y="69418"/>
                  </a:lnTo>
                  <a:lnTo>
                    <a:pt x="290017" y="75018"/>
                  </a:lnTo>
                  <a:lnTo>
                    <a:pt x="277609" y="81038"/>
                  </a:lnTo>
                  <a:lnTo>
                    <a:pt x="1026299" y="829729"/>
                  </a:lnTo>
                  <a:lnTo>
                    <a:pt x="1097483" y="829729"/>
                  </a:lnTo>
                  <a:close/>
                </a:path>
                <a:path w="1463040" h="829945">
                  <a:moveTo>
                    <a:pt x="1240345" y="829729"/>
                  </a:moveTo>
                  <a:lnTo>
                    <a:pt x="434708" y="24612"/>
                  </a:lnTo>
                  <a:lnTo>
                    <a:pt x="420776" y="28105"/>
                  </a:lnTo>
                  <a:lnTo>
                    <a:pt x="406895" y="31826"/>
                  </a:lnTo>
                  <a:lnTo>
                    <a:pt x="393141" y="35801"/>
                  </a:lnTo>
                  <a:lnTo>
                    <a:pt x="379564" y="40005"/>
                  </a:lnTo>
                  <a:lnTo>
                    <a:pt x="1169301" y="829729"/>
                  </a:lnTo>
                  <a:lnTo>
                    <a:pt x="1240345" y="829729"/>
                  </a:lnTo>
                  <a:close/>
                </a:path>
                <a:path w="1463040" h="829945">
                  <a:moveTo>
                    <a:pt x="1382242" y="829729"/>
                  </a:moveTo>
                  <a:lnTo>
                    <a:pt x="556552" y="3454"/>
                  </a:lnTo>
                  <a:lnTo>
                    <a:pt x="524891" y="7454"/>
                  </a:lnTo>
                  <a:lnTo>
                    <a:pt x="509206" y="9766"/>
                  </a:lnTo>
                  <a:lnTo>
                    <a:pt x="493712" y="12433"/>
                  </a:lnTo>
                  <a:lnTo>
                    <a:pt x="1311008" y="829729"/>
                  </a:lnTo>
                  <a:lnTo>
                    <a:pt x="1382242" y="829729"/>
                  </a:lnTo>
                  <a:close/>
                </a:path>
                <a:path w="1463040" h="829945">
                  <a:moveTo>
                    <a:pt x="1388237" y="479894"/>
                  </a:moveTo>
                  <a:lnTo>
                    <a:pt x="1367078" y="437426"/>
                  </a:lnTo>
                  <a:lnTo>
                    <a:pt x="1343329" y="396011"/>
                  </a:lnTo>
                  <a:lnTo>
                    <a:pt x="1316977" y="355739"/>
                  </a:lnTo>
                  <a:lnTo>
                    <a:pt x="1288021" y="316687"/>
                  </a:lnTo>
                  <a:lnTo>
                    <a:pt x="1256411" y="278955"/>
                  </a:lnTo>
                  <a:lnTo>
                    <a:pt x="1222159" y="242633"/>
                  </a:lnTo>
                  <a:lnTo>
                    <a:pt x="1186065" y="208597"/>
                  </a:lnTo>
                  <a:lnTo>
                    <a:pt x="1148397" y="177063"/>
                  </a:lnTo>
                  <a:lnTo>
                    <a:pt x="1109294" y="148056"/>
                  </a:lnTo>
                  <a:lnTo>
                    <a:pt x="1068920" y="121602"/>
                  </a:lnTo>
                  <a:lnTo>
                    <a:pt x="1027417" y="97764"/>
                  </a:lnTo>
                  <a:lnTo>
                    <a:pt x="984897" y="76555"/>
                  </a:lnTo>
                  <a:lnTo>
                    <a:pt x="1388237" y="479894"/>
                  </a:lnTo>
                  <a:close/>
                </a:path>
                <a:path w="1463040" h="829945">
                  <a:moveTo>
                    <a:pt x="1453007" y="687019"/>
                  </a:moveTo>
                  <a:lnTo>
                    <a:pt x="1443545" y="640283"/>
                  </a:lnTo>
                  <a:lnTo>
                    <a:pt x="1431201" y="594042"/>
                  </a:lnTo>
                  <a:lnTo>
                    <a:pt x="870762" y="33591"/>
                  </a:lnTo>
                  <a:lnTo>
                    <a:pt x="824585" y="21564"/>
                  </a:lnTo>
                  <a:lnTo>
                    <a:pt x="778421" y="12433"/>
                  </a:lnTo>
                  <a:lnTo>
                    <a:pt x="1453007" y="687019"/>
                  </a:lnTo>
                  <a:close/>
                </a:path>
                <a:path w="1463040" h="829945">
                  <a:moveTo>
                    <a:pt x="1463001" y="768197"/>
                  </a:moveTo>
                  <a:lnTo>
                    <a:pt x="696976" y="2171"/>
                  </a:lnTo>
                  <a:lnTo>
                    <a:pt x="678700" y="965"/>
                  </a:lnTo>
                  <a:lnTo>
                    <a:pt x="660425" y="241"/>
                  </a:lnTo>
                  <a:lnTo>
                    <a:pt x="642150" y="0"/>
                  </a:lnTo>
                  <a:lnTo>
                    <a:pt x="623874" y="241"/>
                  </a:lnTo>
                  <a:lnTo>
                    <a:pt x="1453362" y="829729"/>
                  </a:lnTo>
                  <a:lnTo>
                    <a:pt x="1463001" y="829729"/>
                  </a:lnTo>
                  <a:lnTo>
                    <a:pt x="1463001" y="768197"/>
                  </a:lnTo>
                  <a:close/>
                </a:path>
              </a:pathLst>
            </a:custGeom>
            <a:solidFill>
              <a:srgbClr val="FFD9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527701"/>
              <a:ext cx="244839" cy="24469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240956" y="4948059"/>
            <a:ext cx="647065" cy="647065"/>
            <a:chOff x="8240956" y="4948059"/>
            <a:chExt cx="647065" cy="64706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0391" y="4977883"/>
              <a:ext cx="157142" cy="1571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40953" y="4948071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5" h="647064">
                  <a:moveTo>
                    <a:pt x="267817" y="641654"/>
                  </a:moveTo>
                  <a:lnTo>
                    <a:pt x="4749" y="378574"/>
                  </a:lnTo>
                  <a:lnTo>
                    <a:pt x="6527" y="387718"/>
                  </a:lnTo>
                  <a:lnTo>
                    <a:pt x="8521" y="396748"/>
                  </a:lnTo>
                  <a:lnTo>
                    <a:pt x="231838" y="633158"/>
                  </a:lnTo>
                  <a:lnTo>
                    <a:pt x="267817" y="641654"/>
                  </a:lnTo>
                  <a:close/>
                </a:path>
                <a:path w="647065" h="647064">
                  <a:moveTo>
                    <a:pt x="328028" y="646391"/>
                  </a:moveTo>
                  <a:lnTo>
                    <a:pt x="0" y="318376"/>
                  </a:lnTo>
                  <a:lnTo>
                    <a:pt x="50" y="325526"/>
                  </a:lnTo>
                  <a:lnTo>
                    <a:pt x="215" y="332740"/>
                  </a:lnTo>
                  <a:lnTo>
                    <a:pt x="299542" y="645642"/>
                  </a:lnTo>
                  <a:lnTo>
                    <a:pt x="320903" y="646493"/>
                  </a:lnTo>
                  <a:lnTo>
                    <a:pt x="328028" y="646391"/>
                  </a:lnTo>
                  <a:close/>
                </a:path>
                <a:path w="647065" h="647064">
                  <a:moveTo>
                    <a:pt x="378739" y="641654"/>
                  </a:moveTo>
                  <a:lnTo>
                    <a:pt x="4749" y="267906"/>
                  </a:lnTo>
                  <a:lnTo>
                    <a:pt x="2247" y="284137"/>
                  </a:lnTo>
                  <a:lnTo>
                    <a:pt x="1498" y="292138"/>
                  </a:lnTo>
                  <a:lnTo>
                    <a:pt x="354253" y="644893"/>
                  </a:lnTo>
                  <a:lnTo>
                    <a:pt x="362496" y="644144"/>
                  </a:lnTo>
                  <a:lnTo>
                    <a:pt x="378739" y="641654"/>
                  </a:lnTo>
                  <a:close/>
                </a:path>
                <a:path w="647065" h="647064">
                  <a:moveTo>
                    <a:pt x="423202" y="630656"/>
                  </a:moveTo>
                  <a:lnTo>
                    <a:pt x="15735" y="223431"/>
                  </a:lnTo>
                  <a:lnTo>
                    <a:pt x="13487" y="230428"/>
                  </a:lnTo>
                  <a:lnTo>
                    <a:pt x="11493" y="237680"/>
                  </a:lnTo>
                  <a:lnTo>
                    <a:pt x="9740" y="244919"/>
                  </a:lnTo>
                  <a:lnTo>
                    <a:pt x="401726" y="636905"/>
                  </a:lnTo>
                  <a:lnTo>
                    <a:pt x="408965" y="635152"/>
                  </a:lnTo>
                  <a:lnTo>
                    <a:pt x="416217" y="633158"/>
                  </a:lnTo>
                  <a:lnTo>
                    <a:pt x="423202" y="630656"/>
                  </a:lnTo>
                  <a:close/>
                </a:path>
                <a:path w="647065" h="647064">
                  <a:moveTo>
                    <a:pt x="462673" y="614667"/>
                  </a:moveTo>
                  <a:lnTo>
                    <a:pt x="31470" y="183718"/>
                  </a:lnTo>
                  <a:lnTo>
                    <a:pt x="28473" y="190207"/>
                  </a:lnTo>
                  <a:lnTo>
                    <a:pt x="25730" y="196456"/>
                  </a:lnTo>
                  <a:lnTo>
                    <a:pt x="23228" y="202946"/>
                  </a:lnTo>
                  <a:lnTo>
                    <a:pt x="443445" y="623163"/>
                  </a:lnTo>
                  <a:lnTo>
                    <a:pt x="449935" y="620661"/>
                  </a:lnTo>
                  <a:lnTo>
                    <a:pt x="456438" y="617664"/>
                  </a:lnTo>
                  <a:lnTo>
                    <a:pt x="462673" y="614667"/>
                  </a:lnTo>
                  <a:close/>
                </a:path>
                <a:path w="647065" h="647064">
                  <a:moveTo>
                    <a:pt x="498157" y="594931"/>
                  </a:moveTo>
                  <a:lnTo>
                    <a:pt x="51460" y="148234"/>
                  </a:lnTo>
                  <a:lnTo>
                    <a:pt x="47713" y="153987"/>
                  </a:lnTo>
                  <a:lnTo>
                    <a:pt x="44221" y="159727"/>
                  </a:lnTo>
                  <a:lnTo>
                    <a:pt x="40970" y="165481"/>
                  </a:lnTo>
                  <a:lnTo>
                    <a:pt x="480923" y="605421"/>
                  </a:lnTo>
                  <a:lnTo>
                    <a:pt x="486664" y="602170"/>
                  </a:lnTo>
                  <a:lnTo>
                    <a:pt x="492404" y="598678"/>
                  </a:lnTo>
                  <a:lnTo>
                    <a:pt x="498157" y="594931"/>
                  </a:lnTo>
                  <a:close/>
                </a:path>
                <a:path w="647065" h="647064">
                  <a:moveTo>
                    <a:pt x="530136" y="571449"/>
                  </a:moveTo>
                  <a:lnTo>
                    <a:pt x="74942" y="116255"/>
                  </a:lnTo>
                  <a:lnTo>
                    <a:pt x="66700" y="126504"/>
                  </a:lnTo>
                  <a:lnTo>
                    <a:pt x="62699" y="131749"/>
                  </a:lnTo>
                  <a:lnTo>
                    <a:pt x="514642" y="583692"/>
                  </a:lnTo>
                  <a:lnTo>
                    <a:pt x="525132" y="575691"/>
                  </a:lnTo>
                  <a:lnTo>
                    <a:pt x="530136" y="571449"/>
                  </a:lnTo>
                  <a:close/>
                </a:path>
                <a:path w="647065" h="647064">
                  <a:moveTo>
                    <a:pt x="558609" y="544715"/>
                  </a:moveTo>
                  <a:lnTo>
                    <a:pt x="101676" y="87782"/>
                  </a:lnTo>
                  <a:lnTo>
                    <a:pt x="99428" y="90030"/>
                  </a:lnTo>
                  <a:lnTo>
                    <a:pt x="96926" y="92278"/>
                  </a:lnTo>
                  <a:lnTo>
                    <a:pt x="94678" y="94526"/>
                  </a:lnTo>
                  <a:lnTo>
                    <a:pt x="92430" y="96774"/>
                  </a:lnTo>
                  <a:lnTo>
                    <a:pt x="90182" y="99275"/>
                  </a:lnTo>
                  <a:lnTo>
                    <a:pt x="87934" y="101523"/>
                  </a:lnTo>
                  <a:lnTo>
                    <a:pt x="544868" y="558457"/>
                  </a:lnTo>
                  <a:lnTo>
                    <a:pt x="547116" y="556209"/>
                  </a:lnTo>
                  <a:lnTo>
                    <a:pt x="549617" y="553961"/>
                  </a:lnTo>
                  <a:lnTo>
                    <a:pt x="554113" y="549465"/>
                  </a:lnTo>
                  <a:lnTo>
                    <a:pt x="556361" y="546963"/>
                  </a:lnTo>
                  <a:lnTo>
                    <a:pt x="558609" y="544715"/>
                  </a:lnTo>
                  <a:close/>
                </a:path>
                <a:path w="647065" h="647064">
                  <a:moveTo>
                    <a:pt x="583844" y="514489"/>
                  </a:moveTo>
                  <a:lnTo>
                    <a:pt x="131902" y="62547"/>
                  </a:lnTo>
                  <a:lnTo>
                    <a:pt x="126657" y="66548"/>
                  </a:lnTo>
                  <a:lnTo>
                    <a:pt x="116420" y="74790"/>
                  </a:lnTo>
                  <a:lnTo>
                    <a:pt x="571601" y="529971"/>
                  </a:lnTo>
                  <a:lnTo>
                    <a:pt x="575856" y="524979"/>
                  </a:lnTo>
                  <a:lnTo>
                    <a:pt x="583844" y="514489"/>
                  </a:lnTo>
                  <a:close/>
                </a:path>
                <a:path w="647065" h="647064">
                  <a:moveTo>
                    <a:pt x="605586" y="480758"/>
                  </a:moveTo>
                  <a:lnTo>
                    <a:pt x="165633" y="40805"/>
                  </a:lnTo>
                  <a:lnTo>
                    <a:pt x="159893" y="44056"/>
                  </a:lnTo>
                  <a:lnTo>
                    <a:pt x="154139" y="47561"/>
                  </a:lnTo>
                  <a:lnTo>
                    <a:pt x="148399" y="51308"/>
                  </a:lnTo>
                  <a:lnTo>
                    <a:pt x="595083" y="497992"/>
                  </a:lnTo>
                  <a:lnTo>
                    <a:pt x="598830" y="492252"/>
                  </a:lnTo>
                  <a:lnTo>
                    <a:pt x="602335" y="486498"/>
                  </a:lnTo>
                  <a:lnTo>
                    <a:pt x="605586" y="480758"/>
                  </a:lnTo>
                  <a:close/>
                </a:path>
                <a:path w="647065" h="647064">
                  <a:moveTo>
                    <a:pt x="623316" y="443280"/>
                  </a:moveTo>
                  <a:lnTo>
                    <a:pt x="203111" y="23075"/>
                  </a:lnTo>
                  <a:lnTo>
                    <a:pt x="196608" y="25565"/>
                  </a:lnTo>
                  <a:lnTo>
                    <a:pt x="190360" y="28321"/>
                  </a:lnTo>
                  <a:lnTo>
                    <a:pt x="183870" y="31572"/>
                  </a:lnTo>
                  <a:lnTo>
                    <a:pt x="614819" y="462521"/>
                  </a:lnTo>
                  <a:lnTo>
                    <a:pt x="617829" y="456272"/>
                  </a:lnTo>
                  <a:lnTo>
                    <a:pt x="623316" y="443280"/>
                  </a:lnTo>
                  <a:close/>
                </a:path>
                <a:path w="647065" h="647064">
                  <a:moveTo>
                    <a:pt x="637057" y="401307"/>
                  </a:moveTo>
                  <a:lnTo>
                    <a:pt x="245084" y="9575"/>
                  </a:lnTo>
                  <a:lnTo>
                    <a:pt x="237832" y="11328"/>
                  </a:lnTo>
                  <a:lnTo>
                    <a:pt x="230593" y="13335"/>
                  </a:lnTo>
                  <a:lnTo>
                    <a:pt x="223596" y="15582"/>
                  </a:lnTo>
                  <a:lnTo>
                    <a:pt x="630809" y="422795"/>
                  </a:lnTo>
                  <a:lnTo>
                    <a:pt x="633056" y="415556"/>
                  </a:lnTo>
                  <a:lnTo>
                    <a:pt x="635063" y="408559"/>
                  </a:lnTo>
                  <a:lnTo>
                    <a:pt x="637057" y="401307"/>
                  </a:lnTo>
                  <a:close/>
                </a:path>
                <a:path w="647065" h="647064">
                  <a:moveTo>
                    <a:pt x="641807" y="267652"/>
                  </a:moveTo>
                  <a:lnTo>
                    <a:pt x="414959" y="13081"/>
                  </a:lnTo>
                  <a:lnTo>
                    <a:pt x="378993" y="4838"/>
                  </a:lnTo>
                  <a:lnTo>
                    <a:pt x="641807" y="267652"/>
                  </a:lnTo>
                  <a:close/>
                </a:path>
                <a:path w="647065" h="647064">
                  <a:moveTo>
                    <a:pt x="645058" y="354101"/>
                  </a:moveTo>
                  <a:lnTo>
                    <a:pt x="292544" y="1333"/>
                  </a:lnTo>
                  <a:lnTo>
                    <a:pt x="276059" y="3340"/>
                  </a:lnTo>
                  <a:lnTo>
                    <a:pt x="268058" y="4838"/>
                  </a:lnTo>
                  <a:lnTo>
                    <a:pt x="641807" y="378574"/>
                  </a:lnTo>
                  <a:lnTo>
                    <a:pt x="643305" y="370586"/>
                  </a:lnTo>
                  <a:lnTo>
                    <a:pt x="644309" y="362343"/>
                  </a:lnTo>
                  <a:lnTo>
                    <a:pt x="645058" y="354101"/>
                  </a:lnTo>
                  <a:close/>
                </a:path>
                <a:path w="647065" h="647064">
                  <a:moveTo>
                    <a:pt x="646607" y="320738"/>
                  </a:moveTo>
                  <a:lnTo>
                    <a:pt x="347256" y="838"/>
                  </a:lnTo>
                  <a:lnTo>
                    <a:pt x="325894" y="0"/>
                  </a:lnTo>
                  <a:lnTo>
                    <a:pt x="318782" y="88"/>
                  </a:lnTo>
                  <a:lnTo>
                    <a:pt x="646557" y="327863"/>
                  </a:lnTo>
                  <a:lnTo>
                    <a:pt x="646607" y="320738"/>
                  </a:lnTo>
                  <a:close/>
                </a:path>
              </a:pathLst>
            </a:custGeom>
            <a:solidFill>
              <a:srgbClr val="FFD9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0936" y="5407089"/>
              <a:ext cx="157392" cy="157392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38915" y="311576"/>
            <a:ext cx="2245618" cy="519297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62498" y="885012"/>
            <a:ext cx="3999229" cy="1744980"/>
          </a:xfrm>
          <a:custGeom>
            <a:avLst/>
            <a:gdLst/>
            <a:ahLst/>
            <a:cxnLst/>
            <a:rect l="l" t="t" r="r" b="b"/>
            <a:pathLst>
              <a:path w="3999229" h="1744980">
                <a:moveTo>
                  <a:pt x="3634516" y="1744569"/>
                </a:moveTo>
                <a:lnTo>
                  <a:pt x="364330" y="1744569"/>
                </a:lnTo>
                <a:lnTo>
                  <a:pt x="314893" y="1741243"/>
                </a:lnTo>
                <a:lnTo>
                  <a:pt x="267477" y="1731555"/>
                </a:lnTo>
                <a:lnTo>
                  <a:pt x="222516" y="1715938"/>
                </a:lnTo>
                <a:lnTo>
                  <a:pt x="180445" y="1694827"/>
                </a:lnTo>
                <a:lnTo>
                  <a:pt x="141698" y="1668656"/>
                </a:lnTo>
                <a:lnTo>
                  <a:pt x="106709" y="1637859"/>
                </a:lnTo>
                <a:lnTo>
                  <a:pt x="75912" y="1602870"/>
                </a:lnTo>
                <a:lnTo>
                  <a:pt x="49741" y="1564123"/>
                </a:lnTo>
                <a:lnTo>
                  <a:pt x="28630" y="1522052"/>
                </a:lnTo>
                <a:lnTo>
                  <a:pt x="13013" y="1477091"/>
                </a:lnTo>
                <a:lnTo>
                  <a:pt x="3325" y="1429675"/>
                </a:lnTo>
                <a:lnTo>
                  <a:pt x="0" y="1380245"/>
                </a:lnTo>
                <a:lnTo>
                  <a:pt x="0" y="364323"/>
                </a:lnTo>
                <a:lnTo>
                  <a:pt x="3325" y="314893"/>
                </a:lnTo>
                <a:lnTo>
                  <a:pt x="13013" y="267477"/>
                </a:lnTo>
                <a:lnTo>
                  <a:pt x="28630" y="222516"/>
                </a:lnTo>
                <a:lnTo>
                  <a:pt x="49741" y="180446"/>
                </a:lnTo>
                <a:lnTo>
                  <a:pt x="75912" y="141699"/>
                </a:lnTo>
                <a:lnTo>
                  <a:pt x="106709" y="106709"/>
                </a:lnTo>
                <a:lnTo>
                  <a:pt x="141698" y="75912"/>
                </a:lnTo>
                <a:lnTo>
                  <a:pt x="180445" y="49741"/>
                </a:lnTo>
                <a:lnTo>
                  <a:pt x="222516" y="28630"/>
                </a:lnTo>
                <a:lnTo>
                  <a:pt x="267477" y="13014"/>
                </a:lnTo>
                <a:lnTo>
                  <a:pt x="314893" y="3325"/>
                </a:lnTo>
                <a:lnTo>
                  <a:pt x="364327" y="0"/>
                </a:lnTo>
                <a:lnTo>
                  <a:pt x="3634519" y="0"/>
                </a:lnTo>
                <a:lnTo>
                  <a:pt x="3683953" y="3325"/>
                </a:lnTo>
                <a:lnTo>
                  <a:pt x="3731370" y="13014"/>
                </a:lnTo>
                <a:lnTo>
                  <a:pt x="3776330" y="28630"/>
                </a:lnTo>
                <a:lnTo>
                  <a:pt x="3818401" y="49741"/>
                </a:lnTo>
                <a:lnTo>
                  <a:pt x="3857148" y="75912"/>
                </a:lnTo>
                <a:lnTo>
                  <a:pt x="3892137" y="106709"/>
                </a:lnTo>
                <a:lnTo>
                  <a:pt x="3922934" y="141699"/>
                </a:lnTo>
                <a:lnTo>
                  <a:pt x="3949105" y="180446"/>
                </a:lnTo>
                <a:lnTo>
                  <a:pt x="3970216" y="222516"/>
                </a:lnTo>
                <a:lnTo>
                  <a:pt x="3985833" y="267477"/>
                </a:lnTo>
                <a:lnTo>
                  <a:pt x="3995521" y="314893"/>
                </a:lnTo>
                <a:lnTo>
                  <a:pt x="3998847" y="364323"/>
                </a:lnTo>
                <a:lnTo>
                  <a:pt x="3998847" y="1380245"/>
                </a:lnTo>
                <a:lnTo>
                  <a:pt x="3995521" y="1429675"/>
                </a:lnTo>
                <a:lnTo>
                  <a:pt x="3985833" y="1477091"/>
                </a:lnTo>
                <a:lnTo>
                  <a:pt x="3970216" y="1522052"/>
                </a:lnTo>
                <a:lnTo>
                  <a:pt x="3949105" y="1564123"/>
                </a:lnTo>
                <a:lnTo>
                  <a:pt x="3922934" y="1602870"/>
                </a:lnTo>
                <a:lnTo>
                  <a:pt x="3892137" y="1637859"/>
                </a:lnTo>
                <a:lnTo>
                  <a:pt x="3857148" y="1668656"/>
                </a:lnTo>
                <a:lnTo>
                  <a:pt x="3818401" y="1694827"/>
                </a:lnTo>
                <a:lnTo>
                  <a:pt x="3776330" y="1715938"/>
                </a:lnTo>
                <a:lnTo>
                  <a:pt x="3731370" y="1731555"/>
                </a:lnTo>
                <a:lnTo>
                  <a:pt x="3683953" y="1741243"/>
                </a:lnTo>
                <a:lnTo>
                  <a:pt x="3634516" y="1744569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80307" y="1025353"/>
            <a:ext cx="3963035" cy="1025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02235" marR="95885">
              <a:lnSpc>
                <a:spcPct val="114100"/>
              </a:lnSpc>
              <a:spcBef>
                <a:spcPts val="95"/>
              </a:spcBef>
            </a:pP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WHO </a:t>
            </a:r>
            <a:r>
              <a:rPr dirty="0" sz="1150" spc="40" b="1">
                <a:solidFill>
                  <a:srgbClr val="FFFFFF"/>
                </a:solidFill>
                <a:latin typeface="Times New Roman"/>
                <a:cs typeface="Times New Roman"/>
              </a:rPr>
              <a:t>DETERMINES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VALUE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150" spc="-40" b="1">
                <a:solidFill>
                  <a:srgbClr val="FFFFFF"/>
                </a:solidFill>
                <a:latin typeface="Times New Roman"/>
                <a:cs typeface="Times New Roman"/>
              </a:rPr>
              <a:t>MY 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PROPERTY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1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20" b="1">
                <a:solidFill>
                  <a:srgbClr val="FFFFFF"/>
                </a:solidFill>
                <a:latin typeface="Times New Roman"/>
                <a:cs typeface="Times New Roman"/>
              </a:rPr>
              <a:t>TAX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PURPOSES?</a:t>
            </a:r>
            <a:endParaRPr sz="1150">
              <a:latin typeface="Times New Roman"/>
              <a:cs typeface="Times New Roman"/>
            </a:endParaRPr>
          </a:p>
          <a:p>
            <a:pPr algn="ctr" marL="12700" marR="5080">
              <a:lnSpc>
                <a:spcPct val="114100"/>
              </a:lnSpc>
            </a:pP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Fulton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 County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Board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Assessor’s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30">
                <a:solidFill>
                  <a:srgbClr val="FFFFFF"/>
                </a:solidFill>
                <a:latin typeface="Georgia"/>
                <a:cs typeface="Georgia"/>
              </a:rPr>
              <a:t>(BOA)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appraisal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staff </a:t>
            </a: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determines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 makes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recommendations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150" spc="-5">
                <a:solidFill>
                  <a:srgbClr val="FFFFFF"/>
                </a:solidFill>
                <a:latin typeface="Georgia"/>
                <a:cs typeface="Georgia"/>
              </a:rPr>
              <a:t>BOA. </a:t>
            </a: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Board </a:t>
            </a:r>
            <a:r>
              <a:rPr dirty="0" sz="1150" spc="-1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150" spc="-2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Assessors</a:t>
            </a:r>
            <a:r>
              <a:rPr dirty="0" sz="115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approves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values.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87021" y="1626814"/>
            <a:ext cx="330009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5" b="1">
                <a:solidFill>
                  <a:srgbClr val="FFFFFF"/>
                </a:solidFill>
                <a:latin typeface="Times New Roman"/>
                <a:cs typeface="Times New Roman"/>
              </a:rPr>
              <a:t>HOW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0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0" b="1">
                <a:solidFill>
                  <a:srgbClr val="FFFFFF"/>
                </a:solidFill>
                <a:latin typeface="Times New Roman"/>
                <a:cs typeface="Times New Roman"/>
              </a:rPr>
              <a:t>FAIR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0" b="1">
                <a:solidFill>
                  <a:srgbClr val="FFFFFF"/>
                </a:solidFill>
                <a:latin typeface="Times New Roman"/>
                <a:cs typeface="Times New Roman"/>
              </a:rPr>
              <a:t>MARKET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VALUE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DEFINED?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10672" y="2041456"/>
            <a:ext cx="3453129" cy="9017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14999"/>
              </a:lnSpc>
              <a:spcBef>
                <a:spcPts val="90"/>
              </a:spcBef>
            </a:pPr>
            <a:r>
              <a:rPr dirty="0" sz="1250" spc="-25" b="1">
                <a:solidFill>
                  <a:srgbClr val="FFFFFF"/>
                </a:solidFill>
                <a:latin typeface="Times New Roman"/>
                <a:cs typeface="Times New Roman"/>
              </a:rPr>
              <a:t>Fair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market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40" b="1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appraised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value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30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amount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25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willing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seller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would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sell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and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willing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buyer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would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purchase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30" b="1">
                <a:solidFill>
                  <a:srgbClr val="FFFFFF"/>
                </a:solidFill>
                <a:latin typeface="Times New Roman"/>
                <a:cs typeface="Times New Roman"/>
              </a:rPr>
              <a:t>arm’s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length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bona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fide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transaction.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44928" y="3136831"/>
            <a:ext cx="2984500" cy="4635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012190" marR="5080" indent="-1000125">
              <a:lnSpc>
                <a:spcPct val="114999"/>
              </a:lnSpc>
              <a:spcBef>
                <a:spcPts val="90"/>
              </a:spcBef>
            </a:pP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0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ASSESSED VALUE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30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65" b="1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PROPERTY?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33902" y="3817564"/>
            <a:ext cx="3206750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5" b="1">
                <a:solidFill>
                  <a:srgbClr val="FFFFFF"/>
                </a:solidFill>
                <a:latin typeface="Times New Roman"/>
                <a:cs typeface="Times New Roman"/>
              </a:rPr>
              <a:t>Assessed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value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30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80" b="1">
                <a:solidFill>
                  <a:srgbClr val="FFFFFF"/>
                </a:solidFill>
                <a:latin typeface="Times New Roman"/>
                <a:cs typeface="Times New Roman"/>
              </a:rPr>
              <a:t>40%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of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35" b="1">
                <a:solidFill>
                  <a:srgbClr val="FFFFFF"/>
                </a:solidFill>
                <a:latin typeface="Times New Roman"/>
                <a:cs typeface="Times New Roman"/>
              </a:rPr>
              <a:t>fair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market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value.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2498" y="2958006"/>
            <a:ext cx="3999229" cy="2308860"/>
          </a:xfrm>
          <a:custGeom>
            <a:avLst/>
            <a:gdLst/>
            <a:ahLst/>
            <a:cxnLst/>
            <a:rect l="l" t="t" r="r" b="b"/>
            <a:pathLst>
              <a:path w="3999229" h="2308860">
                <a:moveTo>
                  <a:pt x="3634516" y="2308294"/>
                </a:moveTo>
                <a:lnTo>
                  <a:pt x="364331" y="2308294"/>
                </a:lnTo>
                <a:lnTo>
                  <a:pt x="314893" y="2304969"/>
                </a:lnTo>
                <a:lnTo>
                  <a:pt x="267477" y="2295280"/>
                </a:lnTo>
                <a:lnTo>
                  <a:pt x="222516" y="2279664"/>
                </a:lnTo>
                <a:lnTo>
                  <a:pt x="180446" y="2258553"/>
                </a:lnTo>
                <a:lnTo>
                  <a:pt x="141699" y="2232382"/>
                </a:lnTo>
                <a:lnTo>
                  <a:pt x="106709" y="2201584"/>
                </a:lnTo>
                <a:lnTo>
                  <a:pt x="75912" y="2166595"/>
                </a:lnTo>
                <a:lnTo>
                  <a:pt x="49741" y="2127848"/>
                </a:lnTo>
                <a:lnTo>
                  <a:pt x="28630" y="2085778"/>
                </a:lnTo>
                <a:lnTo>
                  <a:pt x="13014" y="2040817"/>
                </a:lnTo>
                <a:lnTo>
                  <a:pt x="3325" y="1993401"/>
                </a:lnTo>
                <a:lnTo>
                  <a:pt x="0" y="1943966"/>
                </a:lnTo>
                <a:lnTo>
                  <a:pt x="0" y="364328"/>
                </a:lnTo>
                <a:lnTo>
                  <a:pt x="3325" y="314893"/>
                </a:lnTo>
                <a:lnTo>
                  <a:pt x="13014" y="267477"/>
                </a:lnTo>
                <a:lnTo>
                  <a:pt x="28630" y="222516"/>
                </a:lnTo>
                <a:lnTo>
                  <a:pt x="49741" y="180446"/>
                </a:lnTo>
                <a:lnTo>
                  <a:pt x="75912" y="141699"/>
                </a:lnTo>
                <a:lnTo>
                  <a:pt x="106709" y="106709"/>
                </a:lnTo>
                <a:lnTo>
                  <a:pt x="141699" y="75912"/>
                </a:lnTo>
                <a:lnTo>
                  <a:pt x="180446" y="49741"/>
                </a:lnTo>
                <a:lnTo>
                  <a:pt x="222516" y="28630"/>
                </a:lnTo>
                <a:lnTo>
                  <a:pt x="267477" y="13014"/>
                </a:lnTo>
                <a:lnTo>
                  <a:pt x="314893" y="3325"/>
                </a:lnTo>
                <a:lnTo>
                  <a:pt x="364328" y="0"/>
                </a:lnTo>
                <a:lnTo>
                  <a:pt x="3634519" y="0"/>
                </a:lnTo>
                <a:lnTo>
                  <a:pt x="3683954" y="3325"/>
                </a:lnTo>
                <a:lnTo>
                  <a:pt x="3731370" y="13014"/>
                </a:lnTo>
                <a:lnTo>
                  <a:pt x="3776330" y="28630"/>
                </a:lnTo>
                <a:lnTo>
                  <a:pt x="3818401" y="49741"/>
                </a:lnTo>
                <a:lnTo>
                  <a:pt x="3857148" y="75912"/>
                </a:lnTo>
                <a:lnTo>
                  <a:pt x="3892137" y="106709"/>
                </a:lnTo>
                <a:lnTo>
                  <a:pt x="3922934" y="141699"/>
                </a:lnTo>
                <a:lnTo>
                  <a:pt x="3949105" y="180446"/>
                </a:lnTo>
                <a:lnTo>
                  <a:pt x="3970216" y="222516"/>
                </a:lnTo>
                <a:lnTo>
                  <a:pt x="3985833" y="267477"/>
                </a:lnTo>
                <a:lnTo>
                  <a:pt x="3995521" y="314893"/>
                </a:lnTo>
                <a:lnTo>
                  <a:pt x="3998847" y="364328"/>
                </a:lnTo>
                <a:lnTo>
                  <a:pt x="3998847" y="1943966"/>
                </a:lnTo>
                <a:lnTo>
                  <a:pt x="3995521" y="1993401"/>
                </a:lnTo>
                <a:lnTo>
                  <a:pt x="3985833" y="2040817"/>
                </a:lnTo>
                <a:lnTo>
                  <a:pt x="3970216" y="2085778"/>
                </a:lnTo>
                <a:lnTo>
                  <a:pt x="3949105" y="2127848"/>
                </a:lnTo>
                <a:lnTo>
                  <a:pt x="3922934" y="2166595"/>
                </a:lnTo>
                <a:lnTo>
                  <a:pt x="3892137" y="2201584"/>
                </a:lnTo>
                <a:lnTo>
                  <a:pt x="3857148" y="2232382"/>
                </a:lnTo>
                <a:lnTo>
                  <a:pt x="3818401" y="2258553"/>
                </a:lnTo>
                <a:lnTo>
                  <a:pt x="3776330" y="2279664"/>
                </a:lnTo>
                <a:lnTo>
                  <a:pt x="3731370" y="2295280"/>
                </a:lnTo>
                <a:lnTo>
                  <a:pt x="3683954" y="2304969"/>
                </a:lnTo>
                <a:lnTo>
                  <a:pt x="3634516" y="2308294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95934" y="3184071"/>
            <a:ext cx="3931920" cy="1425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77470" marR="69850">
              <a:lnSpc>
                <a:spcPct val="114100"/>
              </a:lnSpc>
              <a:spcBef>
                <a:spcPts val="95"/>
              </a:spcBef>
            </a:pP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HOW </a:t>
            </a:r>
            <a:r>
              <a:rPr dirty="0" sz="1150" spc="30" b="1">
                <a:solidFill>
                  <a:srgbClr val="FFFFFF"/>
                </a:solidFill>
                <a:latin typeface="Times New Roman"/>
                <a:cs typeface="Times New Roman"/>
              </a:rPr>
              <a:t>DOES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150" spc="-35" b="1">
                <a:solidFill>
                  <a:srgbClr val="FFFFFF"/>
                </a:solidFill>
                <a:latin typeface="Times New Roman"/>
                <a:cs typeface="Times New Roman"/>
              </a:rPr>
              <a:t>ASSESSORS’S </a:t>
            </a:r>
            <a:r>
              <a:rPr dirty="0" sz="1150" spc="15" b="1">
                <a:solidFill>
                  <a:srgbClr val="FFFFFF"/>
                </a:solidFill>
                <a:latin typeface="Times New Roman"/>
                <a:cs typeface="Times New Roman"/>
              </a:rPr>
              <a:t>OFFICE </a:t>
            </a:r>
            <a:r>
              <a:rPr dirty="0" sz="1150" spc="50" b="1">
                <a:solidFill>
                  <a:srgbClr val="FFFFFF"/>
                </a:solidFill>
                <a:latin typeface="Times New Roman"/>
                <a:cs typeface="Times New Roman"/>
              </a:rPr>
              <a:t>DETERMINE </a:t>
            </a:r>
            <a:r>
              <a:rPr dirty="0" sz="1150" spc="-2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7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FFFFFF"/>
                </a:solidFill>
                <a:latin typeface="Times New Roman"/>
                <a:cs typeface="Times New Roman"/>
              </a:rPr>
              <a:t>VALUE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40" b="1">
                <a:solidFill>
                  <a:srgbClr val="FFFFFF"/>
                </a:solidFill>
                <a:latin typeface="Times New Roman"/>
                <a:cs typeface="Times New Roman"/>
              </a:rPr>
              <a:t>MY</a:t>
            </a:r>
            <a:r>
              <a:rPr dirty="0" sz="11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20" b="1">
                <a:solidFill>
                  <a:srgbClr val="FFFFFF"/>
                </a:solidFill>
                <a:latin typeface="Times New Roman"/>
                <a:cs typeface="Times New Roman"/>
              </a:rPr>
              <a:t>HOUSE?</a:t>
            </a:r>
            <a:endParaRPr sz="1150">
              <a:latin typeface="Times New Roman"/>
              <a:cs typeface="Times New Roman"/>
            </a:endParaRPr>
          </a:p>
          <a:p>
            <a:pPr algn="ctr" marL="12065" marR="5080">
              <a:lnSpc>
                <a:spcPct val="114100"/>
              </a:lnSpc>
            </a:pP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appraisal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staff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gathers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verifies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property</a:t>
            </a:r>
            <a:r>
              <a:rPr dirty="0" sz="11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characteristics</a:t>
            </a:r>
            <a:r>
              <a:rPr dirty="0" sz="11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such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as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age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the home, 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square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footage,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bed 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bath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count,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exterior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covering, </a:t>
            </a:r>
            <a:r>
              <a:rPr dirty="0" sz="1150" spc="-9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150" spc="9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type/quality</a:t>
            </a:r>
            <a:r>
              <a:rPr dirty="0" sz="1150" spc="1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construction. </a:t>
            </a:r>
            <a:r>
              <a:rPr dirty="0" sz="1150" spc="-45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150" spc="-50">
                <a:solidFill>
                  <a:srgbClr val="FFFFFF"/>
                </a:solidFill>
                <a:latin typeface="Georgia"/>
                <a:cs typeface="Georgia"/>
              </a:rPr>
              <a:t>staff 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then</a:t>
            </a:r>
            <a:r>
              <a:rPr dirty="0" sz="1150" spc="1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utilizes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5">
                <a:solidFill>
                  <a:srgbClr val="FFFFFF"/>
                </a:solidFill>
                <a:latin typeface="Georgia"/>
                <a:cs typeface="Georgia"/>
              </a:rPr>
              <a:t>pp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2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v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50" spc="-95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,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,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4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k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4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150" spc="-114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15">
                <a:solidFill>
                  <a:srgbClr val="FFFFFF"/>
                </a:solidFill>
                <a:latin typeface="Georgia"/>
                <a:cs typeface="Georgia"/>
              </a:rPr>
              <a:t>o  </a:t>
            </a:r>
            <a:r>
              <a:rPr dirty="0" sz="1150" spc="-80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150" spc="-114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1150" spc="-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150" spc="-7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10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150" spc="-25">
                <a:solidFill>
                  <a:srgbClr val="FFFFFF"/>
                </a:solidFill>
                <a:latin typeface="Georgia"/>
                <a:cs typeface="Georgia"/>
              </a:rPr>
              <a:t>v</a:t>
            </a:r>
            <a:r>
              <a:rPr dirty="0" sz="1150" spc="-11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150" spc="-6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150" spc="-95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1150" spc="-75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150" spc="-55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92075" y="5594725"/>
            <a:ext cx="6074410" cy="1684655"/>
          </a:xfrm>
          <a:custGeom>
            <a:avLst/>
            <a:gdLst/>
            <a:ahLst/>
            <a:cxnLst/>
            <a:rect l="l" t="t" r="r" b="b"/>
            <a:pathLst>
              <a:path w="6074409" h="1684654">
                <a:moveTo>
                  <a:pt x="5709920" y="1684112"/>
                </a:moveTo>
                <a:lnTo>
                  <a:pt x="364329" y="1684112"/>
                </a:lnTo>
                <a:lnTo>
                  <a:pt x="316441" y="1680952"/>
                </a:lnTo>
                <a:lnTo>
                  <a:pt x="269778" y="1671630"/>
                </a:lnTo>
                <a:lnTo>
                  <a:pt x="224907" y="1656379"/>
                </a:lnTo>
                <a:lnTo>
                  <a:pt x="182394" y="1635435"/>
                </a:lnTo>
                <a:lnTo>
                  <a:pt x="142806" y="1609031"/>
                </a:lnTo>
                <a:lnTo>
                  <a:pt x="106709" y="1577402"/>
                </a:lnTo>
                <a:lnTo>
                  <a:pt x="75081" y="1541305"/>
                </a:lnTo>
                <a:lnTo>
                  <a:pt x="48677" y="1501717"/>
                </a:lnTo>
                <a:lnTo>
                  <a:pt x="27732" y="1459204"/>
                </a:lnTo>
                <a:lnTo>
                  <a:pt x="12482" y="1414333"/>
                </a:lnTo>
                <a:lnTo>
                  <a:pt x="3159" y="1367670"/>
                </a:lnTo>
                <a:lnTo>
                  <a:pt x="0" y="1319783"/>
                </a:lnTo>
                <a:lnTo>
                  <a:pt x="0" y="364329"/>
                </a:lnTo>
                <a:lnTo>
                  <a:pt x="3159" y="316442"/>
                </a:lnTo>
                <a:lnTo>
                  <a:pt x="12482" y="269778"/>
                </a:lnTo>
                <a:lnTo>
                  <a:pt x="27732" y="224907"/>
                </a:lnTo>
                <a:lnTo>
                  <a:pt x="48677" y="182395"/>
                </a:lnTo>
                <a:lnTo>
                  <a:pt x="75081" y="142807"/>
                </a:lnTo>
                <a:lnTo>
                  <a:pt x="106709" y="106710"/>
                </a:lnTo>
                <a:lnTo>
                  <a:pt x="142806" y="75081"/>
                </a:lnTo>
                <a:lnTo>
                  <a:pt x="182394" y="48677"/>
                </a:lnTo>
                <a:lnTo>
                  <a:pt x="224907" y="27733"/>
                </a:lnTo>
                <a:lnTo>
                  <a:pt x="269778" y="12482"/>
                </a:lnTo>
                <a:lnTo>
                  <a:pt x="316441" y="3159"/>
                </a:lnTo>
                <a:lnTo>
                  <a:pt x="364331" y="0"/>
                </a:lnTo>
                <a:lnTo>
                  <a:pt x="5709919" y="0"/>
                </a:lnTo>
                <a:lnTo>
                  <a:pt x="5757808" y="3159"/>
                </a:lnTo>
                <a:lnTo>
                  <a:pt x="5804471" y="12482"/>
                </a:lnTo>
                <a:lnTo>
                  <a:pt x="5849342" y="27733"/>
                </a:lnTo>
                <a:lnTo>
                  <a:pt x="5891855" y="48677"/>
                </a:lnTo>
                <a:lnTo>
                  <a:pt x="5931443" y="75081"/>
                </a:lnTo>
                <a:lnTo>
                  <a:pt x="5967540" y="106710"/>
                </a:lnTo>
                <a:lnTo>
                  <a:pt x="5999168" y="142807"/>
                </a:lnTo>
                <a:lnTo>
                  <a:pt x="6025572" y="182395"/>
                </a:lnTo>
                <a:lnTo>
                  <a:pt x="6046517" y="224907"/>
                </a:lnTo>
                <a:lnTo>
                  <a:pt x="6061768" y="269778"/>
                </a:lnTo>
                <a:lnTo>
                  <a:pt x="6071090" y="316442"/>
                </a:lnTo>
                <a:lnTo>
                  <a:pt x="6074250" y="364329"/>
                </a:lnTo>
                <a:lnTo>
                  <a:pt x="6074250" y="1319783"/>
                </a:lnTo>
                <a:lnTo>
                  <a:pt x="6070924" y="1369218"/>
                </a:lnTo>
                <a:lnTo>
                  <a:pt x="6061235" y="1416634"/>
                </a:lnTo>
                <a:lnTo>
                  <a:pt x="6045619" y="1461595"/>
                </a:lnTo>
                <a:lnTo>
                  <a:pt x="6024508" y="1503666"/>
                </a:lnTo>
                <a:lnTo>
                  <a:pt x="5998337" y="1542413"/>
                </a:lnTo>
                <a:lnTo>
                  <a:pt x="5967539" y="1577402"/>
                </a:lnTo>
                <a:lnTo>
                  <a:pt x="5932550" y="1608199"/>
                </a:lnTo>
                <a:lnTo>
                  <a:pt x="5893803" y="1634370"/>
                </a:lnTo>
                <a:lnTo>
                  <a:pt x="5851733" y="1655481"/>
                </a:lnTo>
                <a:lnTo>
                  <a:pt x="5806772" y="1671098"/>
                </a:lnTo>
                <a:lnTo>
                  <a:pt x="5759356" y="1680786"/>
                </a:lnTo>
                <a:lnTo>
                  <a:pt x="5709920" y="1684112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038905" y="5975686"/>
            <a:ext cx="5980430" cy="68262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DISAGREE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20" b="1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40" b="1">
                <a:solidFill>
                  <a:srgbClr val="FFFFFF"/>
                </a:solidFill>
                <a:latin typeface="Times New Roman"/>
                <a:cs typeface="Times New Roman"/>
              </a:rPr>
              <a:t>MY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APPRAISED VALUE.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20" b="1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APPEAL?</a:t>
            </a:r>
            <a:endParaRPr sz="1250">
              <a:latin typeface="Times New Roman"/>
              <a:cs typeface="Times New Roman"/>
            </a:endParaRPr>
          </a:p>
          <a:p>
            <a:pPr algn="ctr" marL="12065" marR="5080">
              <a:lnSpc>
                <a:spcPct val="114999"/>
              </a:lnSpc>
            </a:pP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Appeals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80">
                <a:solidFill>
                  <a:srgbClr val="FFFFFF"/>
                </a:solidFill>
                <a:latin typeface="Georgia"/>
                <a:cs typeface="Georgia"/>
              </a:rPr>
              <a:t>can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only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be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filed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85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response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100">
                <a:solidFill>
                  <a:srgbClr val="FFFFFF"/>
                </a:solidFill>
                <a:latin typeface="Georgia"/>
                <a:cs typeface="Georgia"/>
              </a:rPr>
              <a:t>an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Annual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Assessment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Georgia"/>
                <a:cs typeface="Georgia"/>
              </a:rPr>
              <a:t>Notice.</a:t>
            </a:r>
            <a:r>
              <a:rPr dirty="0" sz="125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85">
                <a:solidFill>
                  <a:srgbClr val="FFFFFF"/>
                </a:solidFill>
                <a:latin typeface="Georgia"/>
                <a:cs typeface="Georgia"/>
              </a:rPr>
              <a:t>When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you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Georgia"/>
                <a:cs typeface="Georgia"/>
              </a:rPr>
              <a:t>receive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your </a:t>
            </a:r>
            <a:r>
              <a:rPr dirty="0" sz="1250" spc="-28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Georgia"/>
                <a:cs typeface="Georgia"/>
              </a:rPr>
              <a:t>Notice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you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will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have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90">
                <a:solidFill>
                  <a:srgbClr val="FFFFFF"/>
                </a:solidFill>
                <a:latin typeface="Georgia"/>
                <a:cs typeface="Georgia"/>
              </a:rPr>
              <a:t>45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90">
                <a:solidFill>
                  <a:srgbClr val="FFFFFF"/>
                </a:solidFill>
                <a:latin typeface="Georgia"/>
                <a:cs typeface="Georgia"/>
              </a:rPr>
              <a:t>days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from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Georgia"/>
                <a:cs typeface="Georgia"/>
              </a:rPr>
              <a:t>Notice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50">
                <a:solidFill>
                  <a:srgbClr val="FFFFFF"/>
                </a:solidFill>
                <a:latin typeface="Georgia"/>
                <a:cs typeface="Georgia"/>
              </a:rPr>
              <a:t>Date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80">
                <a:solidFill>
                  <a:srgbClr val="FFFFFF"/>
                </a:solidFill>
                <a:latin typeface="Georgia"/>
                <a:cs typeface="Georgia"/>
              </a:rPr>
              <a:t>displayed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on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Georgia"/>
                <a:cs typeface="Georgia"/>
              </a:rPr>
              <a:t>form</a:t>
            </a:r>
            <a:r>
              <a:rPr dirty="0" sz="125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55">
                <a:solidFill>
                  <a:srgbClr val="FFFFFF"/>
                </a:solidFill>
                <a:latin typeface="Georgia"/>
                <a:cs typeface="Georgia"/>
              </a:rPr>
              <a:t>file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75">
                <a:solidFill>
                  <a:srgbClr val="FFFFFF"/>
                </a:solidFill>
                <a:latin typeface="Georgia"/>
                <a:cs typeface="Georgia"/>
              </a:rPr>
              <a:t>your</a:t>
            </a:r>
            <a:r>
              <a:rPr dirty="0" sz="125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50" spc="-80">
                <a:solidFill>
                  <a:srgbClr val="FFFFFF"/>
                </a:solidFill>
                <a:latin typeface="Georgia"/>
                <a:cs typeface="Georgia"/>
              </a:rPr>
              <a:t>appeal.</a:t>
            </a:r>
            <a:endParaRPr sz="1250">
              <a:latin typeface="Georgia"/>
              <a:cs typeface="Georg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99675" y="7483593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2</a:t>
            </a:r>
            <a:r>
              <a:rPr dirty="0" sz="600" spc="-5" b="1">
                <a:latin typeface="Times New Roman"/>
                <a:cs typeface="Times New Roman"/>
              </a:rPr>
              <a:t>2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86074" cy="2581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3179" y="0"/>
            <a:ext cx="2714624" cy="25812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187409"/>
            <a:ext cx="2886074" cy="25812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455111" y="0"/>
            <a:ext cx="7600950" cy="7769225"/>
            <a:chOff x="2455111" y="0"/>
            <a:chExt cx="7600950" cy="776922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3179" y="5187409"/>
              <a:ext cx="2714624" cy="25812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5111" y="2621055"/>
              <a:ext cx="3952874" cy="25336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3755" y="2621055"/>
              <a:ext cx="3600449" cy="25336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34723" y="6265"/>
              <a:ext cx="2066924" cy="25750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816454" y="0"/>
              <a:ext cx="2238375" cy="2581275"/>
            </a:xfrm>
            <a:custGeom>
              <a:avLst/>
              <a:gdLst/>
              <a:ahLst/>
              <a:cxnLst/>
              <a:rect l="l" t="t" r="r" b="b"/>
              <a:pathLst>
                <a:path w="2238375" h="2581275">
                  <a:moveTo>
                    <a:pt x="2238374" y="2581274"/>
                  </a:moveTo>
                  <a:lnTo>
                    <a:pt x="0" y="2581274"/>
                  </a:lnTo>
                  <a:lnTo>
                    <a:pt x="0" y="0"/>
                  </a:lnTo>
                  <a:lnTo>
                    <a:pt x="2238374" y="0"/>
                  </a:lnTo>
                  <a:lnTo>
                    <a:pt x="2238374" y="2581274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934723" y="5187409"/>
              <a:ext cx="2066925" cy="2581275"/>
            </a:xfrm>
            <a:custGeom>
              <a:avLst/>
              <a:gdLst/>
              <a:ahLst/>
              <a:cxnLst/>
              <a:rect l="l" t="t" r="r" b="b"/>
              <a:pathLst>
                <a:path w="2066925" h="2581275">
                  <a:moveTo>
                    <a:pt x="2066924" y="2581274"/>
                  </a:moveTo>
                  <a:lnTo>
                    <a:pt x="0" y="2581274"/>
                  </a:lnTo>
                  <a:lnTo>
                    <a:pt x="0" y="0"/>
                  </a:lnTo>
                  <a:lnTo>
                    <a:pt x="2066924" y="0"/>
                  </a:lnTo>
                  <a:lnTo>
                    <a:pt x="2066924" y="2581274"/>
                  </a:lnTo>
                  <a:close/>
                </a:path>
              </a:pathLst>
            </a:custGeom>
            <a:solidFill>
              <a:srgbClr val="38B5F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17613" y="5187409"/>
              <a:ext cx="2238374" cy="25812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0" y="2621055"/>
            <a:ext cx="2381250" cy="2533650"/>
          </a:xfrm>
          <a:custGeom>
            <a:avLst/>
            <a:gdLst/>
            <a:ahLst/>
            <a:cxnLst/>
            <a:rect l="l" t="t" r="r" b="b"/>
            <a:pathLst>
              <a:path w="2381250" h="2533650">
                <a:moveTo>
                  <a:pt x="2381249" y="2533649"/>
                </a:moveTo>
                <a:lnTo>
                  <a:pt x="0" y="2533649"/>
                </a:lnTo>
                <a:lnTo>
                  <a:pt x="0" y="0"/>
                </a:lnTo>
                <a:lnTo>
                  <a:pt x="2381249" y="0"/>
                </a:lnTo>
                <a:lnTo>
                  <a:pt x="2381249" y="253364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49634" y="7512548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600" spc="-5" b="1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7096" y="128624"/>
            <a:ext cx="3800474" cy="46862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6660" y="4915004"/>
            <a:ext cx="3111739" cy="27241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9608" y="4915004"/>
            <a:ext cx="3857624" cy="2743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79608" y="128624"/>
            <a:ext cx="3171824" cy="21145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28624"/>
            <a:ext cx="2876549" cy="38576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4151636"/>
            <a:ext cx="2876549" cy="3495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79608" y="2284976"/>
            <a:ext cx="3171824" cy="25241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384644" y="7422325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600" spc="-5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9722"/>
            <a:ext cx="10058400" cy="133350"/>
          </a:xfrm>
          <a:custGeom>
            <a:avLst/>
            <a:gdLst/>
            <a:ahLst/>
            <a:cxnLst/>
            <a:rect l="l" t="t" r="r" b="b"/>
            <a:pathLst>
              <a:path w="10058400" h="133350">
                <a:moveTo>
                  <a:pt x="0" y="0"/>
                </a:moveTo>
                <a:lnTo>
                  <a:pt x="10058399" y="0"/>
                </a:lnTo>
                <a:lnTo>
                  <a:pt x="10058399" y="133349"/>
                </a:lnTo>
                <a:lnTo>
                  <a:pt x="0" y="133349"/>
                </a:lnTo>
                <a:lnTo>
                  <a:pt x="0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23801" y="1139127"/>
            <a:ext cx="9411335" cy="5856605"/>
            <a:chOff x="323801" y="1139127"/>
            <a:chExt cx="9411335" cy="5856605"/>
          </a:xfrm>
        </p:grpSpPr>
        <p:sp>
          <p:nvSpPr>
            <p:cNvPr id="4" name="object 4"/>
            <p:cNvSpPr/>
            <p:nvPr/>
          </p:nvSpPr>
          <p:spPr>
            <a:xfrm>
              <a:off x="323801" y="1139127"/>
              <a:ext cx="9411335" cy="5856605"/>
            </a:xfrm>
            <a:custGeom>
              <a:avLst/>
              <a:gdLst/>
              <a:ahLst/>
              <a:cxnLst/>
              <a:rect l="l" t="t" r="r" b="b"/>
              <a:pathLst>
                <a:path w="9411335" h="5856605">
                  <a:moveTo>
                    <a:pt x="9410797" y="5856031"/>
                  </a:moveTo>
                  <a:lnTo>
                    <a:pt x="0" y="5856031"/>
                  </a:lnTo>
                  <a:lnTo>
                    <a:pt x="0" y="0"/>
                  </a:lnTo>
                  <a:lnTo>
                    <a:pt x="9410797" y="0"/>
                  </a:lnTo>
                  <a:lnTo>
                    <a:pt x="9410797" y="5856031"/>
                  </a:lnTo>
                  <a:close/>
                </a:path>
              </a:pathLst>
            </a:custGeom>
            <a:solidFill>
              <a:srgbClr val="0037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41375" y="3368788"/>
              <a:ext cx="60960" cy="2793365"/>
            </a:xfrm>
            <a:custGeom>
              <a:avLst/>
              <a:gdLst/>
              <a:ahLst/>
              <a:cxnLst/>
              <a:rect l="l" t="t" r="r" b="b"/>
              <a:pathLst>
                <a:path w="60959" h="2793365">
                  <a:moveTo>
                    <a:pt x="60731" y="2758821"/>
                  </a:moveTo>
                  <a:lnTo>
                    <a:pt x="34391" y="2732481"/>
                  </a:lnTo>
                  <a:lnTo>
                    <a:pt x="26339" y="2732481"/>
                  </a:lnTo>
                  <a:lnTo>
                    <a:pt x="0" y="2758821"/>
                  </a:lnTo>
                  <a:lnTo>
                    <a:pt x="0" y="2766872"/>
                  </a:lnTo>
                  <a:lnTo>
                    <a:pt x="26339" y="2793200"/>
                  </a:lnTo>
                  <a:lnTo>
                    <a:pt x="34391" y="2793200"/>
                  </a:lnTo>
                  <a:lnTo>
                    <a:pt x="60731" y="2766872"/>
                  </a:lnTo>
                  <a:lnTo>
                    <a:pt x="60731" y="2762847"/>
                  </a:lnTo>
                  <a:lnTo>
                    <a:pt x="60731" y="2758821"/>
                  </a:lnTo>
                  <a:close/>
                </a:path>
                <a:path w="60959" h="2793365">
                  <a:moveTo>
                    <a:pt x="60731" y="2151596"/>
                  </a:moveTo>
                  <a:lnTo>
                    <a:pt x="34391" y="2125268"/>
                  </a:lnTo>
                  <a:lnTo>
                    <a:pt x="26339" y="2125268"/>
                  </a:lnTo>
                  <a:lnTo>
                    <a:pt x="0" y="2151596"/>
                  </a:lnTo>
                  <a:lnTo>
                    <a:pt x="0" y="2159647"/>
                  </a:lnTo>
                  <a:lnTo>
                    <a:pt x="26339" y="2185987"/>
                  </a:lnTo>
                  <a:lnTo>
                    <a:pt x="34391" y="2185987"/>
                  </a:lnTo>
                  <a:lnTo>
                    <a:pt x="60731" y="2159647"/>
                  </a:lnTo>
                  <a:lnTo>
                    <a:pt x="60731" y="2155621"/>
                  </a:lnTo>
                  <a:lnTo>
                    <a:pt x="60731" y="2151596"/>
                  </a:lnTo>
                  <a:close/>
                </a:path>
                <a:path w="60959" h="2793365">
                  <a:moveTo>
                    <a:pt x="60731" y="1240764"/>
                  </a:moveTo>
                  <a:lnTo>
                    <a:pt x="34391" y="1214437"/>
                  </a:lnTo>
                  <a:lnTo>
                    <a:pt x="26339" y="1214437"/>
                  </a:lnTo>
                  <a:lnTo>
                    <a:pt x="0" y="1240764"/>
                  </a:lnTo>
                  <a:lnTo>
                    <a:pt x="0" y="1248816"/>
                  </a:lnTo>
                  <a:lnTo>
                    <a:pt x="26339" y="1275156"/>
                  </a:lnTo>
                  <a:lnTo>
                    <a:pt x="34391" y="1275156"/>
                  </a:lnTo>
                  <a:lnTo>
                    <a:pt x="60731" y="1248816"/>
                  </a:lnTo>
                  <a:lnTo>
                    <a:pt x="60731" y="1244790"/>
                  </a:lnTo>
                  <a:lnTo>
                    <a:pt x="60731" y="1240764"/>
                  </a:lnTo>
                  <a:close/>
                </a:path>
                <a:path w="60959" h="2793365">
                  <a:moveTo>
                    <a:pt x="60731" y="26327"/>
                  </a:moveTo>
                  <a:lnTo>
                    <a:pt x="34391" y="0"/>
                  </a:lnTo>
                  <a:lnTo>
                    <a:pt x="26339" y="0"/>
                  </a:lnTo>
                  <a:lnTo>
                    <a:pt x="0" y="26327"/>
                  </a:lnTo>
                  <a:lnTo>
                    <a:pt x="0" y="34378"/>
                  </a:lnTo>
                  <a:lnTo>
                    <a:pt x="26339" y="60718"/>
                  </a:lnTo>
                  <a:lnTo>
                    <a:pt x="34391" y="60718"/>
                  </a:lnTo>
                  <a:lnTo>
                    <a:pt x="60731" y="34378"/>
                  </a:lnTo>
                  <a:lnTo>
                    <a:pt x="60731" y="30353"/>
                  </a:lnTo>
                  <a:lnTo>
                    <a:pt x="60731" y="26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28784" y="1456812"/>
            <a:ext cx="8987790" cy="47923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191135">
              <a:lnSpc>
                <a:spcPct val="117200"/>
              </a:lnSpc>
              <a:spcBef>
                <a:spcPts val="95"/>
              </a:spcBef>
            </a:pPr>
            <a:r>
              <a:rPr dirty="0" sz="1700" spc="30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5" b="1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Department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Revenue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30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Times New Roman"/>
                <a:cs typeface="Times New Roman"/>
              </a:rPr>
              <a:t>required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5" b="1">
                <a:solidFill>
                  <a:srgbClr val="FFFFFF"/>
                </a:solidFill>
                <a:latin typeface="Times New Roman"/>
                <a:cs typeface="Times New Roman"/>
              </a:rPr>
              <a:t>instruct,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operate,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administer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courses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700" spc="-409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instruction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provide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6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training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continuing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education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county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tax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officials.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Times New Roman"/>
              <a:cs typeface="Times New Roman"/>
            </a:endParaRPr>
          </a:p>
          <a:p>
            <a:pPr algn="ctr" marR="178435">
              <a:lnSpc>
                <a:spcPct val="100000"/>
              </a:lnSpc>
            </a:pPr>
            <a:r>
              <a:rPr dirty="0" sz="2300" spc="3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30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230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30" b="1">
                <a:solidFill>
                  <a:srgbClr val="FFFFFF"/>
                </a:solidFill>
                <a:latin typeface="Times New Roman"/>
                <a:cs typeface="Times New Roman"/>
              </a:rPr>
              <a:t>Certification</a:t>
            </a:r>
            <a:r>
              <a:rPr dirty="0" sz="2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45" b="1">
                <a:solidFill>
                  <a:srgbClr val="FFFFFF"/>
                </a:solidFill>
                <a:latin typeface="Times New Roman"/>
                <a:cs typeface="Times New Roman"/>
              </a:rPr>
              <a:t>Program</a:t>
            </a:r>
            <a:r>
              <a:rPr dirty="0" sz="2300" spc="-5" b="1">
                <a:solidFill>
                  <a:srgbClr val="FFFFFF"/>
                </a:solidFill>
                <a:latin typeface="Times New Roman"/>
                <a:cs typeface="Times New Roman"/>
              </a:rPr>
              <a:t> Objectives</a:t>
            </a:r>
            <a:r>
              <a:rPr dirty="0" sz="2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00" b="1">
                <a:solidFill>
                  <a:srgbClr val="FFFFFF"/>
                </a:solidFill>
                <a:latin typeface="Times New Roman"/>
                <a:cs typeface="Times New Roman"/>
              </a:rPr>
              <a:t>are: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00">
              <a:latin typeface="Times New Roman"/>
              <a:cs typeface="Times New Roman"/>
            </a:endParaRPr>
          </a:p>
          <a:p>
            <a:pPr algn="just" marL="67310" marR="62865">
              <a:lnSpc>
                <a:spcPct val="117200"/>
              </a:lnSpc>
            </a:pPr>
            <a:r>
              <a:rPr dirty="0" sz="1700" spc="45" b="1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encourage the recognition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700" spc="25" b="1">
                <a:solidFill>
                  <a:srgbClr val="FFFFFF"/>
                </a:solidFill>
                <a:latin typeface="Times New Roman"/>
                <a:cs typeface="Times New Roman"/>
              </a:rPr>
              <a:t>assessment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administration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local government 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700" spc="-25" b="1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profession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established upon </a:t>
            </a:r>
            <a:r>
              <a:rPr dirty="0" sz="1700" spc="-15" b="1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identifiable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body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knowledge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700" spc="-35" b="1">
                <a:solidFill>
                  <a:srgbClr val="FFFFFF"/>
                </a:solidFill>
                <a:latin typeface="Times New Roman"/>
                <a:cs typeface="Times New Roman"/>
              </a:rPr>
              <a:t>offer 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courses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of study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through 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which 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25" b="1">
                <a:solidFill>
                  <a:srgbClr val="FFFFFF"/>
                </a:solidFill>
                <a:latin typeface="Times New Roman"/>
                <a:cs typeface="Times New Roman"/>
              </a:rPr>
              <a:t>such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knowledge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5" b="1">
                <a:solidFill>
                  <a:srgbClr val="FFFFFF"/>
                </a:solidFill>
                <a:latin typeface="Times New Roman"/>
                <a:cs typeface="Times New Roman"/>
              </a:rPr>
              <a:t>may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25" b="1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5" b="1">
                <a:solidFill>
                  <a:srgbClr val="FFFFFF"/>
                </a:solidFill>
                <a:latin typeface="Times New Roman"/>
                <a:cs typeface="Times New Roman"/>
              </a:rPr>
              <a:t>acquired;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Times New Roman"/>
              <a:cs typeface="Times New Roman"/>
            </a:endParaRPr>
          </a:p>
          <a:p>
            <a:pPr marL="67310" marR="431165">
              <a:lnSpc>
                <a:spcPct val="117200"/>
              </a:lnSpc>
            </a:pPr>
            <a:r>
              <a:rPr dirty="0" sz="1700" spc="4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foster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maintain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high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educational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ethical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standards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practice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25" b="1">
                <a:solidFill>
                  <a:srgbClr val="FFFFFF"/>
                </a:solidFill>
                <a:latin typeface="Times New Roman"/>
                <a:cs typeface="Times New Roman"/>
              </a:rPr>
              <a:t>assessment </a:t>
            </a:r>
            <a:r>
              <a:rPr dirty="0" sz="1700" spc="-409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administration;</a:t>
            </a:r>
            <a:endParaRPr sz="1700">
              <a:latin typeface="Times New Roman"/>
              <a:cs typeface="Times New Roman"/>
            </a:endParaRPr>
          </a:p>
          <a:p>
            <a:pPr marL="67310" marR="5080">
              <a:lnSpc>
                <a:spcPct val="234400"/>
              </a:lnSpc>
            </a:pPr>
            <a:r>
              <a:rPr dirty="0" sz="1700" spc="4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assist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b="1">
                <a:solidFill>
                  <a:srgbClr val="FFFFFF"/>
                </a:solidFill>
                <a:latin typeface="Times New Roman"/>
                <a:cs typeface="Times New Roman"/>
              </a:rPr>
              <a:t>local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assessors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5" b="1">
                <a:solidFill>
                  <a:srgbClr val="FFFFFF"/>
                </a:solidFill>
                <a:latin typeface="Times New Roman"/>
                <a:cs typeface="Times New Roman"/>
              </a:rPr>
              <a:t>staff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establishing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Times New Roman"/>
                <a:cs typeface="Times New Roman"/>
              </a:rPr>
              <a:t>program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5" b="1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builds</a:t>
            </a:r>
            <a:r>
              <a:rPr dirty="0" sz="17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Times New Roman"/>
                <a:cs typeface="Times New Roman"/>
              </a:rPr>
              <a:t>professionalism;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700" spc="-409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4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provide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recognition </a:t>
            </a:r>
            <a:r>
              <a:rPr dirty="0" sz="1700" spc="-6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Times New Roman"/>
                <a:cs typeface="Times New Roman"/>
              </a:rPr>
              <a:t>assessors,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Times New Roman"/>
                <a:cs typeface="Times New Roman"/>
              </a:rPr>
              <a:t>appraisers,</a:t>
            </a:r>
            <a:r>
              <a:rPr dirty="0" sz="17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7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5" b="1">
                <a:solidFill>
                  <a:srgbClr val="FFFFFF"/>
                </a:solidFill>
                <a:latin typeface="Times New Roman"/>
                <a:cs typeface="Times New Roman"/>
              </a:rPr>
              <a:t>staff.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6622" y="128579"/>
            <a:ext cx="5490845" cy="542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120">
                <a:solidFill>
                  <a:srgbClr val="1A4D7D"/>
                </a:solidFill>
                <a:latin typeface="Times New Roman"/>
                <a:cs typeface="Times New Roman"/>
              </a:rPr>
              <a:t>APPRAISAL</a:t>
            </a:r>
            <a:r>
              <a:rPr dirty="0" sz="3400" spc="-5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25">
                <a:solidFill>
                  <a:srgbClr val="1A4D7D"/>
                </a:solidFill>
                <a:latin typeface="Times New Roman"/>
                <a:cs typeface="Times New Roman"/>
              </a:rPr>
              <a:t>EXCELLENCE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386" y="7384880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2</a:t>
            </a:r>
            <a:r>
              <a:rPr dirty="0" sz="600" spc="-5" b="1">
                <a:latin typeface="Times New Roman"/>
                <a:cs typeface="Times New Roman"/>
              </a:rPr>
              <a:t>5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9724"/>
            <a:ext cx="10058400" cy="6969125"/>
            <a:chOff x="0" y="639724"/>
            <a:chExt cx="10058400" cy="6969125"/>
          </a:xfrm>
        </p:grpSpPr>
        <p:sp>
          <p:nvSpPr>
            <p:cNvPr id="3" name="object 3"/>
            <p:cNvSpPr/>
            <p:nvPr/>
          </p:nvSpPr>
          <p:spPr>
            <a:xfrm>
              <a:off x="0" y="639724"/>
              <a:ext cx="10058400" cy="133350"/>
            </a:xfrm>
            <a:custGeom>
              <a:avLst/>
              <a:gdLst/>
              <a:ahLst/>
              <a:cxnLst/>
              <a:rect l="l" t="t" r="r" b="b"/>
              <a:pathLst>
                <a:path w="10058400" h="133350">
                  <a:moveTo>
                    <a:pt x="0" y="133349"/>
                  </a:moveTo>
                  <a:lnTo>
                    <a:pt x="0" y="0"/>
                  </a:lnTo>
                  <a:lnTo>
                    <a:pt x="10058399" y="0"/>
                  </a:lnTo>
                  <a:lnTo>
                    <a:pt x="10058399" y="133349"/>
                  </a:lnTo>
                  <a:lnTo>
                    <a:pt x="0" y="133349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46866" y="750225"/>
              <a:ext cx="4934585" cy="1556385"/>
            </a:xfrm>
            <a:custGeom>
              <a:avLst/>
              <a:gdLst/>
              <a:ahLst/>
              <a:cxnLst/>
              <a:rect l="l" t="t" r="r" b="b"/>
              <a:pathLst>
                <a:path w="4934585" h="1556385">
                  <a:moveTo>
                    <a:pt x="781163" y="1556037"/>
                  </a:moveTo>
                  <a:lnTo>
                    <a:pt x="0" y="776092"/>
                  </a:lnTo>
                  <a:lnTo>
                    <a:pt x="776091" y="0"/>
                  </a:lnTo>
                  <a:lnTo>
                    <a:pt x="786235" y="0"/>
                  </a:lnTo>
                  <a:lnTo>
                    <a:pt x="1143106" y="356871"/>
                  </a:lnTo>
                  <a:lnTo>
                    <a:pt x="4934371" y="356871"/>
                  </a:lnTo>
                  <a:lnTo>
                    <a:pt x="4290916" y="1194093"/>
                  </a:lnTo>
                  <a:lnTo>
                    <a:pt x="1143106" y="1194093"/>
                  </a:lnTo>
                  <a:lnTo>
                    <a:pt x="781163" y="1556037"/>
                  </a:lnTo>
                  <a:close/>
                </a:path>
              </a:pathLst>
            </a:custGeom>
            <a:solidFill>
              <a:srgbClr val="0082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51671" y="848740"/>
              <a:ext cx="1353185" cy="1354455"/>
            </a:xfrm>
            <a:custGeom>
              <a:avLst/>
              <a:gdLst/>
              <a:ahLst/>
              <a:cxnLst/>
              <a:rect l="l" t="t" r="r" b="b"/>
              <a:pathLst>
                <a:path w="1353185" h="1354455">
                  <a:moveTo>
                    <a:pt x="676358" y="1353935"/>
                  </a:moveTo>
                  <a:lnTo>
                    <a:pt x="0" y="677577"/>
                  </a:lnTo>
                  <a:lnTo>
                    <a:pt x="676358" y="0"/>
                  </a:lnTo>
                  <a:lnTo>
                    <a:pt x="1352717" y="677577"/>
                  </a:lnTo>
                  <a:lnTo>
                    <a:pt x="676358" y="135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005815" y="1739584"/>
              <a:ext cx="4934585" cy="1561465"/>
            </a:xfrm>
            <a:custGeom>
              <a:avLst/>
              <a:gdLst/>
              <a:ahLst/>
              <a:cxnLst/>
              <a:rect l="l" t="t" r="r" b="b"/>
              <a:pathLst>
                <a:path w="4934585" h="1561464">
                  <a:moveTo>
                    <a:pt x="4153207" y="1561108"/>
                  </a:moveTo>
                  <a:lnTo>
                    <a:pt x="3791264" y="1199165"/>
                  </a:lnTo>
                  <a:lnTo>
                    <a:pt x="643454" y="1199165"/>
                  </a:lnTo>
                  <a:lnTo>
                    <a:pt x="0" y="361943"/>
                  </a:lnTo>
                  <a:lnTo>
                    <a:pt x="3791264" y="361943"/>
                  </a:lnTo>
                  <a:lnTo>
                    <a:pt x="4153208" y="0"/>
                  </a:lnTo>
                  <a:lnTo>
                    <a:pt x="4934372" y="781163"/>
                  </a:lnTo>
                  <a:lnTo>
                    <a:pt x="4153207" y="1561108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482664" y="1843170"/>
              <a:ext cx="1353185" cy="1353185"/>
            </a:xfrm>
            <a:custGeom>
              <a:avLst/>
              <a:gdLst/>
              <a:ahLst/>
              <a:cxnLst/>
              <a:rect l="l" t="t" r="r" b="b"/>
              <a:pathLst>
                <a:path w="1353185" h="1353185">
                  <a:moveTo>
                    <a:pt x="676358" y="1352717"/>
                  </a:moveTo>
                  <a:lnTo>
                    <a:pt x="0" y="676358"/>
                  </a:lnTo>
                  <a:lnTo>
                    <a:pt x="676358" y="0"/>
                  </a:lnTo>
                  <a:lnTo>
                    <a:pt x="1352717" y="676358"/>
                  </a:lnTo>
                  <a:lnTo>
                    <a:pt x="676358" y="1352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846866" y="2734014"/>
              <a:ext cx="4934585" cy="1561465"/>
            </a:xfrm>
            <a:custGeom>
              <a:avLst/>
              <a:gdLst/>
              <a:ahLst/>
              <a:cxnLst/>
              <a:rect l="l" t="t" r="r" b="b"/>
              <a:pathLst>
                <a:path w="4934585" h="1561464">
                  <a:moveTo>
                    <a:pt x="781163" y="1561109"/>
                  </a:moveTo>
                  <a:lnTo>
                    <a:pt x="0" y="781163"/>
                  </a:lnTo>
                  <a:lnTo>
                    <a:pt x="781163" y="0"/>
                  </a:lnTo>
                  <a:lnTo>
                    <a:pt x="1143107" y="361943"/>
                  </a:lnTo>
                  <a:lnTo>
                    <a:pt x="4934371" y="361943"/>
                  </a:lnTo>
                  <a:lnTo>
                    <a:pt x="4290916" y="1199165"/>
                  </a:lnTo>
                  <a:lnTo>
                    <a:pt x="1143107" y="1199165"/>
                  </a:lnTo>
                  <a:lnTo>
                    <a:pt x="781163" y="1561109"/>
                  </a:lnTo>
                  <a:close/>
                </a:path>
              </a:pathLst>
            </a:custGeom>
            <a:solidFill>
              <a:srgbClr val="0082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50452" y="2838819"/>
              <a:ext cx="1354455" cy="1353185"/>
            </a:xfrm>
            <a:custGeom>
              <a:avLst/>
              <a:gdLst/>
              <a:ahLst/>
              <a:cxnLst/>
              <a:rect l="l" t="t" r="r" b="b"/>
              <a:pathLst>
                <a:path w="1354455" h="1353185">
                  <a:moveTo>
                    <a:pt x="677577" y="1352717"/>
                  </a:moveTo>
                  <a:lnTo>
                    <a:pt x="0" y="676358"/>
                  </a:lnTo>
                  <a:lnTo>
                    <a:pt x="676358" y="0"/>
                  </a:lnTo>
                  <a:lnTo>
                    <a:pt x="1353935" y="676358"/>
                  </a:lnTo>
                  <a:lnTo>
                    <a:pt x="677577" y="1352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005815" y="3728444"/>
              <a:ext cx="4934585" cy="1546225"/>
            </a:xfrm>
            <a:custGeom>
              <a:avLst/>
              <a:gdLst/>
              <a:ahLst/>
              <a:cxnLst/>
              <a:rect l="l" t="t" r="r" b="b"/>
              <a:pathLst>
                <a:path w="4934585" h="1546225">
                  <a:moveTo>
                    <a:pt x="4168183" y="1546156"/>
                  </a:moveTo>
                  <a:lnTo>
                    <a:pt x="4138255" y="1546156"/>
                  </a:lnTo>
                  <a:lnTo>
                    <a:pt x="3791264" y="1199165"/>
                  </a:lnTo>
                  <a:lnTo>
                    <a:pt x="643454" y="1199165"/>
                  </a:lnTo>
                  <a:lnTo>
                    <a:pt x="0" y="361943"/>
                  </a:lnTo>
                  <a:lnTo>
                    <a:pt x="3791264" y="361943"/>
                  </a:lnTo>
                  <a:lnTo>
                    <a:pt x="4153208" y="0"/>
                  </a:lnTo>
                  <a:lnTo>
                    <a:pt x="4934372" y="781163"/>
                  </a:lnTo>
                  <a:lnTo>
                    <a:pt x="4168183" y="1546156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482664" y="3832030"/>
              <a:ext cx="1353185" cy="1353185"/>
            </a:xfrm>
            <a:custGeom>
              <a:avLst/>
              <a:gdLst/>
              <a:ahLst/>
              <a:cxnLst/>
              <a:rect l="l" t="t" r="r" b="b"/>
              <a:pathLst>
                <a:path w="1353185" h="1353185">
                  <a:moveTo>
                    <a:pt x="676358" y="1352717"/>
                  </a:moveTo>
                  <a:lnTo>
                    <a:pt x="0" y="676358"/>
                  </a:lnTo>
                  <a:lnTo>
                    <a:pt x="676358" y="0"/>
                  </a:lnTo>
                  <a:lnTo>
                    <a:pt x="1352717" y="676358"/>
                  </a:lnTo>
                  <a:lnTo>
                    <a:pt x="676358" y="1352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076303" y="4722874"/>
              <a:ext cx="4705350" cy="551815"/>
            </a:xfrm>
            <a:custGeom>
              <a:avLst/>
              <a:gdLst/>
              <a:ahLst/>
              <a:cxnLst/>
              <a:rect l="l" t="t" r="r" b="b"/>
              <a:pathLst>
                <a:path w="4705349" h="551814">
                  <a:moveTo>
                    <a:pt x="4559075" y="551726"/>
                  </a:moveTo>
                  <a:lnTo>
                    <a:pt x="0" y="551726"/>
                  </a:lnTo>
                  <a:lnTo>
                    <a:pt x="551726" y="0"/>
                  </a:lnTo>
                  <a:lnTo>
                    <a:pt x="913670" y="361943"/>
                  </a:lnTo>
                  <a:lnTo>
                    <a:pt x="4704934" y="361943"/>
                  </a:lnTo>
                  <a:lnTo>
                    <a:pt x="4559075" y="551726"/>
                  </a:lnTo>
                  <a:close/>
                </a:path>
              </a:pathLst>
            </a:custGeom>
            <a:solidFill>
              <a:srgbClr val="0082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194343" y="4996862"/>
              <a:ext cx="3627120" cy="347980"/>
            </a:xfrm>
            <a:custGeom>
              <a:avLst/>
              <a:gdLst/>
              <a:ahLst/>
              <a:cxnLst/>
              <a:rect l="l" t="t" r="r" b="b"/>
              <a:pathLst>
                <a:path w="3627120" h="347979">
                  <a:moveTo>
                    <a:pt x="3626784" y="347921"/>
                  </a:moveTo>
                  <a:lnTo>
                    <a:pt x="0" y="347921"/>
                  </a:lnTo>
                  <a:lnTo>
                    <a:pt x="0" y="0"/>
                  </a:lnTo>
                  <a:lnTo>
                    <a:pt x="3626784" y="0"/>
                  </a:lnTo>
                  <a:lnTo>
                    <a:pt x="3626784" y="3479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33475" y="5340685"/>
              <a:ext cx="7792084" cy="978535"/>
            </a:xfrm>
            <a:custGeom>
              <a:avLst/>
              <a:gdLst/>
              <a:ahLst/>
              <a:cxnLst/>
              <a:rect l="l" t="t" r="r" b="b"/>
              <a:pathLst>
                <a:path w="7792084" h="978535">
                  <a:moveTo>
                    <a:pt x="6904177" y="978438"/>
                  </a:moveTo>
                  <a:lnTo>
                    <a:pt x="4729" y="978437"/>
                  </a:lnTo>
                  <a:lnTo>
                    <a:pt x="1155" y="929604"/>
                  </a:lnTo>
                  <a:lnTo>
                    <a:pt x="0" y="881389"/>
                  </a:lnTo>
                  <a:lnTo>
                    <a:pt x="1211" y="833851"/>
                  </a:lnTo>
                  <a:lnTo>
                    <a:pt x="4740" y="787045"/>
                  </a:lnTo>
                  <a:lnTo>
                    <a:pt x="10535" y="741026"/>
                  </a:lnTo>
                  <a:lnTo>
                    <a:pt x="18546" y="695852"/>
                  </a:lnTo>
                  <a:lnTo>
                    <a:pt x="28722" y="651577"/>
                  </a:lnTo>
                  <a:lnTo>
                    <a:pt x="41013" y="608259"/>
                  </a:lnTo>
                  <a:lnTo>
                    <a:pt x="55368" y="565953"/>
                  </a:lnTo>
                  <a:lnTo>
                    <a:pt x="71736" y="524715"/>
                  </a:lnTo>
                  <a:lnTo>
                    <a:pt x="90067" y="484601"/>
                  </a:lnTo>
                  <a:lnTo>
                    <a:pt x="110310" y="445668"/>
                  </a:lnTo>
                  <a:lnTo>
                    <a:pt x="132415" y="407971"/>
                  </a:lnTo>
                  <a:lnTo>
                    <a:pt x="156331" y="371566"/>
                  </a:lnTo>
                  <a:lnTo>
                    <a:pt x="182007" y="336510"/>
                  </a:lnTo>
                  <a:lnTo>
                    <a:pt x="209394" y="302859"/>
                  </a:lnTo>
                  <a:lnTo>
                    <a:pt x="238440" y="270668"/>
                  </a:lnTo>
                  <a:lnTo>
                    <a:pt x="269094" y="239994"/>
                  </a:lnTo>
                  <a:lnTo>
                    <a:pt x="301307" y="210892"/>
                  </a:lnTo>
                  <a:lnTo>
                    <a:pt x="335028" y="183420"/>
                  </a:lnTo>
                  <a:lnTo>
                    <a:pt x="370205" y="157632"/>
                  </a:lnTo>
                  <a:lnTo>
                    <a:pt x="406789" y="133585"/>
                  </a:lnTo>
                  <a:lnTo>
                    <a:pt x="444729" y="111335"/>
                  </a:lnTo>
                  <a:lnTo>
                    <a:pt x="483974" y="90938"/>
                  </a:lnTo>
                  <a:lnTo>
                    <a:pt x="524474" y="72450"/>
                  </a:lnTo>
                  <a:lnTo>
                    <a:pt x="566178" y="55927"/>
                  </a:lnTo>
                  <a:lnTo>
                    <a:pt x="609036" y="41426"/>
                  </a:lnTo>
                  <a:lnTo>
                    <a:pt x="652996" y="29001"/>
                  </a:lnTo>
                  <a:lnTo>
                    <a:pt x="698010" y="18710"/>
                  </a:lnTo>
                  <a:lnTo>
                    <a:pt x="744024" y="10608"/>
                  </a:lnTo>
                  <a:lnTo>
                    <a:pt x="790991" y="4752"/>
                  </a:lnTo>
                  <a:lnTo>
                    <a:pt x="838857" y="1197"/>
                  </a:lnTo>
                  <a:lnTo>
                    <a:pt x="887574" y="0"/>
                  </a:lnTo>
                  <a:lnTo>
                    <a:pt x="7787023" y="0"/>
                  </a:lnTo>
                  <a:lnTo>
                    <a:pt x="7790596" y="48834"/>
                  </a:lnTo>
                  <a:lnTo>
                    <a:pt x="7791752" y="97048"/>
                  </a:lnTo>
                  <a:lnTo>
                    <a:pt x="7790540" y="144587"/>
                  </a:lnTo>
                  <a:lnTo>
                    <a:pt x="7787011" y="191393"/>
                  </a:lnTo>
                  <a:lnTo>
                    <a:pt x="7781216" y="237412"/>
                  </a:lnTo>
                  <a:lnTo>
                    <a:pt x="7773205" y="282586"/>
                  </a:lnTo>
                  <a:lnTo>
                    <a:pt x="7763029" y="326861"/>
                  </a:lnTo>
                  <a:lnTo>
                    <a:pt x="7750738" y="370179"/>
                  </a:lnTo>
                  <a:lnTo>
                    <a:pt x="7736383" y="412485"/>
                  </a:lnTo>
                  <a:lnTo>
                    <a:pt x="7720015" y="453723"/>
                  </a:lnTo>
                  <a:lnTo>
                    <a:pt x="7701684" y="493837"/>
                  </a:lnTo>
                  <a:lnTo>
                    <a:pt x="7681441" y="532770"/>
                  </a:lnTo>
                  <a:lnTo>
                    <a:pt x="7659336" y="570467"/>
                  </a:lnTo>
                  <a:lnTo>
                    <a:pt x="7635420" y="606872"/>
                  </a:lnTo>
                  <a:lnTo>
                    <a:pt x="7609744" y="641928"/>
                  </a:lnTo>
                  <a:lnTo>
                    <a:pt x="7582357" y="675579"/>
                  </a:lnTo>
                  <a:lnTo>
                    <a:pt x="7553311" y="707770"/>
                  </a:lnTo>
                  <a:lnTo>
                    <a:pt x="7522657" y="738444"/>
                  </a:lnTo>
                  <a:lnTo>
                    <a:pt x="7490444" y="767545"/>
                  </a:lnTo>
                  <a:lnTo>
                    <a:pt x="7456723" y="795018"/>
                  </a:lnTo>
                  <a:lnTo>
                    <a:pt x="7421546" y="820806"/>
                  </a:lnTo>
                  <a:lnTo>
                    <a:pt x="7384962" y="844853"/>
                  </a:lnTo>
                  <a:lnTo>
                    <a:pt x="7347022" y="867103"/>
                  </a:lnTo>
                  <a:lnTo>
                    <a:pt x="7307777" y="887500"/>
                  </a:lnTo>
                  <a:lnTo>
                    <a:pt x="7267277" y="905988"/>
                  </a:lnTo>
                  <a:lnTo>
                    <a:pt x="7225573" y="922511"/>
                  </a:lnTo>
                  <a:lnTo>
                    <a:pt x="7182715" y="937012"/>
                  </a:lnTo>
                  <a:lnTo>
                    <a:pt x="7138755" y="949437"/>
                  </a:lnTo>
                  <a:lnTo>
                    <a:pt x="7093742" y="959728"/>
                  </a:lnTo>
                  <a:lnTo>
                    <a:pt x="7047727" y="967830"/>
                  </a:lnTo>
                  <a:lnTo>
                    <a:pt x="7000761" y="973686"/>
                  </a:lnTo>
                  <a:lnTo>
                    <a:pt x="6952894" y="977241"/>
                  </a:lnTo>
                  <a:lnTo>
                    <a:pt x="6904177" y="978438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643929" y="5141204"/>
              <a:ext cx="1377950" cy="1377950"/>
            </a:xfrm>
            <a:custGeom>
              <a:avLst/>
              <a:gdLst/>
              <a:ahLst/>
              <a:cxnLst/>
              <a:rect l="l" t="t" r="r" b="b"/>
              <a:pathLst>
                <a:path w="1377950" h="1377950">
                  <a:moveTo>
                    <a:pt x="688699" y="1377398"/>
                  </a:moveTo>
                  <a:lnTo>
                    <a:pt x="638040" y="1375532"/>
                  </a:lnTo>
                  <a:lnTo>
                    <a:pt x="587645" y="1369944"/>
                  </a:lnTo>
                  <a:lnTo>
                    <a:pt x="537799" y="1360663"/>
                  </a:lnTo>
                  <a:lnTo>
                    <a:pt x="488780" y="1347742"/>
                  </a:lnTo>
                  <a:lnTo>
                    <a:pt x="440844" y="1331252"/>
                  </a:lnTo>
                  <a:lnTo>
                    <a:pt x="394242" y="1311276"/>
                  </a:lnTo>
                  <a:lnTo>
                    <a:pt x="349235" y="1287924"/>
                  </a:lnTo>
                  <a:lnTo>
                    <a:pt x="306078" y="1261331"/>
                  </a:lnTo>
                  <a:lnTo>
                    <a:pt x="264993" y="1231635"/>
                  </a:lnTo>
                  <a:lnTo>
                    <a:pt x="226196" y="1198991"/>
                  </a:lnTo>
                  <a:lnTo>
                    <a:pt x="189907" y="1163581"/>
                  </a:lnTo>
                  <a:lnTo>
                    <a:pt x="156327" y="1125605"/>
                  </a:lnTo>
                  <a:lnTo>
                    <a:pt x="125631" y="1085261"/>
                  </a:lnTo>
                  <a:lnTo>
                    <a:pt x="97981" y="1042761"/>
                  </a:lnTo>
                  <a:lnTo>
                    <a:pt x="73533" y="998341"/>
                  </a:lnTo>
                  <a:lnTo>
                    <a:pt x="52424" y="952252"/>
                  </a:lnTo>
                  <a:lnTo>
                    <a:pt x="34761" y="904736"/>
                  </a:lnTo>
                  <a:lnTo>
                    <a:pt x="20638" y="856039"/>
                  </a:lnTo>
                  <a:lnTo>
                    <a:pt x="10138" y="806435"/>
                  </a:lnTo>
                  <a:lnTo>
                    <a:pt x="3316" y="756203"/>
                  </a:lnTo>
                  <a:lnTo>
                    <a:pt x="207" y="705605"/>
                  </a:lnTo>
                  <a:lnTo>
                    <a:pt x="0" y="688699"/>
                  </a:lnTo>
                  <a:lnTo>
                    <a:pt x="207" y="671792"/>
                  </a:lnTo>
                  <a:lnTo>
                    <a:pt x="3316" y="621194"/>
                  </a:lnTo>
                  <a:lnTo>
                    <a:pt x="10138" y="570962"/>
                  </a:lnTo>
                  <a:lnTo>
                    <a:pt x="20638" y="521358"/>
                  </a:lnTo>
                  <a:lnTo>
                    <a:pt x="34761" y="472661"/>
                  </a:lnTo>
                  <a:lnTo>
                    <a:pt x="52424" y="425145"/>
                  </a:lnTo>
                  <a:lnTo>
                    <a:pt x="73533" y="379056"/>
                  </a:lnTo>
                  <a:lnTo>
                    <a:pt x="97981" y="334636"/>
                  </a:lnTo>
                  <a:lnTo>
                    <a:pt x="125631" y="292136"/>
                  </a:lnTo>
                  <a:lnTo>
                    <a:pt x="156327" y="251793"/>
                  </a:lnTo>
                  <a:lnTo>
                    <a:pt x="189907" y="213816"/>
                  </a:lnTo>
                  <a:lnTo>
                    <a:pt x="226196" y="178406"/>
                  </a:lnTo>
                  <a:lnTo>
                    <a:pt x="264993" y="145762"/>
                  </a:lnTo>
                  <a:lnTo>
                    <a:pt x="306078" y="116066"/>
                  </a:lnTo>
                  <a:lnTo>
                    <a:pt x="349235" y="89473"/>
                  </a:lnTo>
                  <a:lnTo>
                    <a:pt x="394241" y="66122"/>
                  </a:lnTo>
                  <a:lnTo>
                    <a:pt x="440844" y="46145"/>
                  </a:lnTo>
                  <a:lnTo>
                    <a:pt x="488780" y="29655"/>
                  </a:lnTo>
                  <a:lnTo>
                    <a:pt x="537799" y="16734"/>
                  </a:lnTo>
                  <a:lnTo>
                    <a:pt x="587645" y="7453"/>
                  </a:lnTo>
                  <a:lnTo>
                    <a:pt x="638040" y="1865"/>
                  </a:lnTo>
                  <a:lnTo>
                    <a:pt x="688699" y="0"/>
                  </a:lnTo>
                  <a:lnTo>
                    <a:pt x="705605" y="207"/>
                  </a:lnTo>
                  <a:lnTo>
                    <a:pt x="756203" y="3316"/>
                  </a:lnTo>
                  <a:lnTo>
                    <a:pt x="806435" y="10138"/>
                  </a:lnTo>
                  <a:lnTo>
                    <a:pt x="856039" y="20638"/>
                  </a:lnTo>
                  <a:lnTo>
                    <a:pt x="904736" y="34761"/>
                  </a:lnTo>
                  <a:lnTo>
                    <a:pt x="952252" y="52424"/>
                  </a:lnTo>
                  <a:lnTo>
                    <a:pt x="998341" y="73533"/>
                  </a:lnTo>
                  <a:lnTo>
                    <a:pt x="1042761" y="97981"/>
                  </a:lnTo>
                  <a:lnTo>
                    <a:pt x="1085261" y="125631"/>
                  </a:lnTo>
                  <a:lnTo>
                    <a:pt x="1125605" y="156327"/>
                  </a:lnTo>
                  <a:lnTo>
                    <a:pt x="1163581" y="189907"/>
                  </a:lnTo>
                  <a:lnTo>
                    <a:pt x="1198991" y="226196"/>
                  </a:lnTo>
                  <a:lnTo>
                    <a:pt x="1231635" y="264993"/>
                  </a:lnTo>
                  <a:lnTo>
                    <a:pt x="1261331" y="306078"/>
                  </a:lnTo>
                  <a:lnTo>
                    <a:pt x="1287924" y="349235"/>
                  </a:lnTo>
                  <a:lnTo>
                    <a:pt x="1311275" y="394242"/>
                  </a:lnTo>
                  <a:lnTo>
                    <a:pt x="1331252" y="440844"/>
                  </a:lnTo>
                  <a:lnTo>
                    <a:pt x="1347742" y="488780"/>
                  </a:lnTo>
                  <a:lnTo>
                    <a:pt x="1360663" y="537799"/>
                  </a:lnTo>
                  <a:lnTo>
                    <a:pt x="1369944" y="587645"/>
                  </a:lnTo>
                  <a:lnTo>
                    <a:pt x="1375532" y="638040"/>
                  </a:lnTo>
                  <a:lnTo>
                    <a:pt x="1377398" y="688699"/>
                  </a:lnTo>
                  <a:lnTo>
                    <a:pt x="1377190" y="705605"/>
                  </a:lnTo>
                  <a:lnTo>
                    <a:pt x="1374081" y="756203"/>
                  </a:lnTo>
                  <a:lnTo>
                    <a:pt x="1367259" y="806435"/>
                  </a:lnTo>
                  <a:lnTo>
                    <a:pt x="1356759" y="856039"/>
                  </a:lnTo>
                  <a:lnTo>
                    <a:pt x="1342636" y="904736"/>
                  </a:lnTo>
                  <a:lnTo>
                    <a:pt x="1324973" y="952252"/>
                  </a:lnTo>
                  <a:lnTo>
                    <a:pt x="1303864" y="998341"/>
                  </a:lnTo>
                  <a:lnTo>
                    <a:pt x="1279416" y="1042761"/>
                  </a:lnTo>
                  <a:lnTo>
                    <a:pt x="1251766" y="1085261"/>
                  </a:lnTo>
                  <a:lnTo>
                    <a:pt x="1221070" y="1125605"/>
                  </a:lnTo>
                  <a:lnTo>
                    <a:pt x="1187490" y="1163581"/>
                  </a:lnTo>
                  <a:lnTo>
                    <a:pt x="1151201" y="1198991"/>
                  </a:lnTo>
                  <a:lnTo>
                    <a:pt x="1112404" y="1231635"/>
                  </a:lnTo>
                  <a:lnTo>
                    <a:pt x="1071319" y="1261331"/>
                  </a:lnTo>
                  <a:lnTo>
                    <a:pt x="1028162" y="1287924"/>
                  </a:lnTo>
                  <a:lnTo>
                    <a:pt x="983155" y="1311276"/>
                  </a:lnTo>
                  <a:lnTo>
                    <a:pt x="936553" y="1331252"/>
                  </a:lnTo>
                  <a:lnTo>
                    <a:pt x="888617" y="1347742"/>
                  </a:lnTo>
                  <a:lnTo>
                    <a:pt x="839598" y="1360663"/>
                  </a:lnTo>
                  <a:lnTo>
                    <a:pt x="789752" y="1369944"/>
                  </a:lnTo>
                  <a:lnTo>
                    <a:pt x="739357" y="1375532"/>
                  </a:lnTo>
                  <a:lnTo>
                    <a:pt x="688699" y="1377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33543" y="6505928"/>
              <a:ext cx="7792084" cy="978535"/>
            </a:xfrm>
            <a:custGeom>
              <a:avLst/>
              <a:gdLst/>
              <a:ahLst/>
              <a:cxnLst/>
              <a:rect l="l" t="t" r="r" b="b"/>
              <a:pathLst>
                <a:path w="7792084" h="978534">
                  <a:moveTo>
                    <a:pt x="6904107" y="978428"/>
                  </a:moveTo>
                  <a:lnTo>
                    <a:pt x="4729" y="978428"/>
                  </a:lnTo>
                  <a:lnTo>
                    <a:pt x="1155" y="929594"/>
                  </a:lnTo>
                  <a:lnTo>
                    <a:pt x="0" y="881380"/>
                  </a:lnTo>
                  <a:lnTo>
                    <a:pt x="1211" y="833843"/>
                  </a:lnTo>
                  <a:lnTo>
                    <a:pt x="4740" y="787037"/>
                  </a:lnTo>
                  <a:lnTo>
                    <a:pt x="10535" y="741019"/>
                  </a:lnTo>
                  <a:lnTo>
                    <a:pt x="18546" y="695845"/>
                  </a:lnTo>
                  <a:lnTo>
                    <a:pt x="28722" y="651571"/>
                  </a:lnTo>
                  <a:lnTo>
                    <a:pt x="41013" y="608253"/>
                  </a:lnTo>
                  <a:lnTo>
                    <a:pt x="55367" y="565947"/>
                  </a:lnTo>
                  <a:lnTo>
                    <a:pt x="71735" y="524709"/>
                  </a:lnTo>
                  <a:lnTo>
                    <a:pt x="90066" y="484596"/>
                  </a:lnTo>
                  <a:lnTo>
                    <a:pt x="110309" y="445663"/>
                  </a:lnTo>
                  <a:lnTo>
                    <a:pt x="132414" y="407967"/>
                  </a:lnTo>
                  <a:lnTo>
                    <a:pt x="156329" y="371563"/>
                  </a:lnTo>
                  <a:lnTo>
                    <a:pt x="182006" y="336507"/>
                  </a:lnTo>
                  <a:lnTo>
                    <a:pt x="209392" y="302856"/>
                  </a:lnTo>
                  <a:lnTo>
                    <a:pt x="238437" y="270665"/>
                  </a:lnTo>
                  <a:lnTo>
                    <a:pt x="269092" y="239991"/>
                  </a:lnTo>
                  <a:lnTo>
                    <a:pt x="301304" y="210890"/>
                  </a:lnTo>
                  <a:lnTo>
                    <a:pt x="335024" y="183418"/>
                  </a:lnTo>
                  <a:lnTo>
                    <a:pt x="370201" y="157630"/>
                  </a:lnTo>
                  <a:lnTo>
                    <a:pt x="406785" y="133584"/>
                  </a:lnTo>
                  <a:lnTo>
                    <a:pt x="444724" y="111334"/>
                  </a:lnTo>
                  <a:lnTo>
                    <a:pt x="483969" y="90937"/>
                  </a:lnTo>
                  <a:lnTo>
                    <a:pt x="524469" y="72449"/>
                  </a:lnTo>
                  <a:lnTo>
                    <a:pt x="566172" y="55927"/>
                  </a:lnTo>
                  <a:lnTo>
                    <a:pt x="609030" y="41425"/>
                  </a:lnTo>
                  <a:lnTo>
                    <a:pt x="652990" y="29001"/>
                  </a:lnTo>
                  <a:lnTo>
                    <a:pt x="698002" y="18710"/>
                  </a:lnTo>
                  <a:lnTo>
                    <a:pt x="744017" y="10608"/>
                  </a:lnTo>
                  <a:lnTo>
                    <a:pt x="790983" y="4752"/>
                  </a:lnTo>
                  <a:lnTo>
                    <a:pt x="838849" y="1197"/>
                  </a:lnTo>
                  <a:lnTo>
                    <a:pt x="887565" y="0"/>
                  </a:lnTo>
                  <a:lnTo>
                    <a:pt x="7786944" y="0"/>
                  </a:lnTo>
                  <a:lnTo>
                    <a:pt x="7790517" y="48834"/>
                  </a:lnTo>
                  <a:lnTo>
                    <a:pt x="7791673" y="97047"/>
                  </a:lnTo>
                  <a:lnTo>
                    <a:pt x="7790461" y="144585"/>
                  </a:lnTo>
                  <a:lnTo>
                    <a:pt x="7786932" y="191391"/>
                  </a:lnTo>
                  <a:lnTo>
                    <a:pt x="7781137" y="237409"/>
                  </a:lnTo>
                  <a:lnTo>
                    <a:pt x="7773126" y="282583"/>
                  </a:lnTo>
                  <a:lnTo>
                    <a:pt x="7762950" y="326857"/>
                  </a:lnTo>
                  <a:lnTo>
                    <a:pt x="7750659" y="370175"/>
                  </a:lnTo>
                  <a:lnTo>
                    <a:pt x="7736305" y="412481"/>
                  </a:lnTo>
                  <a:lnTo>
                    <a:pt x="7719937" y="453719"/>
                  </a:lnTo>
                  <a:lnTo>
                    <a:pt x="7701606" y="493832"/>
                  </a:lnTo>
                  <a:lnTo>
                    <a:pt x="7681363" y="532765"/>
                  </a:lnTo>
                  <a:lnTo>
                    <a:pt x="7659258" y="570461"/>
                  </a:lnTo>
                  <a:lnTo>
                    <a:pt x="7635342" y="606865"/>
                  </a:lnTo>
                  <a:lnTo>
                    <a:pt x="7609666" y="641921"/>
                  </a:lnTo>
                  <a:lnTo>
                    <a:pt x="7582280" y="675572"/>
                  </a:lnTo>
                  <a:lnTo>
                    <a:pt x="7553234" y="707763"/>
                  </a:lnTo>
                  <a:lnTo>
                    <a:pt x="7522580" y="738437"/>
                  </a:lnTo>
                  <a:lnTo>
                    <a:pt x="7490368" y="767538"/>
                  </a:lnTo>
                  <a:lnTo>
                    <a:pt x="7456648" y="795010"/>
                  </a:lnTo>
                  <a:lnTo>
                    <a:pt x="7421470" y="820798"/>
                  </a:lnTo>
                  <a:lnTo>
                    <a:pt x="7384887" y="844844"/>
                  </a:lnTo>
                  <a:lnTo>
                    <a:pt x="7346947" y="867094"/>
                  </a:lnTo>
                  <a:lnTo>
                    <a:pt x="7307703" y="887491"/>
                  </a:lnTo>
                  <a:lnTo>
                    <a:pt x="7267203" y="905979"/>
                  </a:lnTo>
                  <a:lnTo>
                    <a:pt x="7225499" y="922501"/>
                  </a:lnTo>
                  <a:lnTo>
                    <a:pt x="7182642" y="937003"/>
                  </a:lnTo>
                  <a:lnTo>
                    <a:pt x="7138682" y="949427"/>
                  </a:lnTo>
                  <a:lnTo>
                    <a:pt x="7093669" y="959718"/>
                  </a:lnTo>
                  <a:lnTo>
                    <a:pt x="7047655" y="967820"/>
                  </a:lnTo>
                  <a:lnTo>
                    <a:pt x="7000689" y="973676"/>
                  </a:lnTo>
                  <a:lnTo>
                    <a:pt x="6952823" y="977231"/>
                  </a:lnTo>
                  <a:lnTo>
                    <a:pt x="6904107" y="978428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643991" y="6379106"/>
              <a:ext cx="1377950" cy="1229995"/>
            </a:xfrm>
            <a:custGeom>
              <a:avLst/>
              <a:gdLst/>
              <a:ahLst/>
              <a:cxnLst/>
              <a:rect l="l" t="t" r="r" b="b"/>
              <a:pathLst>
                <a:path w="1377950" h="1229995">
                  <a:moveTo>
                    <a:pt x="1001370" y="1229618"/>
                  </a:moveTo>
                  <a:lnTo>
                    <a:pt x="376014" y="1229618"/>
                  </a:lnTo>
                  <a:lnTo>
                    <a:pt x="364044" y="1223407"/>
                  </a:lnTo>
                  <a:lnTo>
                    <a:pt x="320247" y="1197882"/>
                  </a:lnTo>
                  <a:lnTo>
                    <a:pt x="278438" y="1169198"/>
                  </a:lnTo>
                  <a:lnTo>
                    <a:pt x="238853" y="1137516"/>
                  </a:lnTo>
                  <a:lnTo>
                    <a:pt x="201713" y="1103014"/>
                  </a:lnTo>
                  <a:lnTo>
                    <a:pt x="167211" y="1065874"/>
                  </a:lnTo>
                  <a:lnTo>
                    <a:pt x="135528" y="1026289"/>
                  </a:lnTo>
                  <a:lnTo>
                    <a:pt x="106845" y="984479"/>
                  </a:lnTo>
                  <a:lnTo>
                    <a:pt x="81319" y="940682"/>
                  </a:lnTo>
                  <a:lnTo>
                    <a:pt x="59084" y="895126"/>
                  </a:lnTo>
                  <a:lnTo>
                    <a:pt x="40257" y="848048"/>
                  </a:lnTo>
                  <a:lnTo>
                    <a:pt x="24945" y="799713"/>
                  </a:lnTo>
                  <a:lnTo>
                    <a:pt x="13232" y="750392"/>
                  </a:lnTo>
                  <a:lnTo>
                    <a:pt x="5179" y="700343"/>
                  </a:lnTo>
                  <a:lnTo>
                    <a:pt x="829" y="649828"/>
                  </a:lnTo>
                  <a:lnTo>
                    <a:pt x="0" y="616035"/>
                  </a:lnTo>
                  <a:lnTo>
                    <a:pt x="207" y="599129"/>
                  </a:lnTo>
                  <a:lnTo>
                    <a:pt x="3316" y="548531"/>
                  </a:lnTo>
                  <a:lnTo>
                    <a:pt x="10137" y="498300"/>
                  </a:lnTo>
                  <a:lnTo>
                    <a:pt x="20638" y="448696"/>
                  </a:lnTo>
                  <a:lnTo>
                    <a:pt x="34760" y="400000"/>
                  </a:lnTo>
                  <a:lnTo>
                    <a:pt x="52423" y="352484"/>
                  </a:lnTo>
                  <a:lnTo>
                    <a:pt x="73532" y="306396"/>
                  </a:lnTo>
                  <a:lnTo>
                    <a:pt x="97980" y="261976"/>
                  </a:lnTo>
                  <a:lnTo>
                    <a:pt x="125630" y="219476"/>
                  </a:lnTo>
                  <a:lnTo>
                    <a:pt x="156325" y="179133"/>
                  </a:lnTo>
                  <a:lnTo>
                    <a:pt x="189905" y="141157"/>
                  </a:lnTo>
                  <a:lnTo>
                    <a:pt x="226194" y="105747"/>
                  </a:lnTo>
                  <a:lnTo>
                    <a:pt x="264990" y="73104"/>
                  </a:lnTo>
                  <a:lnTo>
                    <a:pt x="306075" y="43408"/>
                  </a:lnTo>
                  <a:lnTo>
                    <a:pt x="349232" y="16815"/>
                  </a:lnTo>
                  <a:lnTo>
                    <a:pt x="380848" y="0"/>
                  </a:lnTo>
                  <a:lnTo>
                    <a:pt x="996535" y="0"/>
                  </a:lnTo>
                  <a:lnTo>
                    <a:pt x="1042750" y="25324"/>
                  </a:lnTo>
                  <a:lnTo>
                    <a:pt x="1085250" y="52974"/>
                  </a:lnTo>
                  <a:lnTo>
                    <a:pt x="1125593" y="83669"/>
                  </a:lnTo>
                  <a:lnTo>
                    <a:pt x="1163569" y="117248"/>
                  </a:lnTo>
                  <a:lnTo>
                    <a:pt x="1198979" y="153537"/>
                  </a:lnTo>
                  <a:lnTo>
                    <a:pt x="1231623" y="192334"/>
                  </a:lnTo>
                  <a:lnTo>
                    <a:pt x="1261318" y="233418"/>
                  </a:lnTo>
                  <a:lnTo>
                    <a:pt x="1287911" y="276575"/>
                  </a:lnTo>
                  <a:lnTo>
                    <a:pt x="1311262" y="321581"/>
                  </a:lnTo>
                  <a:lnTo>
                    <a:pt x="1331238" y="368183"/>
                  </a:lnTo>
                  <a:lnTo>
                    <a:pt x="1347728" y="416118"/>
                  </a:lnTo>
                  <a:lnTo>
                    <a:pt x="1360649" y="465137"/>
                  </a:lnTo>
                  <a:lnTo>
                    <a:pt x="1369930" y="514983"/>
                  </a:lnTo>
                  <a:lnTo>
                    <a:pt x="1375518" y="565377"/>
                  </a:lnTo>
                  <a:lnTo>
                    <a:pt x="1377384" y="616035"/>
                  </a:lnTo>
                  <a:lnTo>
                    <a:pt x="1377176" y="632941"/>
                  </a:lnTo>
                  <a:lnTo>
                    <a:pt x="1374068" y="683539"/>
                  </a:lnTo>
                  <a:lnTo>
                    <a:pt x="1367246" y="733770"/>
                  </a:lnTo>
                  <a:lnTo>
                    <a:pt x="1356745" y="783374"/>
                  </a:lnTo>
                  <a:lnTo>
                    <a:pt x="1342623" y="832070"/>
                  </a:lnTo>
                  <a:lnTo>
                    <a:pt x="1324960" y="879586"/>
                  </a:lnTo>
                  <a:lnTo>
                    <a:pt x="1303850" y="925674"/>
                  </a:lnTo>
                  <a:lnTo>
                    <a:pt x="1279403" y="970094"/>
                  </a:lnTo>
                  <a:lnTo>
                    <a:pt x="1251753" y="1012594"/>
                  </a:lnTo>
                  <a:lnTo>
                    <a:pt x="1221058" y="1052937"/>
                  </a:lnTo>
                  <a:lnTo>
                    <a:pt x="1187478" y="1090913"/>
                  </a:lnTo>
                  <a:lnTo>
                    <a:pt x="1151189" y="1126323"/>
                  </a:lnTo>
                  <a:lnTo>
                    <a:pt x="1112393" y="1158966"/>
                  </a:lnTo>
                  <a:lnTo>
                    <a:pt x="1071308" y="1188662"/>
                  </a:lnTo>
                  <a:lnTo>
                    <a:pt x="1028151" y="1215255"/>
                  </a:lnTo>
                  <a:lnTo>
                    <a:pt x="1001370" y="12296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3903462" y="6752222"/>
            <a:ext cx="3476625" cy="414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50" spc="-70" b="1">
                <a:solidFill>
                  <a:srgbClr val="FFFFFF"/>
                </a:solidFill>
                <a:latin typeface="Times New Roman"/>
                <a:cs typeface="Times New Roman"/>
              </a:rPr>
              <a:t>Years</a:t>
            </a:r>
            <a:r>
              <a:rPr dirty="0" sz="255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550" spc="-15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55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550" spc="-80" b="1">
                <a:solidFill>
                  <a:srgbClr val="FFFFFF"/>
                </a:solidFill>
                <a:latin typeface="Times New Roman"/>
                <a:cs typeface="Times New Roman"/>
              </a:rPr>
              <a:t>Staff</a:t>
            </a:r>
            <a:r>
              <a:rPr dirty="0" sz="255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550" spc="5" b="1">
                <a:solidFill>
                  <a:srgbClr val="FFFFFF"/>
                </a:solidFill>
                <a:latin typeface="Times New Roman"/>
                <a:cs typeface="Times New Roman"/>
              </a:rPr>
              <a:t>Experience</a:t>
            </a:r>
            <a:endParaRPr sz="255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1605" y="988256"/>
            <a:ext cx="9812020" cy="4293235"/>
            <a:chOff x="71605" y="988256"/>
            <a:chExt cx="9812020" cy="429323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9290" y="988256"/>
              <a:ext cx="2484131" cy="57378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" y="4035199"/>
              <a:ext cx="2235813" cy="51702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173026" y="4625518"/>
              <a:ext cx="1098550" cy="655955"/>
            </a:xfrm>
            <a:custGeom>
              <a:avLst/>
              <a:gdLst/>
              <a:ahLst/>
              <a:cxnLst/>
              <a:rect l="l" t="t" r="r" b="b"/>
              <a:pathLst>
                <a:path w="1098550" h="655954">
                  <a:moveTo>
                    <a:pt x="1098237" y="655644"/>
                  </a:moveTo>
                  <a:lnTo>
                    <a:pt x="0" y="655644"/>
                  </a:lnTo>
                  <a:lnTo>
                    <a:pt x="0" y="0"/>
                  </a:lnTo>
                  <a:lnTo>
                    <a:pt x="1098237" y="0"/>
                  </a:lnTo>
                  <a:lnTo>
                    <a:pt x="1098237" y="6556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3605489" y="1244901"/>
            <a:ext cx="2210435" cy="44830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750" spc="-40" b="1">
                <a:latin typeface="Times New Roman"/>
                <a:cs typeface="Times New Roman"/>
              </a:rPr>
              <a:t>APPRAISER</a:t>
            </a:r>
            <a:r>
              <a:rPr dirty="0" sz="2750" spc="-55" b="1">
                <a:latin typeface="Times New Roman"/>
                <a:cs typeface="Times New Roman"/>
              </a:rPr>
              <a:t> </a:t>
            </a:r>
            <a:r>
              <a:rPr dirty="0" sz="2750" spc="25" b="1">
                <a:latin typeface="Times New Roman"/>
                <a:cs typeface="Times New Roman"/>
              </a:rPr>
              <a:t>I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96134" y="2208863"/>
            <a:ext cx="2349500" cy="44830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750" spc="-40" b="1">
                <a:latin typeface="Times New Roman"/>
                <a:cs typeface="Times New Roman"/>
              </a:rPr>
              <a:t>APPRAISER</a:t>
            </a:r>
            <a:r>
              <a:rPr dirty="0" sz="2750" spc="-50" b="1">
                <a:latin typeface="Times New Roman"/>
                <a:cs typeface="Times New Roman"/>
              </a:rPr>
              <a:t> </a:t>
            </a:r>
            <a:r>
              <a:rPr dirty="0" sz="2750" spc="25" b="1">
                <a:latin typeface="Times New Roman"/>
                <a:cs typeface="Times New Roman"/>
              </a:rPr>
              <a:t>II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65758" y="3253285"/>
            <a:ext cx="2489200" cy="44830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750" spc="-40" b="1">
                <a:latin typeface="Times New Roman"/>
                <a:cs typeface="Times New Roman"/>
              </a:rPr>
              <a:t>APPRAISER</a:t>
            </a:r>
            <a:r>
              <a:rPr dirty="0" sz="2750" spc="-50" b="1">
                <a:latin typeface="Times New Roman"/>
                <a:cs typeface="Times New Roman"/>
              </a:rPr>
              <a:t> </a:t>
            </a:r>
            <a:r>
              <a:rPr dirty="0" sz="2750" spc="25" b="1">
                <a:latin typeface="Times New Roman"/>
                <a:cs typeface="Times New Roman"/>
              </a:rPr>
              <a:t>III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48295" y="4216188"/>
            <a:ext cx="2444750" cy="44830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750" spc="-40" b="1">
                <a:latin typeface="Times New Roman"/>
                <a:cs typeface="Times New Roman"/>
              </a:rPr>
              <a:t>APPRAISER</a:t>
            </a:r>
            <a:r>
              <a:rPr dirty="0" sz="2750" spc="-55" b="1">
                <a:latin typeface="Times New Roman"/>
                <a:cs typeface="Times New Roman"/>
              </a:rPr>
              <a:t> IV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377929" y="1118012"/>
            <a:ext cx="539115" cy="73787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650" spc="-14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dirty="0" sz="4650" spc="-475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32425" y="2081975"/>
            <a:ext cx="582295" cy="737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650" spc="-140" b="1">
                <a:latin typeface="Times New Roman"/>
                <a:cs typeface="Times New Roman"/>
              </a:rPr>
              <a:t>2</a:t>
            </a:r>
            <a:r>
              <a:rPr dirty="0" sz="4650" spc="-135" b="1">
                <a:latin typeface="Times New Roman"/>
                <a:cs typeface="Times New Roman"/>
              </a:rPr>
              <a:t>4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77929" y="3126394"/>
            <a:ext cx="539115" cy="737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650" spc="-480" b="1">
                <a:latin typeface="Times New Roman"/>
                <a:cs typeface="Times New Roman"/>
              </a:rPr>
              <a:t>1</a:t>
            </a:r>
            <a:r>
              <a:rPr dirty="0" sz="4650" spc="-135" b="1">
                <a:latin typeface="Times New Roman"/>
                <a:cs typeface="Times New Roman"/>
              </a:rPr>
              <a:t>5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32425" y="4089300"/>
            <a:ext cx="582295" cy="737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650" spc="-140" b="1">
                <a:latin typeface="Times New Roman"/>
                <a:cs typeface="Times New Roman"/>
              </a:rPr>
              <a:t>2</a:t>
            </a:r>
            <a:r>
              <a:rPr dirty="0" sz="4650" spc="-135" b="1">
                <a:latin typeface="Times New Roman"/>
                <a:cs typeface="Times New Roman"/>
              </a:rPr>
              <a:t>0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74590" y="5586979"/>
            <a:ext cx="5463540" cy="414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50" spc="-60" b="1">
                <a:solidFill>
                  <a:srgbClr val="FFFFFF"/>
                </a:solidFill>
                <a:latin typeface="Times New Roman"/>
                <a:cs typeface="Times New Roman"/>
              </a:rPr>
              <a:t>Appraisal</a:t>
            </a:r>
            <a:r>
              <a:rPr dirty="0" sz="25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550" spc="-80" b="1">
                <a:solidFill>
                  <a:srgbClr val="FFFFFF"/>
                </a:solidFill>
                <a:latin typeface="Times New Roman"/>
                <a:cs typeface="Times New Roman"/>
              </a:rPr>
              <a:t>Staff</a:t>
            </a:r>
            <a:r>
              <a:rPr dirty="0" sz="255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550" spc="-80" b="1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dirty="0" sz="2550" spc="5" b="1">
                <a:solidFill>
                  <a:srgbClr val="FFFFFF"/>
                </a:solidFill>
                <a:latin typeface="Times New Roman"/>
                <a:cs typeface="Times New Roman"/>
              </a:rPr>
              <a:t> Divisional </a:t>
            </a:r>
            <a:r>
              <a:rPr dirty="0" sz="2550" spc="-25" b="1">
                <a:solidFill>
                  <a:srgbClr val="FFFFFF"/>
                </a:solidFill>
                <a:latin typeface="Times New Roman"/>
                <a:cs typeface="Times New Roman"/>
              </a:rPr>
              <a:t>Leadership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6622" y="128579"/>
            <a:ext cx="5490845" cy="542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120" b="1">
                <a:solidFill>
                  <a:srgbClr val="1A4D7D"/>
                </a:solidFill>
                <a:latin typeface="Times New Roman"/>
                <a:cs typeface="Times New Roman"/>
              </a:rPr>
              <a:t>APPRAISAL</a:t>
            </a:r>
            <a:r>
              <a:rPr dirty="0" sz="3400" spc="-50" b="1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25" b="1">
                <a:solidFill>
                  <a:srgbClr val="1A4D7D"/>
                </a:solidFill>
                <a:latin typeface="Times New Roman"/>
                <a:cs typeface="Times New Roman"/>
              </a:rPr>
              <a:t>EXCELLENCE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24532" y="7360057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2</a:t>
            </a:r>
            <a:r>
              <a:rPr dirty="0" sz="600" spc="-5" b="1">
                <a:latin typeface="Times New Roman"/>
                <a:cs typeface="Times New Roman"/>
              </a:rPr>
              <a:t>6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73850" y="5194745"/>
            <a:ext cx="1290320" cy="206628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R="3810">
              <a:lnSpc>
                <a:spcPct val="100000"/>
              </a:lnSpc>
              <a:spcBef>
                <a:spcPts val="135"/>
              </a:spcBef>
            </a:pPr>
            <a:r>
              <a:rPr dirty="0" sz="6500" spc="114" b="1">
                <a:latin typeface="Times New Roman"/>
                <a:cs typeface="Times New Roman"/>
              </a:rPr>
              <a:t>92</a:t>
            </a:r>
            <a:endParaRPr sz="6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315"/>
              </a:spcBef>
            </a:pPr>
            <a:r>
              <a:rPr dirty="0" sz="4100" spc="-434" b="1">
                <a:latin typeface="Times New Roman"/>
                <a:cs typeface="Times New Roman"/>
              </a:rPr>
              <a:t>1</a:t>
            </a:r>
            <a:r>
              <a:rPr dirty="0" sz="4100" spc="-645" b="1">
                <a:latin typeface="Times New Roman"/>
                <a:cs typeface="Times New Roman"/>
              </a:rPr>
              <a:t> </a:t>
            </a:r>
            <a:r>
              <a:rPr dirty="0" sz="4100" spc="35" b="1">
                <a:latin typeface="Times New Roman"/>
                <a:cs typeface="Times New Roman"/>
              </a:rPr>
              <a:t>,</a:t>
            </a:r>
            <a:r>
              <a:rPr dirty="0" sz="4100" spc="-645" b="1">
                <a:latin typeface="Times New Roman"/>
                <a:cs typeface="Times New Roman"/>
              </a:rPr>
              <a:t> </a:t>
            </a:r>
            <a:r>
              <a:rPr dirty="0" sz="4100" spc="245" b="1">
                <a:latin typeface="Times New Roman"/>
                <a:cs typeface="Times New Roman"/>
              </a:rPr>
              <a:t>04</a:t>
            </a:r>
            <a:r>
              <a:rPr dirty="0" sz="4100" spc="-135" b="1">
                <a:latin typeface="Times New Roman"/>
                <a:cs typeface="Times New Roman"/>
              </a:rPr>
              <a:t>2</a:t>
            </a:r>
            <a:endParaRPr sz="4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74861" y="0"/>
            <a:ext cx="4584065" cy="7772400"/>
          </a:xfrm>
          <a:custGeom>
            <a:avLst/>
            <a:gdLst/>
            <a:ahLst/>
            <a:cxnLst/>
            <a:rect l="l" t="t" r="r" b="b"/>
            <a:pathLst>
              <a:path w="4584065" h="7772400">
                <a:moveTo>
                  <a:pt x="0" y="7772399"/>
                </a:moveTo>
                <a:lnTo>
                  <a:pt x="4583538" y="7772399"/>
                </a:lnTo>
                <a:lnTo>
                  <a:pt x="4583538" y="0"/>
                </a:lnTo>
                <a:lnTo>
                  <a:pt x="0" y="0"/>
                </a:lnTo>
                <a:lnTo>
                  <a:pt x="0" y="77723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91490" cy="7772400"/>
          </a:xfrm>
          <a:custGeom>
            <a:avLst/>
            <a:gdLst/>
            <a:ahLst/>
            <a:cxnLst/>
            <a:rect l="l" t="t" r="r" b="b"/>
            <a:pathLst>
              <a:path w="491490" h="7772400">
                <a:moveTo>
                  <a:pt x="0" y="7772399"/>
                </a:moveTo>
                <a:lnTo>
                  <a:pt x="491034" y="7772399"/>
                </a:lnTo>
                <a:lnTo>
                  <a:pt x="491034" y="0"/>
                </a:lnTo>
                <a:lnTo>
                  <a:pt x="0" y="0"/>
                </a:lnTo>
                <a:lnTo>
                  <a:pt x="0" y="77723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91034" y="1633404"/>
            <a:ext cx="4984115" cy="6139180"/>
          </a:xfrm>
          <a:custGeom>
            <a:avLst/>
            <a:gdLst/>
            <a:ahLst/>
            <a:cxnLst/>
            <a:rect l="l" t="t" r="r" b="b"/>
            <a:pathLst>
              <a:path w="4984115" h="6139180">
                <a:moveTo>
                  <a:pt x="0" y="6138995"/>
                </a:moveTo>
                <a:lnTo>
                  <a:pt x="4983826" y="6138995"/>
                </a:lnTo>
                <a:lnTo>
                  <a:pt x="4983826" y="0"/>
                </a:lnTo>
                <a:lnTo>
                  <a:pt x="0" y="0"/>
                </a:lnTo>
                <a:lnTo>
                  <a:pt x="0" y="6138995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66675" y="0"/>
            <a:ext cx="9925050" cy="1633855"/>
            <a:chOff x="66675" y="0"/>
            <a:chExt cx="9925050" cy="1633855"/>
          </a:xfrm>
        </p:grpSpPr>
        <p:sp>
          <p:nvSpPr>
            <p:cNvPr id="6" name="object 6"/>
            <p:cNvSpPr/>
            <p:nvPr/>
          </p:nvSpPr>
          <p:spPr>
            <a:xfrm>
              <a:off x="491034" y="0"/>
              <a:ext cx="4984115" cy="1500505"/>
            </a:xfrm>
            <a:custGeom>
              <a:avLst/>
              <a:gdLst/>
              <a:ahLst/>
              <a:cxnLst/>
              <a:rect l="l" t="t" r="r" b="b"/>
              <a:pathLst>
                <a:path w="4984115" h="1500505">
                  <a:moveTo>
                    <a:pt x="0" y="1500054"/>
                  </a:moveTo>
                  <a:lnTo>
                    <a:pt x="4983826" y="1500054"/>
                  </a:lnTo>
                  <a:lnTo>
                    <a:pt x="4983826" y="0"/>
                  </a:lnTo>
                  <a:lnTo>
                    <a:pt x="0" y="0"/>
                  </a:lnTo>
                  <a:lnTo>
                    <a:pt x="0" y="1500054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6675" y="1500054"/>
              <a:ext cx="9925050" cy="133350"/>
            </a:xfrm>
            <a:custGeom>
              <a:avLst/>
              <a:gdLst/>
              <a:ahLst/>
              <a:cxnLst/>
              <a:rect l="l" t="t" r="r" b="b"/>
              <a:pathLst>
                <a:path w="9925050" h="133350">
                  <a:moveTo>
                    <a:pt x="0" y="0"/>
                  </a:moveTo>
                  <a:lnTo>
                    <a:pt x="9925049" y="0"/>
                  </a:lnTo>
                  <a:lnTo>
                    <a:pt x="9925049" y="133349"/>
                  </a:lnTo>
                  <a:lnTo>
                    <a:pt x="0" y="133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8023" y="2022483"/>
            <a:ext cx="1907678" cy="219525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842368" y="4166353"/>
            <a:ext cx="1322705" cy="759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635">
              <a:lnSpc>
                <a:spcPct val="128400"/>
              </a:lnSpc>
              <a:spcBef>
                <a:spcPts val="95"/>
              </a:spcBef>
            </a:pPr>
            <a:r>
              <a:rPr dirty="0" sz="750" spc="10" i="1">
                <a:latin typeface="Arial"/>
                <a:cs typeface="Arial"/>
              </a:rPr>
              <a:t>Mission: </a:t>
            </a:r>
            <a:r>
              <a:rPr dirty="0" sz="750" spc="40" i="1">
                <a:latin typeface="Arial"/>
                <a:cs typeface="Arial"/>
              </a:rPr>
              <a:t>To </a:t>
            </a:r>
            <a:r>
              <a:rPr dirty="0" sz="750" spc="-5" i="1">
                <a:latin typeface="Arial"/>
                <a:cs typeface="Arial"/>
              </a:rPr>
              <a:t>promote </a:t>
            </a:r>
            <a:r>
              <a:rPr dirty="0" sz="750" spc="20" i="1">
                <a:latin typeface="Arial"/>
                <a:cs typeface="Arial"/>
              </a:rPr>
              <a:t>integrity </a:t>
            </a:r>
            <a:r>
              <a:rPr dirty="0" sz="750" spc="-195" i="1">
                <a:latin typeface="Arial"/>
                <a:cs typeface="Arial"/>
              </a:rPr>
              <a:t> </a:t>
            </a:r>
            <a:r>
              <a:rPr dirty="0" sz="750" spc="10" i="1">
                <a:latin typeface="Arial"/>
                <a:cs typeface="Arial"/>
              </a:rPr>
              <a:t>and </a:t>
            </a:r>
            <a:r>
              <a:rPr dirty="0" sz="750" i="1">
                <a:latin typeface="Arial"/>
                <a:cs typeface="Arial"/>
              </a:rPr>
              <a:t>professionalism </a:t>
            </a:r>
            <a:r>
              <a:rPr dirty="0" sz="750" spc="50" i="1">
                <a:latin typeface="Arial"/>
                <a:cs typeface="Arial"/>
              </a:rPr>
              <a:t>in </a:t>
            </a:r>
            <a:r>
              <a:rPr dirty="0" sz="750" spc="55" i="1">
                <a:latin typeface="Arial"/>
                <a:cs typeface="Arial"/>
              </a:rPr>
              <a:t> </a:t>
            </a:r>
            <a:r>
              <a:rPr dirty="0" sz="750" spc="-40" i="1">
                <a:latin typeface="Arial"/>
                <a:cs typeface="Arial"/>
              </a:rPr>
              <a:t>assessment</a:t>
            </a:r>
            <a:r>
              <a:rPr dirty="0" sz="750" spc="-10" i="1">
                <a:latin typeface="Arial"/>
                <a:cs typeface="Arial"/>
              </a:rPr>
              <a:t> </a:t>
            </a:r>
            <a:r>
              <a:rPr dirty="0" sz="750" spc="25" i="1">
                <a:latin typeface="Arial"/>
                <a:cs typeface="Arial"/>
              </a:rPr>
              <a:t>administration </a:t>
            </a:r>
            <a:r>
              <a:rPr dirty="0" sz="750" spc="30" i="1">
                <a:latin typeface="Arial"/>
                <a:cs typeface="Arial"/>
              </a:rPr>
              <a:t> </a:t>
            </a:r>
            <a:r>
              <a:rPr dirty="0" sz="750" spc="15" i="1">
                <a:latin typeface="Arial"/>
                <a:cs typeface="Arial"/>
              </a:rPr>
              <a:t>through</a:t>
            </a:r>
            <a:r>
              <a:rPr dirty="0" sz="750" spc="5" i="1">
                <a:latin typeface="Arial"/>
                <a:cs typeface="Arial"/>
              </a:rPr>
              <a:t> </a:t>
            </a:r>
            <a:r>
              <a:rPr dirty="0" sz="750" spc="-5" i="1">
                <a:latin typeface="Arial"/>
                <a:cs typeface="Arial"/>
              </a:rPr>
              <a:t>education,</a:t>
            </a:r>
            <a:r>
              <a:rPr dirty="0" sz="750" spc="5" i="1">
                <a:latin typeface="Arial"/>
                <a:cs typeface="Arial"/>
              </a:rPr>
              <a:t> </a:t>
            </a:r>
            <a:r>
              <a:rPr dirty="0" sz="750" spc="-5" i="1">
                <a:latin typeface="Arial"/>
                <a:cs typeface="Arial"/>
              </a:rPr>
              <a:t>leadership, </a:t>
            </a:r>
            <a:r>
              <a:rPr dirty="0" sz="750" spc="-195" i="1">
                <a:latin typeface="Arial"/>
                <a:cs typeface="Arial"/>
              </a:rPr>
              <a:t> </a:t>
            </a:r>
            <a:r>
              <a:rPr dirty="0" sz="750" spc="10" i="1">
                <a:latin typeface="Arial"/>
                <a:cs typeface="Arial"/>
              </a:rPr>
              <a:t>and</a:t>
            </a:r>
            <a:r>
              <a:rPr dirty="0" sz="750" spc="-5" i="1">
                <a:latin typeface="Arial"/>
                <a:cs typeface="Arial"/>
              </a:rPr>
              <a:t> cooperation.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48056" y="5313945"/>
            <a:ext cx="2853927" cy="136624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594115" y="6379972"/>
            <a:ext cx="2017395" cy="612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5090" marR="5080" indent="-73025">
              <a:lnSpc>
                <a:spcPct val="128400"/>
              </a:lnSpc>
              <a:spcBef>
                <a:spcPts val="95"/>
              </a:spcBef>
            </a:pPr>
            <a:r>
              <a:rPr dirty="0" sz="750" spc="80" i="1">
                <a:latin typeface="Arial"/>
                <a:cs typeface="Arial"/>
              </a:rPr>
              <a:t>IAAO</a:t>
            </a:r>
            <a:r>
              <a:rPr dirty="0" sz="750" spc="5" i="1">
                <a:latin typeface="Arial"/>
                <a:cs typeface="Arial"/>
              </a:rPr>
              <a:t> </a:t>
            </a:r>
            <a:r>
              <a:rPr dirty="0" sz="750" spc="-45" i="1">
                <a:latin typeface="Arial"/>
                <a:cs typeface="Arial"/>
              </a:rPr>
              <a:t>serves</a:t>
            </a:r>
            <a:r>
              <a:rPr dirty="0" sz="750" spc="5" i="1">
                <a:latin typeface="Arial"/>
                <a:cs typeface="Arial"/>
              </a:rPr>
              <a:t> </a:t>
            </a:r>
            <a:r>
              <a:rPr dirty="0" sz="750" i="1">
                <a:latin typeface="Arial"/>
                <a:cs typeface="Arial"/>
              </a:rPr>
              <a:t>property</a:t>
            </a:r>
            <a:r>
              <a:rPr dirty="0" sz="750" spc="5" i="1">
                <a:latin typeface="Arial"/>
                <a:cs typeface="Arial"/>
              </a:rPr>
              <a:t> </a:t>
            </a:r>
            <a:r>
              <a:rPr dirty="0" sz="750" spc="-40" i="1">
                <a:latin typeface="Arial"/>
                <a:cs typeface="Arial"/>
              </a:rPr>
              <a:t>assessment</a:t>
            </a:r>
            <a:r>
              <a:rPr dirty="0" sz="750" spc="10" i="1">
                <a:latin typeface="Arial"/>
                <a:cs typeface="Arial"/>
              </a:rPr>
              <a:t> </a:t>
            </a:r>
            <a:r>
              <a:rPr dirty="0" sz="750" spc="-10" i="1">
                <a:latin typeface="Arial"/>
                <a:cs typeface="Arial"/>
              </a:rPr>
              <a:t>professionals </a:t>
            </a:r>
            <a:r>
              <a:rPr dirty="0" sz="750" spc="-195" i="1">
                <a:latin typeface="Arial"/>
                <a:cs typeface="Arial"/>
              </a:rPr>
              <a:t> </a:t>
            </a:r>
            <a:r>
              <a:rPr dirty="0" sz="750" spc="20" i="1">
                <a:latin typeface="Arial"/>
                <a:cs typeface="Arial"/>
              </a:rPr>
              <a:t>from </a:t>
            </a:r>
            <a:r>
              <a:rPr dirty="0" sz="750" spc="-10" i="1">
                <a:latin typeface="Arial"/>
                <a:cs typeface="Arial"/>
              </a:rPr>
              <a:t>government </a:t>
            </a:r>
            <a:r>
              <a:rPr dirty="0" sz="750" spc="15" i="1">
                <a:latin typeface="Arial"/>
                <a:cs typeface="Arial"/>
              </a:rPr>
              <a:t>jurisdictions </a:t>
            </a:r>
            <a:r>
              <a:rPr dirty="0" sz="750" spc="10" i="1">
                <a:latin typeface="Arial"/>
                <a:cs typeface="Arial"/>
              </a:rPr>
              <a:t>and </a:t>
            </a:r>
            <a:r>
              <a:rPr dirty="0" sz="750" spc="-35" i="1">
                <a:latin typeface="Arial"/>
                <a:cs typeface="Arial"/>
              </a:rPr>
              <a:t>agencies </a:t>
            </a:r>
            <a:r>
              <a:rPr dirty="0" sz="750" spc="-30" i="1">
                <a:latin typeface="Arial"/>
                <a:cs typeface="Arial"/>
              </a:rPr>
              <a:t> </a:t>
            </a:r>
            <a:r>
              <a:rPr dirty="0" sz="750" spc="-40" i="1">
                <a:latin typeface="Arial"/>
                <a:cs typeface="Arial"/>
              </a:rPr>
              <a:t>as</a:t>
            </a:r>
            <a:r>
              <a:rPr dirty="0" sz="750" spc="-5" i="1">
                <a:latin typeface="Arial"/>
                <a:cs typeface="Arial"/>
              </a:rPr>
              <a:t> </a:t>
            </a:r>
            <a:r>
              <a:rPr dirty="0" sz="750" spc="5" i="1">
                <a:latin typeface="Arial"/>
                <a:cs typeface="Arial"/>
              </a:rPr>
              <a:t>well</a:t>
            </a:r>
            <a:r>
              <a:rPr dirty="0" sz="750" i="1">
                <a:latin typeface="Arial"/>
                <a:cs typeface="Arial"/>
              </a:rPr>
              <a:t> </a:t>
            </a:r>
            <a:r>
              <a:rPr dirty="0" sz="750" spc="-40" i="1">
                <a:latin typeface="Arial"/>
                <a:cs typeface="Arial"/>
              </a:rPr>
              <a:t>as</a:t>
            </a:r>
            <a:r>
              <a:rPr dirty="0" sz="750" i="1">
                <a:latin typeface="Arial"/>
                <a:cs typeface="Arial"/>
              </a:rPr>
              <a:t> </a:t>
            </a:r>
            <a:r>
              <a:rPr dirty="0" sz="750" spc="5" i="1">
                <a:latin typeface="Arial"/>
                <a:cs typeface="Arial"/>
              </a:rPr>
              <a:t>various</a:t>
            </a:r>
            <a:r>
              <a:rPr dirty="0" sz="750" i="1">
                <a:latin typeface="Arial"/>
                <a:cs typeface="Arial"/>
              </a:rPr>
              <a:t> </a:t>
            </a:r>
            <a:r>
              <a:rPr dirty="0" sz="750" spc="-25" i="1">
                <a:latin typeface="Arial"/>
                <a:cs typeface="Arial"/>
              </a:rPr>
              <a:t>business</a:t>
            </a:r>
            <a:r>
              <a:rPr dirty="0" sz="750" i="1">
                <a:latin typeface="Arial"/>
                <a:cs typeface="Arial"/>
              </a:rPr>
              <a:t> </a:t>
            </a:r>
            <a:r>
              <a:rPr dirty="0" sz="750" spc="10" i="1">
                <a:latin typeface="Arial"/>
                <a:cs typeface="Arial"/>
              </a:rPr>
              <a:t>and</a:t>
            </a:r>
            <a:r>
              <a:rPr dirty="0" sz="750" spc="-5" i="1">
                <a:latin typeface="Arial"/>
                <a:cs typeface="Arial"/>
              </a:rPr>
              <a:t> </a:t>
            </a:r>
            <a:r>
              <a:rPr dirty="0" sz="750" spc="-20" i="1">
                <a:latin typeface="Arial"/>
                <a:cs typeface="Arial"/>
              </a:rPr>
              <a:t>academic</a:t>
            </a:r>
            <a:endParaRPr sz="750">
              <a:latin typeface="Arial"/>
              <a:cs typeface="Arial"/>
            </a:endParaRPr>
          </a:p>
          <a:p>
            <a:pPr marL="711200">
              <a:lnSpc>
                <a:spcPct val="100000"/>
              </a:lnSpc>
              <a:spcBef>
                <a:spcPts val="254"/>
              </a:spcBef>
            </a:pPr>
            <a:r>
              <a:rPr dirty="0" sz="750" i="1">
                <a:latin typeface="Arial"/>
                <a:cs typeface="Arial"/>
              </a:rPr>
              <a:t>communities.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4074" y="1902071"/>
            <a:ext cx="3507740" cy="10623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69615" algn="l"/>
              </a:tabLst>
            </a:pPr>
            <a:r>
              <a:rPr dirty="0" sz="1200" spc="30" b="1">
                <a:latin typeface="Times New Roman"/>
                <a:cs typeface="Times New Roman"/>
              </a:rPr>
              <a:t>A</a:t>
            </a:r>
            <a:r>
              <a:rPr dirty="0" sz="1200" spc="105" b="1">
                <a:latin typeface="Times New Roman"/>
                <a:cs typeface="Times New Roman"/>
              </a:rPr>
              <a:t>pp</a:t>
            </a:r>
            <a:r>
              <a:rPr dirty="0" sz="1200" spc="-10" b="1">
                <a:latin typeface="Times New Roman"/>
                <a:cs typeface="Times New Roman"/>
              </a:rPr>
              <a:t>r</a:t>
            </a:r>
            <a:r>
              <a:rPr dirty="0" sz="1200" spc="85" b="1">
                <a:latin typeface="Times New Roman"/>
                <a:cs typeface="Times New Roman"/>
              </a:rPr>
              <a:t>a</a:t>
            </a:r>
            <a:r>
              <a:rPr dirty="0" sz="1200" spc="114" b="1">
                <a:latin typeface="Times New Roman"/>
                <a:cs typeface="Times New Roman"/>
              </a:rPr>
              <a:t>i</a:t>
            </a:r>
            <a:r>
              <a:rPr dirty="0" sz="1200" spc="140" b="1">
                <a:latin typeface="Times New Roman"/>
                <a:cs typeface="Times New Roman"/>
              </a:rPr>
              <a:t>s</a:t>
            </a:r>
            <a:r>
              <a:rPr dirty="0" sz="1200" spc="140" b="1">
                <a:latin typeface="Times New Roman"/>
                <a:cs typeface="Times New Roman"/>
              </a:rPr>
              <a:t>e</a:t>
            </a:r>
            <a:r>
              <a:rPr dirty="0" sz="1200" spc="-5" b="1">
                <a:latin typeface="Times New Roman"/>
                <a:cs typeface="Times New Roman"/>
              </a:rPr>
              <a:t>d</a:t>
            </a:r>
            <a:r>
              <a:rPr dirty="0" sz="1200" b="1">
                <a:latin typeface="Times New Roman"/>
                <a:cs typeface="Times New Roman"/>
              </a:rPr>
              <a:t> </a:t>
            </a:r>
            <a:r>
              <a:rPr dirty="0" sz="1200" spc="-75" b="1">
                <a:latin typeface="Times New Roman"/>
                <a:cs typeface="Times New Roman"/>
              </a:rPr>
              <a:t> </a:t>
            </a:r>
            <a:r>
              <a:rPr dirty="0" sz="1200" spc="80" b="1">
                <a:latin typeface="Times New Roman"/>
                <a:cs typeface="Times New Roman"/>
              </a:rPr>
              <a:t>M</a:t>
            </a:r>
            <a:r>
              <a:rPr dirty="0" sz="1200" spc="85" b="1">
                <a:latin typeface="Times New Roman"/>
                <a:cs typeface="Times New Roman"/>
              </a:rPr>
              <a:t>a</a:t>
            </a:r>
            <a:r>
              <a:rPr dirty="0" sz="1200" spc="-10" b="1">
                <a:latin typeface="Times New Roman"/>
                <a:cs typeface="Times New Roman"/>
              </a:rPr>
              <a:t>r</a:t>
            </a:r>
            <a:r>
              <a:rPr dirty="0" sz="1200" spc="80" b="1">
                <a:latin typeface="Times New Roman"/>
                <a:cs typeface="Times New Roman"/>
              </a:rPr>
              <a:t>k</a:t>
            </a:r>
            <a:r>
              <a:rPr dirty="0" sz="1200" spc="140" b="1">
                <a:latin typeface="Times New Roman"/>
                <a:cs typeface="Times New Roman"/>
              </a:rPr>
              <a:t>e</a:t>
            </a:r>
            <a:r>
              <a:rPr dirty="0" sz="1200" spc="-25" b="1">
                <a:latin typeface="Times New Roman"/>
                <a:cs typeface="Times New Roman"/>
              </a:rPr>
              <a:t>t</a:t>
            </a:r>
            <a:r>
              <a:rPr dirty="0" sz="1200" b="1">
                <a:latin typeface="Times New Roman"/>
                <a:cs typeface="Times New Roman"/>
              </a:rPr>
              <a:t> </a:t>
            </a:r>
            <a:r>
              <a:rPr dirty="0" sz="1200" spc="-75" b="1">
                <a:latin typeface="Times New Roman"/>
                <a:cs typeface="Times New Roman"/>
              </a:rPr>
              <a:t> </a:t>
            </a:r>
            <a:r>
              <a:rPr dirty="0" sz="1200" spc="45" b="1">
                <a:latin typeface="Times New Roman"/>
                <a:cs typeface="Times New Roman"/>
              </a:rPr>
              <a:t>V</a:t>
            </a:r>
            <a:r>
              <a:rPr dirty="0" sz="1200" spc="85" b="1">
                <a:latin typeface="Times New Roman"/>
                <a:cs typeface="Times New Roman"/>
              </a:rPr>
              <a:t>a</a:t>
            </a:r>
            <a:r>
              <a:rPr dirty="0" sz="1200" spc="90" b="1">
                <a:latin typeface="Times New Roman"/>
                <a:cs typeface="Times New Roman"/>
              </a:rPr>
              <a:t>l</a:t>
            </a:r>
            <a:r>
              <a:rPr dirty="0" sz="1200" spc="105" b="1">
                <a:latin typeface="Times New Roman"/>
                <a:cs typeface="Times New Roman"/>
              </a:rPr>
              <a:t>u</a:t>
            </a:r>
            <a:r>
              <a:rPr dirty="0" sz="1200" spc="140" b="1">
                <a:latin typeface="Times New Roman"/>
                <a:cs typeface="Times New Roman"/>
              </a:rPr>
              <a:t>e</a:t>
            </a:r>
            <a:r>
              <a:rPr dirty="0" sz="1200" spc="140" b="1">
                <a:latin typeface="Times New Roman"/>
                <a:cs typeface="Times New Roman"/>
              </a:rPr>
              <a:t>s</a:t>
            </a:r>
            <a:r>
              <a:rPr dirty="0" sz="1200" spc="120" b="1">
                <a:latin typeface="Times New Roman"/>
                <a:cs typeface="Times New Roman"/>
              </a:rPr>
              <a:t>....................</a:t>
            </a:r>
            <a:r>
              <a:rPr dirty="0" sz="1200" spc="10" b="1">
                <a:latin typeface="Times New Roman"/>
                <a:cs typeface="Times New Roman"/>
              </a:rPr>
              <a:t>.</a:t>
            </a:r>
            <a:r>
              <a:rPr dirty="0" sz="1200" b="1">
                <a:latin typeface="Times New Roman"/>
                <a:cs typeface="Times New Roman"/>
              </a:rPr>
              <a:t>	</a:t>
            </a:r>
            <a:r>
              <a:rPr dirty="0" sz="1200" spc="-125" b="1">
                <a:latin typeface="Times New Roman"/>
                <a:cs typeface="Times New Roman"/>
              </a:rPr>
              <a:t>1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spc="-40" b="1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233420" algn="l"/>
              </a:tabLst>
            </a:pPr>
            <a:r>
              <a:rPr dirty="0" sz="1200" spc="75" b="1">
                <a:latin typeface="Times New Roman"/>
                <a:cs typeface="Times New Roman"/>
              </a:rPr>
              <a:t>Tax</a:t>
            </a:r>
            <a:r>
              <a:rPr dirty="0" sz="1200" spc="245" b="1">
                <a:latin typeface="Times New Roman"/>
                <a:cs typeface="Times New Roman"/>
              </a:rPr>
              <a:t> </a:t>
            </a:r>
            <a:r>
              <a:rPr dirty="0" sz="1200" spc="100" b="1">
                <a:latin typeface="Times New Roman"/>
                <a:cs typeface="Times New Roman"/>
              </a:rPr>
              <a:t>Districts</a:t>
            </a:r>
            <a:r>
              <a:rPr dirty="0" sz="1200" spc="245" b="1">
                <a:latin typeface="Times New Roman"/>
                <a:cs typeface="Times New Roman"/>
              </a:rPr>
              <a:t> </a:t>
            </a:r>
            <a:r>
              <a:rPr dirty="0" sz="1200" spc="60" b="1">
                <a:latin typeface="Times New Roman"/>
                <a:cs typeface="Times New Roman"/>
              </a:rPr>
              <a:t>and</a:t>
            </a:r>
            <a:r>
              <a:rPr dirty="0" sz="1200" spc="245" b="1">
                <a:latin typeface="Times New Roman"/>
                <a:cs typeface="Times New Roman"/>
              </a:rPr>
              <a:t> </a:t>
            </a:r>
            <a:r>
              <a:rPr dirty="0" sz="1200" spc="55" b="1">
                <a:latin typeface="Times New Roman"/>
                <a:cs typeface="Times New Roman"/>
              </a:rPr>
              <a:t>City</a:t>
            </a:r>
            <a:r>
              <a:rPr dirty="0" sz="1200" spc="245" b="1">
                <a:latin typeface="Times New Roman"/>
                <a:cs typeface="Times New Roman"/>
              </a:rPr>
              <a:t> </a:t>
            </a:r>
            <a:r>
              <a:rPr dirty="0" sz="1200" spc="110" b="1">
                <a:latin typeface="Times New Roman"/>
                <a:cs typeface="Times New Roman"/>
              </a:rPr>
              <a:t>Limits..............	</a:t>
            </a:r>
            <a:r>
              <a:rPr dirty="0" sz="1200" spc="-40" b="1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80" b="1">
                <a:latin typeface="Times New Roman"/>
                <a:cs typeface="Times New Roman"/>
              </a:rPr>
              <a:t>R</a:t>
            </a:r>
            <a:r>
              <a:rPr dirty="0" sz="1200" spc="140" b="1">
                <a:latin typeface="Times New Roman"/>
                <a:cs typeface="Times New Roman"/>
              </a:rPr>
              <a:t>e</a:t>
            </a:r>
            <a:r>
              <a:rPr dirty="0" sz="1200" spc="140" b="1">
                <a:latin typeface="Times New Roman"/>
                <a:cs typeface="Times New Roman"/>
              </a:rPr>
              <a:t>s</a:t>
            </a:r>
            <a:r>
              <a:rPr dirty="0" sz="1200" spc="114" b="1">
                <a:latin typeface="Times New Roman"/>
                <a:cs typeface="Times New Roman"/>
              </a:rPr>
              <a:t>i</a:t>
            </a:r>
            <a:r>
              <a:rPr dirty="0" sz="1200" spc="105" b="1">
                <a:latin typeface="Times New Roman"/>
                <a:cs typeface="Times New Roman"/>
              </a:rPr>
              <a:t>d</a:t>
            </a:r>
            <a:r>
              <a:rPr dirty="0" sz="1200" spc="140" b="1">
                <a:latin typeface="Times New Roman"/>
                <a:cs typeface="Times New Roman"/>
              </a:rPr>
              <a:t>e</a:t>
            </a:r>
            <a:r>
              <a:rPr dirty="0" sz="1200" spc="105" b="1">
                <a:latin typeface="Times New Roman"/>
                <a:cs typeface="Times New Roman"/>
              </a:rPr>
              <a:t>n</a:t>
            </a:r>
            <a:r>
              <a:rPr dirty="0" sz="1200" spc="85" b="1">
                <a:latin typeface="Times New Roman"/>
                <a:cs typeface="Times New Roman"/>
              </a:rPr>
              <a:t>t</a:t>
            </a:r>
            <a:r>
              <a:rPr dirty="0" sz="1200" spc="114" b="1">
                <a:latin typeface="Times New Roman"/>
                <a:cs typeface="Times New Roman"/>
              </a:rPr>
              <a:t>i</a:t>
            </a:r>
            <a:r>
              <a:rPr dirty="0" sz="1200" spc="85" b="1">
                <a:latin typeface="Times New Roman"/>
                <a:cs typeface="Times New Roman"/>
              </a:rPr>
              <a:t>a</a:t>
            </a:r>
            <a:r>
              <a:rPr dirty="0" sz="1200" spc="-20" b="1">
                <a:latin typeface="Times New Roman"/>
                <a:cs typeface="Times New Roman"/>
              </a:rPr>
              <a:t>l</a:t>
            </a:r>
            <a:r>
              <a:rPr dirty="0" sz="1200" b="1">
                <a:latin typeface="Times New Roman"/>
                <a:cs typeface="Times New Roman"/>
              </a:rPr>
              <a:t> </a:t>
            </a:r>
            <a:r>
              <a:rPr dirty="0" sz="1200" spc="-75" b="1">
                <a:latin typeface="Times New Roman"/>
                <a:cs typeface="Times New Roman"/>
              </a:rPr>
              <a:t> </a:t>
            </a:r>
            <a:r>
              <a:rPr dirty="0" sz="1200" spc="180" b="1">
                <a:latin typeface="Times New Roman"/>
                <a:cs typeface="Times New Roman"/>
              </a:rPr>
              <a:t>D</a:t>
            </a:r>
            <a:r>
              <a:rPr dirty="0" sz="1200" spc="114" b="1">
                <a:latin typeface="Times New Roman"/>
                <a:cs typeface="Times New Roman"/>
              </a:rPr>
              <a:t>i</a:t>
            </a:r>
            <a:r>
              <a:rPr dirty="0" sz="1200" spc="60" b="1">
                <a:latin typeface="Times New Roman"/>
                <a:cs typeface="Times New Roman"/>
              </a:rPr>
              <a:t>v</a:t>
            </a:r>
            <a:r>
              <a:rPr dirty="0" sz="1200" spc="114" b="1">
                <a:latin typeface="Times New Roman"/>
                <a:cs typeface="Times New Roman"/>
              </a:rPr>
              <a:t>i</a:t>
            </a:r>
            <a:r>
              <a:rPr dirty="0" sz="1200" spc="140" b="1">
                <a:latin typeface="Times New Roman"/>
                <a:cs typeface="Times New Roman"/>
              </a:rPr>
              <a:t>s</a:t>
            </a:r>
            <a:r>
              <a:rPr dirty="0" sz="1200" spc="114" b="1">
                <a:latin typeface="Times New Roman"/>
                <a:cs typeface="Times New Roman"/>
              </a:rPr>
              <a:t>i</a:t>
            </a:r>
            <a:r>
              <a:rPr dirty="0" sz="1200" spc="135" b="1">
                <a:latin typeface="Times New Roman"/>
                <a:cs typeface="Times New Roman"/>
              </a:rPr>
              <a:t>o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 </a:t>
            </a:r>
            <a:r>
              <a:rPr dirty="0" sz="1200" spc="-75" b="1">
                <a:latin typeface="Times New Roman"/>
                <a:cs typeface="Times New Roman"/>
              </a:rPr>
              <a:t> </a:t>
            </a:r>
            <a:r>
              <a:rPr dirty="0" sz="1200" spc="80" b="1">
                <a:latin typeface="Times New Roman"/>
                <a:cs typeface="Times New Roman"/>
              </a:rPr>
              <a:t>R</a:t>
            </a:r>
            <a:r>
              <a:rPr dirty="0" sz="1200" spc="140" b="1">
                <a:latin typeface="Times New Roman"/>
                <a:cs typeface="Times New Roman"/>
              </a:rPr>
              <a:t>e</a:t>
            </a:r>
            <a:r>
              <a:rPr dirty="0" sz="1200" spc="105" b="1">
                <a:latin typeface="Times New Roman"/>
                <a:cs typeface="Times New Roman"/>
              </a:rPr>
              <a:t>p</a:t>
            </a:r>
            <a:r>
              <a:rPr dirty="0" sz="1200" spc="135" b="1">
                <a:latin typeface="Times New Roman"/>
                <a:cs typeface="Times New Roman"/>
              </a:rPr>
              <a:t>o</a:t>
            </a:r>
            <a:r>
              <a:rPr dirty="0" sz="1200" spc="-10" b="1">
                <a:latin typeface="Times New Roman"/>
                <a:cs typeface="Times New Roman"/>
              </a:rPr>
              <a:t>r</a:t>
            </a:r>
            <a:r>
              <a:rPr dirty="0" sz="1200" spc="85" b="1">
                <a:latin typeface="Times New Roman"/>
                <a:cs typeface="Times New Roman"/>
              </a:rPr>
              <a:t>t</a:t>
            </a:r>
            <a:r>
              <a:rPr dirty="0" sz="1200" spc="120" b="1">
                <a:latin typeface="Times New Roman"/>
                <a:cs typeface="Times New Roman"/>
              </a:rPr>
              <a:t>.................</a:t>
            </a:r>
            <a:r>
              <a:rPr dirty="0" sz="1200" spc="10" b="1">
                <a:latin typeface="Times New Roman"/>
                <a:cs typeface="Times New Roman"/>
              </a:rPr>
              <a:t>.</a:t>
            </a:r>
            <a:r>
              <a:rPr dirty="0" sz="1200" b="1">
                <a:latin typeface="Times New Roman"/>
                <a:cs typeface="Times New Roman"/>
              </a:rPr>
              <a:t>  </a:t>
            </a:r>
            <a:r>
              <a:rPr dirty="0" sz="1200" spc="35" b="1">
                <a:latin typeface="Times New Roman"/>
                <a:cs typeface="Times New Roman"/>
              </a:rPr>
              <a:t> </a:t>
            </a:r>
            <a:r>
              <a:rPr dirty="0" sz="1200" spc="-40" b="1">
                <a:latin typeface="Times New Roman"/>
                <a:cs typeface="Times New Roman"/>
              </a:rPr>
              <a:t>5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spc="-40" b="1">
                <a:latin typeface="Times New Roman"/>
                <a:cs typeface="Times New Roman"/>
              </a:rPr>
              <a:t>8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4074" y="3181173"/>
            <a:ext cx="316992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120" b="1">
                <a:latin typeface="Times New Roman"/>
                <a:cs typeface="Times New Roman"/>
              </a:rPr>
              <a:t>Commercial/</a:t>
            </a:r>
            <a:r>
              <a:rPr dirty="0" sz="1200" spc="220" b="1">
                <a:latin typeface="Times New Roman"/>
                <a:cs typeface="Times New Roman"/>
              </a:rPr>
              <a:t> </a:t>
            </a:r>
            <a:r>
              <a:rPr dirty="0" sz="1200" spc="85" b="1">
                <a:latin typeface="Times New Roman"/>
                <a:cs typeface="Times New Roman"/>
              </a:rPr>
              <a:t>Industrial</a:t>
            </a:r>
            <a:r>
              <a:rPr dirty="0" sz="1200" spc="220" b="1">
                <a:latin typeface="Times New Roman"/>
                <a:cs typeface="Times New Roman"/>
              </a:rPr>
              <a:t> </a:t>
            </a:r>
            <a:r>
              <a:rPr dirty="0" sz="1200" spc="105" b="1">
                <a:latin typeface="Times New Roman"/>
                <a:cs typeface="Times New Roman"/>
              </a:rPr>
              <a:t>Division</a:t>
            </a:r>
            <a:r>
              <a:rPr dirty="0" sz="1200" spc="225" b="1">
                <a:latin typeface="Times New Roman"/>
                <a:cs typeface="Times New Roman"/>
              </a:rPr>
              <a:t> </a:t>
            </a:r>
            <a:r>
              <a:rPr dirty="0" sz="1200" spc="70" b="1">
                <a:latin typeface="Times New Roman"/>
                <a:cs typeface="Times New Roman"/>
              </a:rPr>
              <a:t>Report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07617" y="3181173"/>
            <a:ext cx="32321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40" b="1">
                <a:latin typeface="Times New Roman"/>
                <a:cs typeface="Times New Roman"/>
              </a:rPr>
              <a:t>9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1</a:t>
            </a:r>
            <a:r>
              <a:rPr dirty="0" sz="1200" spc="-40" b="1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4074" y="3607540"/>
            <a:ext cx="313309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85" b="1">
                <a:latin typeface="Times New Roman"/>
                <a:cs typeface="Times New Roman"/>
              </a:rPr>
              <a:t>Personal</a:t>
            </a:r>
            <a:r>
              <a:rPr dirty="0" sz="1200" spc="225" b="1">
                <a:latin typeface="Times New Roman"/>
                <a:cs typeface="Times New Roman"/>
              </a:rPr>
              <a:t> </a:t>
            </a:r>
            <a:r>
              <a:rPr dirty="0" sz="1200" spc="65" b="1">
                <a:latin typeface="Times New Roman"/>
                <a:cs typeface="Times New Roman"/>
              </a:rPr>
              <a:t>Property</a:t>
            </a:r>
            <a:r>
              <a:rPr dirty="0" sz="1200" spc="229" b="1">
                <a:latin typeface="Times New Roman"/>
                <a:cs typeface="Times New Roman"/>
              </a:rPr>
              <a:t> </a:t>
            </a:r>
            <a:r>
              <a:rPr dirty="0" sz="1200" spc="105" b="1">
                <a:latin typeface="Times New Roman"/>
                <a:cs typeface="Times New Roman"/>
              </a:rPr>
              <a:t>Division</a:t>
            </a:r>
            <a:r>
              <a:rPr dirty="0" sz="1200" spc="229" b="1">
                <a:latin typeface="Times New Roman"/>
                <a:cs typeface="Times New Roman"/>
              </a:rPr>
              <a:t> </a:t>
            </a:r>
            <a:r>
              <a:rPr dirty="0" sz="1200" spc="100" b="1">
                <a:latin typeface="Times New Roman"/>
                <a:cs typeface="Times New Roman"/>
              </a:rPr>
              <a:t>Report........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70463" y="3607540"/>
            <a:ext cx="39814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15" b="1">
                <a:latin typeface="Times New Roman"/>
                <a:cs typeface="Times New Roman"/>
              </a:rPr>
              <a:t>1</a:t>
            </a:r>
            <a:r>
              <a:rPr dirty="0" sz="1200" spc="-40" b="1">
                <a:latin typeface="Times New Roman"/>
                <a:cs typeface="Times New Roman"/>
              </a:rPr>
              <a:t>3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1</a:t>
            </a:r>
            <a:r>
              <a:rPr dirty="0" sz="1200" spc="-40" b="1"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4074" y="4033908"/>
            <a:ext cx="314706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65" b="1">
                <a:latin typeface="Times New Roman"/>
                <a:cs typeface="Times New Roman"/>
              </a:rPr>
              <a:t>Support</a:t>
            </a:r>
            <a:r>
              <a:rPr dirty="0" sz="1200" spc="240" b="1">
                <a:latin typeface="Times New Roman"/>
                <a:cs typeface="Times New Roman"/>
              </a:rPr>
              <a:t> </a:t>
            </a:r>
            <a:r>
              <a:rPr dirty="0" sz="1200" spc="85" b="1">
                <a:latin typeface="Times New Roman"/>
                <a:cs typeface="Times New Roman"/>
              </a:rPr>
              <a:t>Services</a:t>
            </a:r>
            <a:r>
              <a:rPr dirty="0" sz="1200" spc="240" b="1">
                <a:latin typeface="Times New Roman"/>
                <a:cs typeface="Times New Roman"/>
              </a:rPr>
              <a:t> </a:t>
            </a:r>
            <a:r>
              <a:rPr dirty="0" sz="1200" spc="105" b="1">
                <a:latin typeface="Times New Roman"/>
                <a:cs typeface="Times New Roman"/>
              </a:rPr>
              <a:t>Division</a:t>
            </a:r>
            <a:r>
              <a:rPr dirty="0" sz="1200" spc="240" b="1">
                <a:latin typeface="Times New Roman"/>
                <a:cs typeface="Times New Roman"/>
              </a:rPr>
              <a:t> </a:t>
            </a:r>
            <a:r>
              <a:rPr dirty="0" sz="1200" spc="100" b="1">
                <a:latin typeface="Times New Roman"/>
                <a:cs typeface="Times New Roman"/>
              </a:rPr>
              <a:t>Report..........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84620" y="4033908"/>
            <a:ext cx="39814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15" b="1">
                <a:latin typeface="Times New Roman"/>
                <a:cs typeface="Times New Roman"/>
              </a:rPr>
              <a:t>1</a:t>
            </a:r>
            <a:r>
              <a:rPr dirty="0" sz="1200" spc="-40" b="1">
                <a:latin typeface="Times New Roman"/>
                <a:cs typeface="Times New Roman"/>
              </a:rPr>
              <a:t>7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1</a:t>
            </a:r>
            <a:r>
              <a:rPr dirty="0" sz="1200" spc="-40" b="1">
                <a:latin typeface="Times New Roman"/>
                <a:cs typeface="Times New Roman"/>
              </a:rPr>
              <a:t>8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4074" y="4460275"/>
            <a:ext cx="314198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85" b="1">
                <a:latin typeface="Times New Roman"/>
                <a:cs typeface="Times New Roman"/>
              </a:rPr>
              <a:t>Frequently</a:t>
            </a:r>
            <a:r>
              <a:rPr dirty="0" sz="1200" spc="235" b="1">
                <a:latin typeface="Times New Roman"/>
                <a:cs typeface="Times New Roman"/>
              </a:rPr>
              <a:t> </a:t>
            </a:r>
            <a:r>
              <a:rPr dirty="0" sz="1200" spc="80" b="1">
                <a:latin typeface="Times New Roman"/>
                <a:cs typeface="Times New Roman"/>
              </a:rPr>
              <a:t>Asked</a:t>
            </a:r>
            <a:r>
              <a:rPr dirty="0" sz="1200" spc="240" b="1">
                <a:latin typeface="Times New Roman"/>
                <a:cs typeface="Times New Roman"/>
              </a:rPr>
              <a:t> </a:t>
            </a:r>
            <a:r>
              <a:rPr dirty="0" sz="1200" spc="114" b="1">
                <a:latin typeface="Times New Roman"/>
                <a:cs typeface="Times New Roman"/>
              </a:rPr>
              <a:t>Questions.................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79495" y="4460275"/>
            <a:ext cx="40957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15" b="1">
                <a:latin typeface="Times New Roman"/>
                <a:cs typeface="Times New Roman"/>
              </a:rPr>
              <a:t>1</a:t>
            </a:r>
            <a:r>
              <a:rPr dirty="0" sz="1200" spc="-40" b="1">
                <a:latin typeface="Times New Roman"/>
                <a:cs typeface="Times New Roman"/>
              </a:rPr>
              <a:t>9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spc="70" b="1">
                <a:latin typeface="Times New Roman"/>
                <a:cs typeface="Times New Roman"/>
              </a:rPr>
              <a:t>2</a:t>
            </a:r>
            <a:r>
              <a:rPr dirty="0" sz="1200" spc="-40" b="1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4074" y="4886642"/>
            <a:ext cx="3641090" cy="23412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35" b="1">
                <a:latin typeface="Times New Roman"/>
                <a:cs typeface="Times New Roman"/>
              </a:rPr>
              <a:t>Area</a:t>
            </a:r>
            <a:r>
              <a:rPr dirty="0" sz="1200" spc="254" b="1">
                <a:latin typeface="Times New Roman"/>
                <a:cs typeface="Times New Roman"/>
              </a:rPr>
              <a:t> </a:t>
            </a:r>
            <a:r>
              <a:rPr dirty="0" sz="1200" spc="110" b="1">
                <a:latin typeface="Times New Roman"/>
                <a:cs typeface="Times New Roman"/>
              </a:rPr>
              <a:t>Landmarks.................................. </a:t>
            </a:r>
            <a:r>
              <a:rPr dirty="0" sz="1200" spc="280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23</a:t>
            </a:r>
            <a:r>
              <a:rPr dirty="0" sz="1200" spc="-18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85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24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70" b="1">
                <a:latin typeface="Times New Roman"/>
                <a:cs typeface="Times New Roman"/>
              </a:rPr>
              <a:t>Appraisal</a:t>
            </a:r>
            <a:r>
              <a:rPr dirty="0" sz="1200" spc="229" b="1">
                <a:latin typeface="Times New Roman"/>
                <a:cs typeface="Times New Roman"/>
              </a:rPr>
              <a:t> </a:t>
            </a:r>
            <a:r>
              <a:rPr dirty="0" sz="1200" spc="120" b="1">
                <a:latin typeface="Times New Roman"/>
                <a:cs typeface="Times New Roman"/>
              </a:rPr>
              <a:t>Excellence............................</a:t>
            </a:r>
            <a:r>
              <a:rPr dirty="0" sz="1200" spc="229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25</a:t>
            </a:r>
            <a:r>
              <a:rPr dirty="0" sz="1200" spc="-18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90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26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70" b="1">
                <a:latin typeface="Times New Roman"/>
                <a:cs typeface="Times New Roman"/>
              </a:rPr>
              <a:t>Appraisal</a:t>
            </a:r>
            <a:r>
              <a:rPr dirty="0" sz="1200" spc="204" b="1">
                <a:latin typeface="Times New Roman"/>
                <a:cs typeface="Times New Roman"/>
              </a:rPr>
              <a:t> </a:t>
            </a:r>
            <a:r>
              <a:rPr dirty="0" sz="1200" spc="120" b="1">
                <a:latin typeface="Times New Roman"/>
                <a:cs typeface="Times New Roman"/>
              </a:rPr>
              <a:t>Timeline.............................. </a:t>
            </a:r>
            <a:r>
              <a:rPr dirty="0" sz="1200" spc="185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27</a:t>
            </a:r>
            <a:endParaRPr sz="1200">
              <a:latin typeface="Times New Roman"/>
              <a:cs typeface="Times New Roman"/>
            </a:endParaRPr>
          </a:p>
          <a:p>
            <a:pPr marL="12700" marR="236854">
              <a:lnSpc>
                <a:spcPct val="233100"/>
              </a:lnSpc>
            </a:pPr>
            <a:r>
              <a:rPr dirty="0" sz="1200" spc="85" b="1">
                <a:latin typeface="Times New Roman"/>
                <a:cs typeface="Times New Roman"/>
              </a:rPr>
              <a:t>Appeals</a:t>
            </a:r>
            <a:r>
              <a:rPr dirty="0" sz="1200" spc="195" b="1">
                <a:latin typeface="Times New Roman"/>
                <a:cs typeface="Times New Roman"/>
              </a:rPr>
              <a:t> </a:t>
            </a:r>
            <a:r>
              <a:rPr dirty="0" sz="1200" spc="114" b="1">
                <a:latin typeface="Times New Roman"/>
                <a:cs typeface="Times New Roman"/>
              </a:rPr>
              <a:t>Comparison............................</a:t>
            </a:r>
            <a:r>
              <a:rPr dirty="0" sz="1200" spc="175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28 </a:t>
            </a:r>
            <a:r>
              <a:rPr dirty="0" sz="1200" spc="-285" b="1">
                <a:latin typeface="Times New Roman"/>
                <a:cs typeface="Times New Roman"/>
              </a:rPr>
              <a:t> </a:t>
            </a:r>
            <a:r>
              <a:rPr dirty="0" sz="1200" spc="114" b="1">
                <a:latin typeface="Times New Roman"/>
                <a:cs typeface="Times New Roman"/>
              </a:rPr>
              <a:t>Legislation.........................................</a:t>
            </a:r>
            <a:r>
              <a:rPr dirty="0" sz="1200" spc="340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29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95" b="1">
                <a:latin typeface="Times New Roman"/>
                <a:cs typeface="Times New Roman"/>
              </a:rPr>
              <a:t>Public</a:t>
            </a:r>
            <a:r>
              <a:rPr dirty="0" sz="1200" spc="250" b="1">
                <a:latin typeface="Times New Roman"/>
                <a:cs typeface="Times New Roman"/>
              </a:rPr>
              <a:t> </a:t>
            </a:r>
            <a:r>
              <a:rPr dirty="0" sz="1200" spc="110" b="1">
                <a:latin typeface="Times New Roman"/>
                <a:cs typeface="Times New Roman"/>
              </a:rPr>
              <a:t>Information.............................. </a:t>
            </a:r>
            <a:r>
              <a:rPr dirty="0" sz="1200" spc="280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30</a:t>
            </a:r>
            <a:r>
              <a:rPr dirty="0" sz="1200" spc="-18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-</a:t>
            </a:r>
            <a:r>
              <a:rPr dirty="0" sz="1200" spc="-180" b="1">
                <a:latin typeface="Times New Roman"/>
                <a:cs typeface="Times New Roman"/>
              </a:rPr>
              <a:t> </a:t>
            </a:r>
            <a:r>
              <a:rPr dirty="0" sz="1200" spc="15" b="1">
                <a:latin typeface="Times New Roman"/>
                <a:cs typeface="Times New Roman"/>
              </a:rPr>
              <a:t>32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76586" y="227335"/>
            <a:ext cx="4355465" cy="13150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5135"/>
              </a:lnSpc>
              <a:spcBef>
                <a:spcPts val="95"/>
              </a:spcBef>
            </a:pPr>
            <a:r>
              <a:rPr dirty="0" sz="4650" spc="-100" b="0">
                <a:solidFill>
                  <a:srgbClr val="000000"/>
                </a:solidFill>
                <a:latin typeface="Times New Roman"/>
                <a:cs typeface="Times New Roman"/>
              </a:rPr>
              <a:t>Table</a:t>
            </a:r>
            <a:r>
              <a:rPr dirty="0" sz="4650" spc="-4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4650" spc="-5" b="0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endParaRPr sz="4650">
              <a:latin typeface="Times New Roman"/>
              <a:cs typeface="Times New Roman"/>
            </a:endParaRPr>
          </a:p>
          <a:p>
            <a:pPr algn="ctr" marL="1130935">
              <a:lnSpc>
                <a:spcPts val="5015"/>
              </a:lnSpc>
            </a:pPr>
            <a:r>
              <a:rPr dirty="0" sz="4550" spc="15">
                <a:solidFill>
                  <a:srgbClr val="000000"/>
                </a:solidFill>
                <a:latin typeface="Arial"/>
                <a:cs typeface="Arial"/>
              </a:rPr>
              <a:t>CONTENTS</a:t>
            </a:r>
            <a:endParaRPr sz="4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399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10058399" y="0"/>
                </a:lnTo>
                <a:lnTo>
                  <a:pt x="10058399" y="7772399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3528" y="39915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3528" y="53577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3528" y="67239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0153" y="39915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0153" y="53577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80153" y="67239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16777" y="39915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16777" y="53577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6777" y="67239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53401" y="39915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53401" y="53577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53401" y="67239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90025" y="39915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90025" y="53577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90025" y="67239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756880" y="700966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756880" y="714628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756880" y="72829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893505" y="700966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893505" y="714628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893505" y="72829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030129" y="700966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030129" y="714628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030129" y="72829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166753" y="700966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166753" y="714628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166753" y="72829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303377" y="700966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303377" y="714628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303377" y="72829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2770" y="0"/>
                </a:lnTo>
                <a:lnTo>
                  <a:pt x="25790" y="0"/>
                </a:lnTo>
                <a:lnTo>
                  <a:pt x="45541" y="19751"/>
                </a:lnTo>
                <a:lnTo>
                  <a:pt x="45541" y="25790"/>
                </a:lnTo>
                <a:lnTo>
                  <a:pt x="28694" y="44963"/>
                </a:lnTo>
                <a:lnTo>
                  <a:pt x="25790" y="45541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/>
          <p:cNvGrpSpPr/>
          <p:nvPr/>
        </p:nvGrpSpPr>
        <p:grpSpPr>
          <a:xfrm>
            <a:off x="0" y="6555590"/>
            <a:ext cx="2647950" cy="1217295"/>
            <a:chOff x="0" y="6555590"/>
            <a:chExt cx="2647950" cy="1217295"/>
          </a:xfrm>
        </p:grpSpPr>
        <p:sp>
          <p:nvSpPr>
            <p:cNvPr id="34" name="object 34"/>
            <p:cNvSpPr/>
            <p:nvPr/>
          </p:nvSpPr>
          <p:spPr>
            <a:xfrm>
              <a:off x="0" y="6803727"/>
              <a:ext cx="2647950" cy="969010"/>
            </a:xfrm>
            <a:custGeom>
              <a:avLst/>
              <a:gdLst/>
              <a:ahLst/>
              <a:cxnLst/>
              <a:rect l="l" t="t" r="r" b="b"/>
              <a:pathLst>
                <a:path w="2647950" h="969009">
                  <a:moveTo>
                    <a:pt x="0" y="968672"/>
                  </a:moveTo>
                  <a:lnTo>
                    <a:pt x="2647433" y="968672"/>
                  </a:lnTo>
                  <a:lnTo>
                    <a:pt x="2266788" y="796722"/>
                  </a:lnTo>
                  <a:lnTo>
                    <a:pt x="1908734" y="642314"/>
                  </a:lnTo>
                  <a:lnTo>
                    <a:pt x="1590157" y="511873"/>
                  </a:lnTo>
                  <a:lnTo>
                    <a:pt x="1319135" y="406769"/>
                  </a:lnTo>
                  <a:lnTo>
                    <a:pt x="1100158" y="326266"/>
                  </a:lnTo>
                  <a:lnTo>
                    <a:pt x="880393" y="249892"/>
                  </a:lnTo>
                  <a:lnTo>
                    <a:pt x="715679" y="195846"/>
                  </a:lnTo>
                  <a:lnTo>
                    <a:pt x="551548" y="144981"/>
                  </a:lnTo>
                  <a:lnTo>
                    <a:pt x="388442" y="97665"/>
                  </a:lnTo>
                  <a:lnTo>
                    <a:pt x="280490" y="68275"/>
                  </a:lnTo>
                  <a:lnTo>
                    <a:pt x="173319" y="40736"/>
                  </a:lnTo>
                  <a:lnTo>
                    <a:pt x="67060" y="15155"/>
                  </a:lnTo>
                  <a:lnTo>
                    <a:pt x="0" y="0"/>
                  </a:lnTo>
                  <a:lnTo>
                    <a:pt x="0" y="968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0" y="7002249"/>
              <a:ext cx="2484120" cy="770255"/>
            </a:xfrm>
            <a:custGeom>
              <a:avLst/>
              <a:gdLst/>
              <a:ahLst/>
              <a:cxnLst/>
              <a:rect l="l" t="t" r="r" b="b"/>
              <a:pathLst>
                <a:path w="2484120" h="770254">
                  <a:moveTo>
                    <a:pt x="2312721" y="770150"/>
                  </a:moveTo>
                  <a:lnTo>
                    <a:pt x="2483646" y="770150"/>
                  </a:lnTo>
                  <a:lnTo>
                    <a:pt x="2276468" y="693625"/>
                  </a:lnTo>
                  <a:lnTo>
                    <a:pt x="1671818" y="478593"/>
                  </a:lnTo>
                  <a:lnTo>
                    <a:pt x="1139959" y="299942"/>
                  </a:lnTo>
                  <a:lnTo>
                    <a:pt x="835509" y="204271"/>
                  </a:lnTo>
                  <a:lnTo>
                    <a:pt x="718161" y="170015"/>
                  </a:lnTo>
                  <a:lnTo>
                    <a:pt x="598791" y="137695"/>
                  </a:lnTo>
                  <a:lnTo>
                    <a:pt x="405630" y="88213"/>
                  </a:lnTo>
                  <a:lnTo>
                    <a:pt x="257937" y="53235"/>
                  </a:lnTo>
                  <a:lnTo>
                    <a:pt x="158781" y="31454"/>
                  </a:lnTo>
                  <a:lnTo>
                    <a:pt x="59474" y="11227"/>
                  </a:lnTo>
                  <a:lnTo>
                    <a:pt x="0" y="0"/>
                  </a:lnTo>
                  <a:lnTo>
                    <a:pt x="0" y="114120"/>
                  </a:lnTo>
                  <a:lnTo>
                    <a:pt x="98526" y="133038"/>
                  </a:lnTo>
                  <a:lnTo>
                    <a:pt x="242477" y="163248"/>
                  </a:lnTo>
                  <a:lnTo>
                    <a:pt x="392200" y="197366"/>
                  </a:lnTo>
                  <a:lnTo>
                    <a:pt x="599579" y="248372"/>
                  </a:lnTo>
                  <a:lnTo>
                    <a:pt x="868881" y="319910"/>
                  </a:lnTo>
                  <a:lnTo>
                    <a:pt x="1202477" y="415179"/>
                  </a:lnTo>
                  <a:lnTo>
                    <a:pt x="1655623" y="553921"/>
                  </a:lnTo>
                  <a:lnTo>
                    <a:pt x="2216495" y="737502"/>
                  </a:lnTo>
                  <a:lnTo>
                    <a:pt x="2312721" y="770150"/>
                  </a:lnTo>
                  <a:close/>
                </a:path>
              </a:pathLst>
            </a:custGeom>
            <a:solidFill>
              <a:srgbClr val="D0AE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0" y="6555600"/>
              <a:ext cx="2466975" cy="1217295"/>
            </a:xfrm>
            <a:custGeom>
              <a:avLst/>
              <a:gdLst/>
              <a:ahLst/>
              <a:cxnLst/>
              <a:rect l="l" t="t" r="r" b="b"/>
              <a:pathLst>
                <a:path w="2466975" h="1217295">
                  <a:moveTo>
                    <a:pt x="2312720" y="1216812"/>
                  </a:moveTo>
                  <a:lnTo>
                    <a:pt x="2216493" y="1184160"/>
                  </a:lnTo>
                  <a:lnTo>
                    <a:pt x="1655622" y="1000582"/>
                  </a:lnTo>
                  <a:lnTo>
                    <a:pt x="1202474" y="861834"/>
                  </a:lnTo>
                  <a:lnTo>
                    <a:pt x="868870" y="766572"/>
                  </a:lnTo>
                  <a:lnTo>
                    <a:pt x="599567" y="695032"/>
                  </a:lnTo>
                  <a:lnTo>
                    <a:pt x="392188" y="644017"/>
                  </a:lnTo>
                  <a:lnTo>
                    <a:pt x="242468" y="609904"/>
                  </a:lnTo>
                  <a:lnTo>
                    <a:pt x="98513" y="579691"/>
                  </a:lnTo>
                  <a:lnTo>
                    <a:pt x="0" y="560781"/>
                  </a:lnTo>
                  <a:lnTo>
                    <a:pt x="0" y="1216812"/>
                  </a:lnTo>
                  <a:lnTo>
                    <a:pt x="2312720" y="1216812"/>
                  </a:lnTo>
                  <a:close/>
                </a:path>
                <a:path w="2466975" h="1217295">
                  <a:moveTo>
                    <a:pt x="2466822" y="995426"/>
                  </a:moveTo>
                  <a:lnTo>
                    <a:pt x="2410904" y="968286"/>
                  </a:lnTo>
                  <a:lnTo>
                    <a:pt x="2187397" y="859205"/>
                  </a:lnTo>
                  <a:lnTo>
                    <a:pt x="2116251" y="824636"/>
                  </a:lnTo>
                  <a:lnTo>
                    <a:pt x="2042147" y="788835"/>
                  </a:lnTo>
                  <a:lnTo>
                    <a:pt x="2004034" y="770521"/>
                  </a:lnTo>
                  <a:lnTo>
                    <a:pt x="1965248" y="751954"/>
                  </a:lnTo>
                  <a:lnTo>
                    <a:pt x="1925802" y="733145"/>
                  </a:lnTo>
                  <a:lnTo>
                    <a:pt x="1885708" y="714133"/>
                  </a:lnTo>
                  <a:lnTo>
                    <a:pt x="1845005" y="694918"/>
                  </a:lnTo>
                  <a:lnTo>
                    <a:pt x="1803692" y="675538"/>
                  </a:lnTo>
                  <a:lnTo>
                    <a:pt x="1761807" y="655993"/>
                  </a:lnTo>
                  <a:lnTo>
                    <a:pt x="1719351" y="636320"/>
                  </a:lnTo>
                  <a:lnTo>
                    <a:pt x="1676361" y="616521"/>
                  </a:lnTo>
                  <a:lnTo>
                    <a:pt x="1632839" y="596620"/>
                  </a:lnTo>
                  <a:lnTo>
                    <a:pt x="1588833" y="576643"/>
                  </a:lnTo>
                  <a:lnTo>
                    <a:pt x="1544332" y="556602"/>
                  </a:lnTo>
                  <a:lnTo>
                    <a:pt x="1499362" y="536511"/>
                  </a:lnTo>
                  <a:lnTo>
                    <a:pt x="1453959" y="516407"/>
                  </a:lnTo>
                  <a:lnTo>
                    <a:pt x="1408125" y="496290"/>
                  </a:lnTo>
                  <a:lnTo>
                    <a:pt x="1361897" y="476186"/>
                  </a:lnTo>
                  <a:lnTo>
                    <a:pt x="1315275" y="456120"/>
                  </a:lnTo>
                  <a:lnTo>
                    <a:pt x="1268298" y="436105"/>
                  </a:lnTo>
                  <a:lnTo>
                    <a:pt x="1220978" y="416166"/>
                  </a:lnTo>
                  <a:lnTo>
                    <a:pt x="1173314" y="396303"/>
                  </a:lnTo>
                  <a:lnTo>
                    <a:pt x="1125359" y="376555"/>
                  </a:lnTo>
                  <a:lnTo>
                    <a:pt x="1077125" y="356933"/>
                  </a:lnTo>
                  <a:lnTo>
                    <a:pt x="1028611" y="337464"/>
                  </a:lnTo>
                  <a:lnTo>
                    <a:pt x="979855" y="318160"/>
                  </a:lnTo>
                  <a:lnTo>
                    <a:pt x="930871" y="299034"/>
                  </a:lnTo>
                  <a:lnTo>
                    <a:pt x="881684" y="280111"/>
                  </a:lnTo>
                  <a:lnTo>
                    <a:pt x="832307" y="261416"/>
                  </a:lnTo>
                  <a:lnTo>
                    <a:pt x="782764" y="242963"/>
                  </a:lnTo>
                  <a:lnTo>
                    <a:pt x="733069" y="224764"/>
                  </a:lnTo>
                  <a:lnTo>
                    <a:pt x="683247" y="206844"/>
                  </a:lnTo>
                  <a:lnTo>
                    <a:pt x="633323" y="189230"/>
                  </a:lnTo>
                  <a:lnTo>
                    <a:pt x="583298" y="171932"/>
                  </a:lnTo>
                  <a:lnTo>
                    <a:pt x="533209" y="154965"/>
                  </a:lnTo>
                  <a:lnTo>
                    <a:pt x="483069" y="138353"/>
                  </a:lnTo>
                  <a:lnTo>
                    <a:pt x="432904" y="122110"/>
                  </a:lnTo>
                  <a:lnTo>
                    <a:pt x="382727" y="106273"/>
                  </a:lnTo>
                  <a:lnTo>
                    <a:pt x="332549" y="90843"/>
                  </a:lnTo>
                  <a:lnTo>
                    <a:pt x="282409" y="75844"/>
                  </a:lnTo>
                  <a:lnTo>
                    <a:pt x="232321" y="61290"/>
                  </a:lnTo>
                  <a:lnTo>
                    <a:pt x="182295" y="47205"/>
                  </a:lnTo>
                  <a:lnTo>
                    <a:pt x="132359" y="33604"/>
                  </a:lnTo>
                  <a:lnTo>
                    <a:pt x="82524" y="20523"/>
                  </a:lnTo>
                  <a:lnTo>
                    <a:pt x="32829" y="7962"/>
                  </a:lnTo>
                  <a:lnTo>
                    <a:pt x="0" y="0"/>
                  </a:lnTo>
                  <a:lnTo>
                    <a:pt x="0" y="95326"/>
                  </a:lnTo>
                  <a:lnTo>
                    <a:pt x="10668" y="97688"/>
                  </a:lnTo>
                  <a:lnTo>
                    <a:pt x="867397" y="349046"/>
                  </a:lnTo>
                  <a:lnTo>
                    <a:pt x="1659140" y="645299"/>
                  </a:lnTo>
                  <a:lnTo>
                    <a:pt x="2240699" y="892187"/>
                  </a:lnTo>
                  <a:lnTo>
                    <a:pt x="2466822" y="995426"/>
                  </a:lnTo>
                  <a:close/>
                </a:path>
              </a:pathLst>
            </a:custGeom>
            <a:solidFill>
              <a:srgbClr val="E6C35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6972730" y="0"/>
            <a:ext cx="3086100" cy="1526540"/>
            <a:chOff x="6972730" y="0"/>
            <a:chExt cx="3086100" cy="1526540"/>
          </a:xfrm>
        </p:grpSpPr>
        <p:sp>
          <p:nvSpPr>
            <p:cNvPr id="38" name="object 38"/>
            <p:cNvSpPr/>
            <p:nvPr/>
          </p:nvSpPr>
          <p:spPr>
            <a:xfrm>
              <a:off x="6972730" y="0"/>
              <a:ext cx="3086100" cy="1206500"/>
            </a:xfrm>
            <a:custGeom>
              <a:avLst/>
              <a:gdLst/>
              <a:ahLst/>
              <a:cxnLst/>
              <a:rect l="l" t="t" r="r" b="b"/>
              <a:pathLst>
                <a:path w="3086100" h="1206500">
                  <a:moveTo>
                    <a:pt x="3085669" y="0"/>
                  </a:moveTo>
                  <a:lnTo>
                    <a:pt x="0" y="0"/>
                  </a:lnTo>
                  <a:lnTo>
                    <a:pt x="487840" y="222501"/>
                  </a:lnTo>
                  <a:lnTo>
                    <a:pt x="989791" y="441677"/>
                  </a:lnTo>
                  <a:lnTo>
                    <a:pt x="1408594" y="615742"/>
                  </a:lnTo>
                  <a:lnTo>
                    <a:pt x="1783812" y="763935"/>
                  </a:lnTo>
                  <a:lnTo>
                    <a:pt x="2109563" y="885917"/>
                  </a:lnTo>
                  <a:lnTo>
                    <a:pt x="2382504" y="982812"/>
                  </a:lnTo>
                  <a:lnTo>
                    <a:pt x="2655632" y="1074415"/>
                  </a:lnTo>
                  <a:lnTo>
                    <a:pt x="2873537" y="1143274"/>
                  </a:lnTo>
                  <a:lnTo>
                    <a:pt x="3085669" y="1206353"/>
                  </a:lnTo>
                  <a:lnTo>
                    <a:pt x="3085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170654" y="0"/>
              <a:ext cx="2887980" cy="958850"/>
            </a:xfrm>
            <a:custGeom>
              <a:avLst/>
              <a:gdLst/>
              <a:ahLst/>
              <a:cxnLst/>
              <a:rect l="l" t="t" r="r" b="b"/>
              <a:pathLst>
                <a:path w="2887979" h="958850">
                  <a:moveTo>
                    <a:pt x="219878" y="0"/>
                  </a:moveTo>
                  <a:lnTo>
                    <a:pt x="0" y="0"/>
                  </a:lnTo>
                  <a:lnTo>
                    <a:pt x="533820" y="197222"/>
                  </a:lnTo>
                  <a:lnTo>
                    <a:pt x="1405578" y="504077"/>
                  </a:lnTo>
                  <a:lnTo>
                    <a:pt x="2099655" y="733723"/>
                  </a:lnTo>
                  <a:lnTo>
                    <a:pt x="2420452" y="832592"/>
                  </a:lnTo>
                  <a:lnTo>
                    <a:pt x="2558647" y="872097"/>
                  </a:lnTo>
                  <a:lnTo>
                    <a:pt x="2887744" y="958479"/>
                  </a:lnTo>
                  <a:lnTo>
                    <a:pt x="2887744" y="806557"/>
                  </a:lnTo>
                  <a:lnTo>
                    <a:pt x="2601987" y="734759"/>
                  </a:lnTo>
                  <a:lnTo>
                    <a:pt x="2221697" y="631898"/>
                  </a:lnTo>
                  <a:lnTo>
                    <a:pt x="1718042" y="485441"/>
                  </a:lnTo>
                  <a:lnTo>
                    <a:pt x="1037594" y="272995"/>
                  </a:lnTo>
                  <a:lnTo>
                    <a:pt x="219878" y="0"/>
                  </a:lnTo>
                  <a:close/>
                </a:path>
              </a:pathLst>
            </a:custGeom>
            <a:solidFill>
              <a:srgbClr val="D0AE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321715" y="12"/>
              <a:ext cx="2736850" cy="1526540"/>
            </a:xfrm>
            <a:custGeom>
              <a:avLst/>
              <a:gdLst/>
              <a:ahLst/>
              <a:cxnLst/>
              <a:rect l="l" t="t" r="r" b="b"/>
              <a:pathLst>
                <a:path w="2736850" h="1526540">
                  <a:moveTo>
                    <a:pt x="2736672" y="0"/>
                  </a:moveTo>
                  <a:lnTo>
                    <a:pt x="68808" y="0"/>
                  </a:lnTo>
                  <a:lnTo>
                    <a:pt x="886523" y="272986"/>
                  </a:lnTo>
                  <a:lnTo>
                    <a:pt x="1566976" y="485432"/>
                  </a:lnTo>
                  <a:lnTo>
                    <a:pt x="2070633" y="631888"/>
                  </a:lnTo>
                  <a:lnTo>
                    <a:pt x="2450922" y="734758"/>
                  </a:lnTo>
                  <a:lnTo>
                    <a:pt x="2736672" y="806551"/>
                  </a:lnTo>
                  <a:lnTo>
                    <a:pt x="2736672" y="0"/>
                  </a:lnTo>
                  <a:close/>
                </a:path>
                <a:path w="2736850" h="1526540">
                  <a:moveTo>
                    <a:pt x="2736685" y="1391856"/>
                  </a:moveTo>
                  <a:lnTo>
                    <a:pt x="2170849" y="1225842"/>
                  </a:lnTo>
                  <a:lnTo>
                    <a:pt x="1096225" y="823747"/>
                  </a:lnTo>
                  <a:lnTo>
                    <a:pt x="306908" y="488657"/>
                  </a:lnTo>
                  <a:lnTo>
                    <a:pt x="0" y="348526"/>
                  </a:lnTo>
                  <a:lnTo>
                    <a:pt x="84404" y="389509"/>
                  </a:lnTo>
                  <a:lnTo>
                    <a:pt x="372910" y="530339"/>
                  </a:lnTo>
                  <a:lnTo>
                    <a:pt x="479856" y="582307"/>
                  </a:lnTo>
                  <a:lnTo>
                    <a:pt x="553910" y="618109"/>
                  </a:lnTo>
                  <a:lnTo>
                    <a:pt x="630059" y="654735"/>
                  </a:lnTo>
                  <a:lnTo>
                    <a:pt x="708228" y="692099"/>
                  </a:lnTo>
                  <a:lnTo>
                    <a:pt x="788301" y="730135"/>
                  </a:lnTo>
                  <a:lnTo>
                    <a:pt x="870229" y="768743"/>
                  </a:lnTo>
                  <a:lnTo>
                    <a:pt x="911847" y="788238"/>
                  </a:lnTo>
                  <a:lnTo>
                    <a:pt x="953909" y="807847"/>
                  </a:lnTo>
                  <a:lnTo>
                    <a:pt x="996365" y="827557"/>
                  </a:lnTo>
                  <a:lnTo>
                    <a:pt x="1039241" y="847356"/>
                  </a:lnTo>
                  <a:lnTo>
                    <a:pt x="1082509" y="867244"/>
                  </a:lnTo>
                  <a:lnTo>
                    <a:pt x="1126159" y="887196"/>
                  </a:lnTo>
                  <a:lnTo>
                    <a:pt x="1170190" y="907211"/>
                  </a:lnTo>
                  <a:lnTo>
                    <a:pt x="1214577" y="927290"/>
                  </a:lnTo>
                  <a:lnTo>
                    <a:pt x="1259319" y="947394"/>
                  </a:lnTo>
                  <a:lnTo>
                    <a:pt x="1304404" y="967536"/>
                  </a:lnTo>
                  <a:lnTo>
                    <a:pt x="1349819" y="987691"/>
                  </a:lnTo>
                  <a:lnTo>
                    <a:pt x="1395539" y="1007859"/>
                  </a:lnTo>
                  <a:lnTo>
                    <a:pt x="1441589" y="1028039"/>
                  </a:lnTo>
                  <a:lnTo>
                    <a:pt x="1487919" y="1048194"/>
                  </a:lnTo>
                  <a:lnTo>
                    <a:pt x="1534553" y="1068324"/>
                  </a:lnTo>
                  <a:lnTo>
                    <a:pt x="1581454" y="1088428"/>
                  </a:lnTo>
                  <a:lnTo>
                    <a:pt x="1628622" y="1108494"/>
                  </a:lnTo>
                  <a:lnTo>
                    <a:pt x="1676044" y="1128496"/>
                  </a:lnTo>
                  <a:lnTo>
                    <a:pt x="1723707" y="1148448"/>
                  </a:lnTo>
                  <a:lnTo>
                    <a:pt x="1771611" y="1168323"/>
                  </a:lnTo>
                  <a:lnTo>
                    <a:pt x="1819732" y="1188110"/>
                  </a:lnTo>
                  <a:lnTo>
                    <a:pt x="1868068" y="1207795"/>
                  </a:lnTo>
                  <a:lnTo>
                    <a:pt x="1916607" y="1227391"/>
                  </a:lnTo>
                  <a:lnTo>
                    <a:pt x="1965337" y="1246860"/>
                  </a:lnTo>
                  <a:lnTo>
                    <a:pt x="2014245" y="1266215"/>
                  </a:lnTo>
                  <a:lnTo>
                    <a:pt x="2063318" y="1285430"/>
                  </a:lnTo>
                  <a:lnTo>
                    <a:pt x="2112556" y="1304493"/>
                  </a:lnTo>
                  <a:lnTo>
                    <a:pt x="2161933" y="1323403"/>
                  </a:lnTo>
                  <a:lnTo>
                    <a:pt x="2211451" y="1342148"/>
                  </a:lnTo>
                  <a:lnTo>
                    <a:pt x="2261095" y="1360716"/>
                  </a:lnTo>
                  <a:lnTo>
                    <a:pt x="2310854" y="1379093"/>
                  </a:lnTo>
                  <a:lnTo>
                    <a:pt x="2360726" y="1397266"/>
                  </a:lnTo>
                  <a:lnTo>
                    <a:pt x="2410676" y="1415237"/>
                  </a:lnTo>
                  <a:lnTo>
                    <a:pt x="2460714" y="1432991"/>
                  </a:lnTo>
                  <a:lnTo>
                    <a:pt x="2510828" y="1450517"/>
                  </a:lnTo>
                  <a:lnTo>
                    <a:pt x="2561005" y="1467802"/>
                  </a:lnTo>
                  <a:lnTo>
                    <a:pt x="2611234" y="1484845"/>
                  </a:lnTo>
                  <a:lnTo>
                    <a:pt x="2661488" y="1501609"/>
                  </a:lnTo>
                  <a:lnTo>
                    <a:pt x="2711780" y="1518119"/>
                  </a:lnTo>
                  <a:lnTo>
                    <a:pt x="2736685" y="1526146"/>
                  </a:lnTo>
                  <a:lnTo>
                    <a:pt x="2736685" y="1391856"/>
                  </a:lnTo>
                  <a:close/>
                </a:path>
              </a:pathLst>
            </a:custGeom>
            <a:solidFill>
              <a:srgbClr val="E6C35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/>
          <p:cNvGrpSpPr/>
          <p:nvPr/>
        </p:nvGrpSpPr>
        <p:grpSpPr>
          <a:xfrm>
            <a:off x="882548" y="1395613"/>
            <a:ext cx="8273415" cy="4704715"/>
            <a:chOff x="882548" y="1395613"/>
            <a:chExt cx="8273415" cy="4704715"/>
          </a:xfrm>
        </p:grpSpPr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548" y="2724610"/>
              <a:ext cx="8273147" cy="337517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4721" y="1395613"/>
              <a:ext cx="2433638" cy="200068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3252" y="2716467"/>
              <a:ext cx="124230" cy="12423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743621" y="1477644"/>
              <a:ext cx="1861185" cy="2971800"/>
            </a:xfrm>
            <a:custGeom>
              <a:avLst/>
              <a:gdLst/>
              <a:ahLst/>
              <a:cxnLst/>
              <a:rect l="l" t="t" r="r" b="b"/>
              <a:pathLst>
                <a:path w="1861185" h="2971800">
                  <a:moveTo>
                    <a:pt x="1860816" y="0"/>
                  </a:moveTo>
                  <a:lnTo>
                    <a:pt x="1831098" y="0"/>
                  </a:lnTo>
                  <a:lnTo>
                    <a:pt x="1831098" y="2329180"/>
                  </a:lnTo>
                  <a:lnTo>
                    <a:pt x="0" y="2329180"/>
                  </a:lnTo>
                  <a:lnTo>
                    <a:pt x="0" y="2358390"/>
                  </a:lnTo>
                  <a:lnTo>
                    <a:pt x="0" y="2971800"/>
                  </a:lnTo>
                  <a:lnTo>
                    <a:pt x="29718" y="2971800"/>
                  </a:lnTo>
                  <a:lnTo>
                    <a:pt x="29718" y="2358390"/>
                  </a:lnTo>
                  <a:lnTo>
                    <a:pt x="1860816" y="2358390"/>
                  </a:lnTo>
                  <a:lnTo>
                    <a:pt x="1860816" y="2329180"/>
                  </a:lnTo>
                  <a:lnTo>
                    <a:pt x="1860816" y="0"/>
                  </a:lnTo>
                  <a:close/>
                </a:path>
              </a:pathLst>
            </a:custGeom>
            <a:solidFill>
              <a:srgbClr val="E4C2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127826" y="2787014"/>
              <a:ext cx="534670" cy="1662430"/>
            </a:xfrm>
            <a:custGeom>
              <a:avLst/>
              <a:gdLst/>
              <a:ahLst/>
              <a:cxnLst/>
              <a:rect l="l" t="t" r="r" b="b"/>
              <a:pathLst>
                <a:path w="534670" h="1662429">
                  <a:moveTo>
                    <a:pt x="534314" y="1383030"/>
                  </a:moveTo>
                  <a:lnTo>
                    <a:pt x="29718" y="1383030"/>
                  </a:lnTo>
                  <a:lnTo>
                    <a:pt x="29718" y="0"/>
                  </a:lnTo>
                  <a:lnTo>
                    <a:pt x="0" y="0"/>
                  </a:lnTo>
                  <a:lnTo>
                    <a:pt x="0" y="1383030"/>
                  </a:lnTo>
                  <a:lnTo>
                    <a:pt x="0" y="1412240"/>
                  </a:lnTo>
                  <a:lnTo>
                    <a:pt x="504583" y="1412240"/>
                  </a:lnTo>
                  <a:lnTo>
                    <a:pt x="504583" y="1662430"/>
                  </a:lnTo>
                  <a:lnTo>
                    <a:pt x="534314" y="1662430"/>
                  </a:lnTo>
                  <a:lnTo>
                    <a:pt x="534314" y="1412240"/>
                  </a:lnTo>
                  <a:lnTo>
                    <a:pt x="534314" y="1383030"/>
                  </a:lnTo>
                  <a:close/>
                </a:path>
              </a:pathLst>
            </a:custGeom>
            <a:solidFill>
              <a:srgbClr val="38B5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717806" y="1448434"/>
              <a:ext cx="2576830" cy="3001010"/>
            </a:xfrm>
            <a:custGeom>
              <a:avLst/>
              <a:gdLst/>
              <a:ahLst/>
              <a:cxnLst/>
              <a:rect l="l" t="t" r="r" b="b"/>
              <a:pathLst>
                <a:path w="2576829" h="3001010">
                  <a:moveTo>
                    <a:pt x="2576804" y="2358390"/>
                  </a:moveTo>
                  <a:lnTo>
                    <a:pt x="745705" y="2358390"/>
                  </a:lnTo>
                  <a:lnTo>
                    <a:pt x="745705" y="29210"/>
                  </a:lnTo>
                  <a:lnTo>
                    <a:pt x="745705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715987" y="29210"/>
                  </a:lnTo>
                  <a:lnTo>
                    <a:pt x="715987" y="2358390"/>
                  </a:lnTo>
                  <a:lnTo>
                    <a:pt x="715987" y="2387600"/>
                  </a:lnTo>
                  <a:lnTo>
                    <a:pt x="2547074" y="2387600"/>
                  </a:lnTo>
                  <a:lnTo>
                    <a:pt x="2547074" y="3001010"/>
                  </a:lnTo>
                  <a:lnTo>
                    <a:pt x="2576804" y="3001010"/>
                  </a:lnTo>
                  <a:lnTo>
                    <a:pt x="2576804" y="2387600"/>
                  </a:lnTo>
                  <a:lnTo>
                    <a:pt x="2576804" y="2358390"/>
                  </a:lnTo>
                  <a:close/>
                </a:path>
              </a:pathLst>
            </a:custGeom>
            <a:solidFill>
              <a:srgbClr val="E4C25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4323718" y="1996618"/>
            <a:ext cx="1391285" cy="842010"/>
          </a:xfrm>
          <a:prstGeom prst="rect"/>
        </p:spPr>
        <p:txBody>
          <a:bodyPr wrap="square" lIns="0" tIns="41275" rIns="0" bIns="0" rtlCol="0" vert="horz">
            <a:spAutoFit/>
          </a:bodyPr>
          <a:lstStyle/>
          <a:p>
            <a:pPr marL="127635" marR="5080" indent="-115570">
              <a:lnSpc>
                <a:spcPts val="3140"/>
              </a:lnSpc>
              <a:spcBef>
                <a:spcPts val="325"/>
              </a:spcBef>
            </a:pPr>
            <a:r>
              <a:rPr dirty="0" sz="2700" spc="-415">
                <a:solidFill>
                  <a:srgbClr val="F4D98C"/>
                </a:solidFill>
                <a:latin typeface="Trebuchet MS"/>
                <a:cs typeface="Trebuchet MS"/>
              </a:rPr>
              <a:t>A</a:t>
            </a:r>
            <a:r>
              <a:rPr dirty="0" sz="2700" spc="-330">
                <a:solidFill>
                  <a:srgbClr val="F4D98C"/>
                </a:solidFill>
                <a:latin typeface="Trebuchet MS"/>
                <a:cs typeface="Trebuchet MS"/>
              </a:rPr>
              <a:t>PP</a:t>
            </a:r>
            <a:r>
              <a:rPr dirty="0" sz="2700" spc="-305">
                <a:solidFill>
                  <a:srgbClr val="F4D98C"/>
                </a:solidFill>
                <a:latin typeface="Trebuchet MS"/>
                <a:cs typeface="Trebuchet MS"/>
              </a:rPr>
              <a:t>R</a:t>
            </a:r>
            <a:r>
              <a:rPr dirty="0" sz="2700" spc="-415">
                <a:solidFill>
                  <a:srgbClr val="F4D98C"/>
                </a:solidFill>
                <a:latin typeface="Trebuchet MS"/>
                <a:cs typeface="Trebuchet MS"/>
              </a:rPr>
              <a:t>A</a:t>
            </a:r>
            <a:r>
              <a:rPr dirty="0" sz="2700" spc="-15">
                <a:solidFill>
                  <a:srgbClr val="F4D98C"/>
                </a:solidFill>
                <a:latin typeface="Trebuchet MS"/>
                <a:cs typeface="Trebuchet MS"/>
              </a:rPr>
              <a:t>I</a:t>
            </a:r>
            <a:r>
              <a:rPr dirty="0" sz="2700" spc="-180">
                <a:solidFill>
                  <a:srgbClr val="F4D98C"/>
                </a:solidFill>
                <a:latin typeface="Trebuchet MS"/>
                <a:cs typeface="Trebuchet MS"/>
              </a:rPr>
              <a:t>S</a:t>
            </a:r>
            <a:r>
              <a:rPr dirty="0" sz="2700" spc="-415">
                <a:solidFill>
                  <a:srgbClr val="F4D98C"/>
                </a:solidFill>
                <a:latin typeface="Trebuchet MS"/>
                <a:cs typeface="Trebuchet MS"/>
              </a:rPr>
              <a:t>A</a:t>
            </a:r>
            <a:r>
              <a:rPr dirty="0" sz="2700" spc="-335">
                <a:solidFill>
                  <a:srgbClr val="F4D98C"/>
                </a:solidFill>
                <a:latin typeface="Trebuchet MS"/>
                <a:cs typeface="Trebuchet MS"/>
              </a:rPr>
              <a:t>L  </a:t>
            </a:r>
            <a:r>
              <a:rPr dirty="0" sz="2700" spc="-330">
                <a:latin typeface="Trebuchet MS"/>
                <a:cs typeface="Trebuchet MS"/>
              </a:rPr>
              <a:t>TIMELINE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17736" y="4850587"/>
            <a:ext cx="929005" cy="74549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dirty="0" sz="125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50" spc="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250" spc="-9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250" spc="-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25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250" spc="-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50" spc="-265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dirty="0" sz="1250" spc="3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250" spc="-5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250" spc="-315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1250">
              <a:latin typeface="Verdana"/>
              <a:cs typeface="Verdana"/>
            </a:endParaRPr>
          </a:p>
          <a:p>
            <a:pPr algn="ctr" marL="12065" marR="5080">
              <a:lnSpc>
                <a:spcPct val="118100"/>
              </a:lnSpc>
              <a:spcBef>
                <a:spcPts val="50"/>
              </a:spcBef>
            </a:pP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5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Property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Returns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58458" y="4769130"/>
            <a:ext cx="998855" cy="9537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26695" marR="219075">
              <a:lnSpc>
                <a:spcPct val="114199"/>
              </a:lnSpc>
              <a:spcBef>
                <a:spcPts val="100"/>
              </a:spcBef>
            </a:pPr>
            <a:r>
              <a:rPr dirty="0" sz="125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50" spc="5">
                <a:solidFill>
                  <a:srgbClr val="FFFFFF"/>
                </a:solidFill>
                <a:latin typeface="Verdana"/>
                <a:cs typeface="Verdana"/>
              </a:rPr>
              <a:t>pp</a:t>
            </a:r>
            <a:r>
              <a:rPr dirty="0" sz="1250" spc="3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250" spc="-4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5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dirty="0" sz="1250" spc="-55">
                <a:solidFill>
                  <a:srgbClr val="FFFFFF"/>
                </a:solidFill>
                <a:latin typeface="Verdana"/>
                <a:cs typeface="Verdana"/>
              </a:rPr>
              <a:t>Period:</a:t>
            </a:r>
            <a:endParaRPr sz="1250">
              <a:latin typeface="Verdana"/>
              <a:cs typeface="Verdana"/>
            </a:endParaRPr>
          </a:p>
          <a:p>
            <a:pPr algn="ctr" marL="12700" marR="5080">
              <a:lnSpc>
                <a:spcPct val="118100"/>
              </a:lnSpc>
              <a:spcBef>
                <a:spcPts val="50"/>
              </a:spcBef>
            </a:pP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900" spc="-5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900" spc="8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f  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Assessment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557104" y="4820225"/>
            <a:ext cx="944244" cy="74549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dirty="0" sz="1250" spc="-10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z="1250" spc="-8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1250" spc="-5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250" spc="-6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1250" spc="-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50" spc="-265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dirty="0" sz="1250" spc="3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250" spc="-5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250" spc="-315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1250">
              <a:latin typeface="Verdana"/>
              <a:cs typeface="Verdana"/>
            </a:endParaRPr>
          </a:p>
          <a:p>
            <a:pPr algn="ctr" marL="12700" marR="5080">
              <a:lnSpc>
                <a:spcPct val="118100"/>
              </a:lnSpc>
              <a:spcBef>
                <a:spcPts val="50"/>
              </a:spcBef>
            </a:pP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Notice </a:t>
            </a: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Assessment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819779" y="4829852"/>
            <a:ext cx="937260" cy="791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4199"/>
              </a:lnSpc>
              <a:spcBef>
                <a:spcPts val="100"/>
              </a:spcBef>
            </a:pPr>
            <a:r>
              <a:rPr dirty="0" sz="1250" spc="-15">
                <a:solidFill>
                  <a:srgbClr val="FFFFFF"/>
                </a:solidFill>
                <a:latin typeface="Verdana"/>
                <a:cs typeface="Verdana"/>
              </a:rPr>
              <a:t>Digest </a:t>
            </a:r>
            <a:r>
              <a:rPr dirty="0" sz="125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250" spc="-8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1250" spc="5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1250" spc="-105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1250" spc="-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250" spc="35">
                <a:solidFill>
                  <a:srgbClr val="FFFFFF"/>
                </a:solidFill>
                <a:latin typeface="Verdana"/>
                <a:cs typeface="Verdana"/>
              </a:rPr>
              <a:t>ss</a:t>
            </a:r>
            <a:r>
              <a:rPr dirty="0" sz="1250" spc="-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250" spc="3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250" spc="-8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250" spc="-315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1250">
              <a:latin typeface="Verdana"/>
              <a:cs typeface="Verdana"/>
            </a:endParaRPr>
          </a:p>
          <a:p>
            <a:pPr algn="ctr" marL="52069" marR="44450">
              <a:lnSpc>
                <a:spcPct val="118100"/>
              </a:lnSpc>
              <a:spcBef>
                <a:spcPts val="50"/>
              </a:spcBef>
            </a:pP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5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5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5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8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916901" y="4820225"/>
            <a:ext cx="970280" cy="90741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dirty="0" sz="125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50" spc="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250" spc="-9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250" spc="-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25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250" spc="-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50" spc="-265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dirty="0" sz="1250" spc="3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250" spc="-5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250" spc="-315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1250">
              <a:latin typeface="Verdana"/>
              <a:cs typeface="Verdana"/>
            </a:endParaRPr>
          </a:p>
          <a:p>
            <a:pPr algn="ctr" marL="12065" marR="5080" indent="-635">
              <a:lnSpc>
                <a:spcPct val="118100"/>
              </a:lnSpc>
              <a:spcBef>
                <a:spcPts val="50"/>
              </a:spcBef>
            </a:pP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Homestead 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5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r  </a:t>
            </a:r>
            <a:r>
              <a:rPr dirty="0" sz="900" spc="8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900" spc="-4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900" spc="-55">
                <a:solidFill>
                  <a:srgbClr val="FFFFFF"/>
                </a:solidFill>
                <a:latin typeface="Verdana"/>
                <a:cs typeface="Verdana"/>
              </a:rPr>
              <a:t>rr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dirty="0" sz="9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900" spc="-5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endParaRPr sz="900">
              <a:latin typeface="Verdana"/>
              <a:cs typeface="Verdana"/>
            </a:endParaRPr>
          </a:p>
          <a:p>
            <a:pPr algn="ctr" marL="147320" marR="153670">
              <a:lnSpc>
                <a:spcPct val="114199"/>
              </a:lnSpc>
              <a:spcBef>
                <a:spcPts val="180"/>
              </a:spcBef>
            </a:pPr>
            <a:r>
              <a:rPr dirty="0" sz="400" spc="-7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dirty="0" sz="4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400" spc="-5">
                <a:solidFill>
                  <a:srgbClr val="FFFFFF"/>
                </a:solidFill>
                <a:latin typeface="Verdana"/>
                <a:cs typeface="Verdana"/>
              </a:rPr>
              <a:t>pp</a:t>
            </a:r>
            <a:r>
              <a:rPr dirty="0" sz="400" spc="-5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400" spc="-2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400" spc="25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4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400" spc="-2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400" spc="-25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400" spc="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400" spc="-3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400" spc="1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4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400" spc="-3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400" spc="1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4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0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400" spc="25">
                <a:solidFill>
                  <a:srgbClr val="FFFFFF"/>
                </a:solidFill>
                <a:latin typeface="Verdana"/>
                <a:cs typeface="Verdana"/>
              </a:rPr>
              <a:t>cc</a:t>
            </a:r>
            <a:r>
              <a:rPr dirty="0" sz="400" spc="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400" spc="-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400" spc="-2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400" spc="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400">
                <a:solidFill>
                  <a:srgbClr val="FFFFFF"/>
                </a:solidFill>
                <a:latin typeface="Verdana"/>
                <a:cs typeface="Verdana"/>
              </a:rPr>
              <a:t>d  </a:t>
            </a:r>
            <a:r>
              <a:rPr dirty="0" sz="400" spc="-25">
                <a:solidFill>
                  <a:srgbClr val="FFFFFF"/>
                </a:solidFill>
                <a:latin typeface="Verdana"/>
                <a:cs typeface="Verdana"/>
              </a:rPr>
              <a:t>year-round)</a:t>
            </a:r>
            <a:endParaRPr sz="40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09522" y="7460950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2</a:t>
            </a:r>
            <a:r>
              <a:rPr dirty="0" sz="600" spc="-5" b="1">
                <a:latin typeface="Times New Roman"/>
                <a:cs typeface="Times New Roman"/>
              </a:rPr>
              <a:t>7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6548"/>
            <a:ext cx="10058400" cy="133350"/>
          </a:xfrm>
          <a:custGeom>
            <a:avLst/>
            <a:gdLst/>
            <a:ahLst/>
            <a:cxnLst/>
            <a:rect l="l" t="t" r="r" b="b"/>
            <a:pathLst>
              <a:path w="10058400" h="133350">
                <a:moveTo>
                  <a:pt x="0" y="133349"/>
                </a:moveTo>
                <a:lnTo>
                  <a:pt x="0" y="0"/>
                </a:lnTo>
                <a:lnTo>
                  <a:pt x="10058399" y="0"/>
                </a:lnTo>
                <a:lnTo>
                  <a:pt x="10058399" y="133349"/>
                </a:lnTo>
                <a:lnTo>
                  <a:pt x="0" y="13334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61" y="1132743"/>
            <a:ext cx="9882533" cy="54893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148111" y="7390226"/>
            <a:ext cx="1577975" cy="1968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535"/>
              </a:lnSpc>
              <a:spcBef>
                <a:spcPts val="13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5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Reported </a:t>
            </a:r>
            <a:r>
              <a:rPr dirty="0" sz="450" spc="5" b="1">
                <a:latin typeface="Times New Roman"/>
                <a:cs typeface="Times New Roman"/>
              </a:rPr>
              <a:t>May </a:t>
            </a:r>
            <a:r>
              <a:rPr dirty="0" sz="450" spc="25" b="1">
                <a:latin typeface="Times New Roman"/>
                <a:cs typeface="Times New Roman"/>
              </a:rPr>
              <a:t>Be</a:t>
            </a:r>
            <a:r>
              <a:rPr dirty="0" sz="450" spc="10" b="1">
                <a:latin typeface="Times New Roman"/>
                <a:cs typeface="Times New Roman"/>
              </a:rPr>
              <a:t> </a:t>
            </a:r>
            <a:r>
              <a:rPr dirty="0" sz="450" spc="5" b="1">
                <a:latin typeface="Times New Roman"/>
                <a:cs typeface="Times New Roman"/>
              </a:rPr>
              <a:t>Subject </a:t>
            </a:r>
            <a:r>
              <a:rPr dirty="0" sz="450" spc="30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5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  <a:p>
            <a:pPr algn="r" marR="5080">
              <a:lnSpc>
                <a:spcPts val="775"/>
              </a:lnSpc>
            </a:pPr>
            <a:r>
              <a:rPr dirty="0" sz="650" spc="5" b="1">
                <a:latin typeface="Times New Roman"/>
                <a:cs typeface="Times New Roman"/>
              </a:rPr>
              <a:t>28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6691" y="127928"/>
            <a:ext cx="5066665" cy="549910"/>
          </a:xfrm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400" spc="-60">
                <a:solidFill>
                  <a:srgbClr val="1A4D7D"/>
                </a:solidFill>
                <a:latin typeface="Times New Roman"/>
                <a:cs typeface="Times New Roman"/>
              </a:rPr>
              <a:t>APPEALS</a:t>
            </a:r>
            <a:r>
              <a:rPr dirty="0" sz="3400" spc="-55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5">
                <a:solidFill>
                  <a:srgbClr val="1A4D7D"/>
                </a:solidFill>
                <a:latin typeface="Times New Roman"/>
                <a:cs typeface="Times New Roman"/>
              </a:rPr>
              <a:t>COMPARISON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0058400" cy="7772400"/>
            <a:chOff x="-1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399" cy="777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" y="1247661"/>
              <a:ext cx="10058400" cy="6525259"/>
            </a:xfrm>
            <a:custGeom>
              <a:avLst/>
              <a:gdLst/>
              <a:ahLst/>
              <a:cxnLst/>
              <a:rect l="l" t="t" r="r" b="b"/>
              <a:pathLst>
                <a:path w="10058400" h="6525259">
                  <a:moveTo>
                    <a:pt x="0" y="2027030"/>
                  </a:moveTo>
                  <a:lnTo>
                    <a:pt x="6687655" y="0"/>
                  </a:lnTo>
                  <a:lnTo>
                    <a:pt x="10058401" y="2801600"/>
                  </a:lnTo>
                  <a:lnTo>
                    <a:pt x="10058401" y="4089621"/>
                  </a:lnTo>
                  <a:lnTo>
                    <a:pt x="2024370" y="6524738"/>
                  </a:lnTo>
                  <a:lnTo>
                    <a:pt x="0" y="6524739"/>
                  </a:lnTo>
                  <a:lnTo>
                    <a:pt x="0" y="2027030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836852" y="0"/>
              <a:ext cx="3221990" cy="1936114"/>
            </a:xfrm>
            <a:custGeom>
              <a:avLst/>
              <a:gdLst/>
              <a:ahLst/>
              <a:cxnLst/>
              <a:rect l="l" t="t" r="r" b="b"/>
              <a:pathLst>
                <a:path w="3221990" h="1936114">
                  <a:moveTo>
                    <a:pt x="0" y="1935915"/>
                  </a:moveTo>
                  <a:lnTo>
                    <a:pt x="0" y="289426"/>
                  </a:lnTo>
                  <a:lnTo>
                    <a:pt x="868279" y="0"/>
                  </a:lnTo>
                  <a:lnTo>
                    <a:pt x="3221546" y="0"/>
                  </a:lnTo>
                  <a:lnTo>
                    <a:pt x="3221546" y="862066"/>
                  </a:lnTo>
                  <a:lnTo>
                    <a:pt x="0" y="1935915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14542" y="3232273"/>
              <a:ext cx="4837430" cy="66040"/>
            </a:xfrm>
            <a:custGeom>
              <a:avLst/>
              <a:gdLst/>
              <a:ahLst/>
              <a:cxnLst/>
              <a:rect l="l" t="t" r="r" b="b"/>
              <a:pathLst>
                <a:path w="4837430" h="66039">
                  <a:moveTo>
                    <a:pt x="4837271" y="65782"/>
                  </a:moveTo>
                  <a:lnTo>
                    <a:pt x="0" y="65782"/>
                  </a:lnTo>
                  <a:lnTo>
                    <a:pt x="0" y="0"/>
                  </a:lnTo>
                  <a:lnTo>
                    <a:pt x="4837271" y="0"/>
                  </a:lnTo>
                  <a:lnTo>
                    <a:pt x="4837271" y="657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365"/>
              <a:t>LEGISLATION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1841" y="6960559"/>
            <a:ext cx="1921510" cy="170180"/>
          </a:xfrm>
          <a:prstGeom prst="rect">
            <a:avLst/>
          </a:prstGeom>
          <a:solidFill>
            <a:srgbClr val="FBA211"/>
          </a:solidFill>
        </p:spPr>
        <p:txBody>
          <a:bodyPr wrap="square" lIns="0" tIns="27305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215"/>
              </a:spcBef>
            </a:pPr>
            <a:r>
              <a:rPr dirty="0" u="sng" sz="65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3"/>
              </a:rPr>
              <a:t>https://www.legis.ga.gov/legislation/64072</a:t>
            </a:r>
            <a:endParaRPr sz="65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07010" rIns="0" bIns="0" rtlCol="0" vert="horz">
            <a:spAutoFit/>
          </a:bodyPr>
          <a:lstStyle/>
          <a:p>
            <a:pPr marL="123189">
              <a:lnSpc>
                <a:spcPct val="100000"/>
              </a:lnSpc>
              <a:spcBef>
                <a:spcPts val="1630"/>
              </a:spcBef>
            </a:pPr>
            <a:r>
              <a:rPr dirty="0" spc="-145"/>
              <a:t>HB270</a:t>
            </a:r>
          </a:p>
          <a:p>
            <a:pPr marL="12700" marR="5080">
              <a:lnSpc>
                <a:spcPct val="122600"/>
              </a:lnSpc>
              <a:spcBef>
                <a:spcPts val="465"/>
              </a:spcBef>
            </a:pPr>
            <a:r>
              <a:rPr dirty="0" u="none" sz="1300" spc="-40" b="0">
                <a:latin typeface="Times New Roman"/>
                <a:cs typeface="Times New Roman"/>
              </a:rPr>
              <a:t>A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BILL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15" b="0">
                <a:latin typeface="Times New Roman"/>
                <a:cs typeface="Times New Roman"/>
              </a:rPr>
              <a:t>to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be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5" b="0">
                <a:latin typeface="Times New Roman"/>
                <a:cs typeface="Times New Roman"/>
              </a:rPr>
              <a:t>entitled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15" b="0">
                <a:latin typeface="Times New Roman"/>
                <a:cs typeface="Times New Roman"/>
              </a:rPr>
              <a:t>an </a:t>
            </a:r>
            <a:r>
              <a:rPr dirty="0" u="none" sz="1300" spc="-25" b="0">
                <a:latin typeface="Times New Roman"/>
                <a:cs typeface="Times New Roman"/>
              </a:rPr>
              <a:t>Act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15" b="0">
                <a:latin typeface="Times New Roman"/>
                <a:cs typeface="Times New Roman"/>
              </a:rPr>
              <a:t>to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0" b="0">
                <a:latin typeface="Times New Roman"/>
                <a:cs typeface="Times New Roman"/>
              </a:rPr>
              <a:t>provide </a:t>
            </a:r>
            <a:r>
              <a:rPr dirty="0" u="none" sz="1300" spc="-40" b="0">
                <a:latin typeface="Times New Roman"/>
                <a:cs typeface="Times New Roman"/>
              </a:rPr>
              <a:t>a</a:t>
            </a:r>
            <a:r>
              <a:rPr dirty="0" u="none" sz="1300" spc="-15" b="0">
                <a:latin typeface="Times New Roman"/>
                <a:cs typeface="Times New Roman"/>
              </a:rPr>
              <a:t> homestead </a:t>
            </a:r>
            <a:r>
              <a:rPr dirty="0" u="none" sz="1300" spc="-20" b="0">
                <a:latin typeface="Times New Roman"/>
                <a:cs typeface="Times New Roman"/>
              </a:rPr>
              <a:t>exemption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from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50" b="0">
                <a:latin typeface="Times New Roman"/>
                <a:cs typeface="Times New Roman"/>
              </a:rPr>
              <a:t>City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of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45" b="0">
                <a:latin typeface="Times New Roman"/>
                <a:cs typeface="Times New Roman"/>
              </a:rPr>
              <a:t>College</a:t>
            </a:r>
            <a:r>
              <a:rPr dirty="0" u="none" sz="1300" spc="-20" b="0">
                <a:latin typeface="Times New Roman"/>
                <a:cs typeface="Times New Roman"/>
              </a:rPr>
              <a:t> Park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0" b="0">
                <a:latin typeface="Times New Roman"/>
                <a:cs typeface="Times New Roman"/>
              </a:rPr>
              <a:t>ad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0" b="0">
                <a:latin typeface="Times New Roman"/>
                <a:cs typeface="Times New Roman"/>
              </a:rPr>
              <a:t>valorem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taxes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for </a:t>
            </a:r>
            <a:r>
              <a:rPr dirty="0" u="none" sz="1300" spc="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municipal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purposes </a:t>
            </a:r>
            <a:r>
              <a:rPr dirty="0" u="none" sz="1300" b="0">
                <a:latin typeface="Times New Roman"/>
                <a:cs typeface="Times New Roman"/>
              </a:rPr>
              <a:t>for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45" b="0">
                <a:latin typeface="Times New Roman"/>
                <a:cs typeface="Times New Roman"/>
              </a:rPr>
              <a:t>full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amount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of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assessed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45" b="0">
                <a:latin typeface="Times New Roman"/>
                <a:cs typeface="Times New Roman"/>
              </a:rPr>
              <a:t>value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of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5" b="0">
                <a:latin typeface="Times New Roman"/>
                <a:cs typeface="Times New Roman"/>
              </a:rPr>
              <a:t> homestead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for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25" b="0">
                <a:latin typeface="Times New Roman"/>
                <a:cs typeface="Times New Roman"/>
              </a:rPr>
              <a:t>residents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of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that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50" b="0">
                <a:latin typeface="Times New Roman"/>
                <a:cs typeface="Times New Roman"/>
              </a:rPr>
              <a:t>city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who </a:t>
            </a:r>
            <a:r>
              <a:rPr dirty="0" u="none" sz="1300" spc="-30" b="0">
                <a:latin typeface="Times New Roman"/>
                <a:cs typeface="Times New Roman"/>
              </a:rPr>
              <a:t>are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disabled </a:t>
            </a:r>
            <a:r>
              <a:rPr dirty="0" u="none" sz="1300" spc="-310" b="0">
                <a:latin typeface="Times New Roman"/>
                <a:cs typeface="Times New Roman"/>
              </a:rPr>
              <a:t> </a:t>
            </a:r>
            <a:r>
              <a:rPr dirty="0" u="none" sz="1300" spc="10" b="0">
                <a:latin typeface="Times New Roman"/>
                <a:cs typeface="Times New Roman"/>
              </a:rPr>
              <a:t>or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who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0" b="0">
                <a:latin typeface="Times New Roman"/>
                <a:cs typeface="Times New Roman"/>
              </a:rPr>
              <a:t>are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65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0" b="0">
                <a:latin typeface="Times New Roman"/>
                <a:cs typeface="Times New Roman"/>
              </a:rPr>
              <a:t>years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of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0" b="0">
                <a:latin typeface="Times New Roman"/>
                <a:cs typeface="Times New Roman"/>
              </a:rPr>
              <a:t>age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10" b="0">
                <a:latin typeface="Times New Roman"/>
                <a:cs typeface="Times New Roman"/>
              </a:rPr>
              <a:t>or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0" b="0">
                <a:latin typeface="Times New Roman"/>
                <a:cs typeface="Times New Roman"/>
              </a:rPr>
              <a:t>older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and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25" b="0">
                <a:latin typeface="Times New Roman"/>
                <a:cs typeface="Times New Roman"/>
              </a:rPr>
              <a:t>whose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5" b="0">
                <a:latin typeface="Times New Roman"/>
                <a:cs typeface="Times New Roman"/>
              </a:rPr>
              <a:t>income,</a:t>
            </a:r>
            <a:r>
              <a:rPr dirty="0" u="none" sz="1300" spc="-15" b="0">
                <a:latin typeface="Times New Roman"/>
                <a:cs typeface="Times New Roman"/>
              </a:rPr>
              <a:t> together </a:t>
            </a:r>
            <a:r>
              <a:rPr dirty="0" u="none" sz="1300" spc="-30" b="0">
                <a:latin typeface="Times New Roman"/>
                <a:cs typeface="Times New Roman"/>
              </a:rPr>
              <a:t>with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0" b="0">
                <a:latin typeface="Times New Roman"/>
                <a:cs typeface="Times New Roman"/>
              </a:rPr>
              <a:t>income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of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5" b="0">
                <a:latin typeface="Times New Roman"/>
                <a:cs typeface="Times New Roman"/>
              </a:rPr>
              <a:t> spouse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who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also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5" b="0">
                <a:latin typeface="Times New Roman"/>
                <a:cs typeface="Times New Roman"/>
              </a:rPr>
              <a:t>occupies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and </a:t>
            </a:r>
            <a:r>
              <a:rPr dirty="0" u="none" sz="1300" spc="-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resides</a:t>
            </a:r>
            <a:r>
              <a:rPr dirty="0" u="none" sz="1300" spc="-15" b="0">
                <a:latin typeface="Times New Roman"/>
                <a:cs typeface="Times New Roman"/>
              </a:rPr>
              <a:t> at </a:t>
            </a:r>
            <a:r>
              <a:rPr dirty="0" u="none" sz="1300" spc="-20" b="0">
                <a:latin typeface="Times New Roman"/>
                <a:cs typeface="Times New Roman"/>
              </a:rPr>
              <a:t>such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0" b="0">
                <a:latin typeface="Times New Roman"/>
                <a:cs typeface="Times New Roman"/>
              </a:rPr>
              <a:t>homestead,</a:t>
            </a:r>
            <a:r>
              <a:rPr dirty="0" u="none" sz="1300" spc="-15" b="0">
                <a:latin typeface="Times New Roman"/>
                <a:cs typeface="Times New Roman"/>
              </a:rPr>
              <a:t> does </a:t>
            </a:r>
            <a:r>
              <a:rPr dirty="0" u="none" sz="1300" spc="15" b="0">
                <a:latin typeface="Times New Roman"/>
                <a:cs typeface="Times New Roman"/>
              </a:rPr>
              <a:t>not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exceed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0" b="0">
                <a:latin typeface="Times New Roman"/>
                <a:cs typeface="Times New Roman"/>
              </a:rPr>
              <a:t>maximum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amount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0" b="0">
                <a:latin typeface="Times New Roman"/>
                <a:cs typeface="Times New Roman"/>
              </a:rPr>
              <a:t>which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5" b="0">
                <a:latin typeface="Times New Roman"/>
                <a:cs typeface="Times New Roman"/>
              </a:rPr>
              <a:t>may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be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received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45" b="0">
                <a:latin typeface="Times New Roman"/>
                <a:cs typeface="Times New Roman"/>
              </a:rPr>
              <a:t>by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15" b="0">
                <a:latin typeface="Times New Roman"/>
                <a:cs typeface="Times New Roman"/>
              </a:rPr>
              <a:t>an </a:t>
            </a:r>
            <a:r>
              <a:rPr dirty="0" u="none" sz="1300" spc="-40" b="0">
                <a:latin typeface="Times New Roman"/>
                <a:cs typeface="Times New Roman"/>
              </a:rPr>
              <a:t>individual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and</a:t>
            </a:r>
            <a:r>
              <a:rPr dirty="0" u="none" sz="1300" spc="-15" b="0">
                <a:latin typeface="Times New Roman"/>
                <a:cs typeface="Times New Roman"/>
              </a:rPr>
              <a:t> an 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40" b="0">
                <a:latin typeface="Times New Roman"/>
                <a:cs typeface="Times New Roman"/>
              </a:rPr>
              <a:t>individual's</a:t>
            </a:r>
            <a:r>
              <a:rPr dirty="0" u="none" sz="1300" spc="-15" b="0">
                <a:latin typeface="Times New Roman"/>
                <a:cs typeface="Times New Roman"/>
              </a:rPr>
              <a:t> spouse at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45" b="0">
                <a:latin typeface="Times New Roman"/>
                <a:cs typeface="Times New Roman"/>
              </a:rPr>
              <a:t>full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0" b="0">
                <a:latin typeface="Times New Roman"/>
                <a:cs typeface="Times New Roman"/>
              </a:rPr>
              <a:t>retirement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0" b="0">
                <a:latin typeface="Times New Roman"/>
                <a:cs typeface="Times New Roman"/>
              </a:rPr>
              <a:t>age</a:t>
            </a:r>
            <a:r>
              <a:rPr dirty="0" u="none" sz="1300" spc="-10" b="0">
                <a:latin typeface="Times New Roman"/>
                <a:cs typeface="Times New Roman"/>
              </a:rPr>
              <a:t> under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35" b="0">
                <a:latin typeface="Times New Roman"/>
                <a:cs typeface="Times New Roman"/>
              </a:rPr>
              <a:t>federal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55" b="0">
                <a:latin typeface="Times New Roman"/>
                <a:cs typeface="Times New Roman"/>
              </a:rPr>
              <a:t>Social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45" b="0">
                <a:latin typeface="Times New Roman"/>
                <a:cs typeface="Times New Roman"/>
              </a:rPr>
              <a:t>Security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25" b="0">
                <a:latin typeface="Times New Roman"/>
                <a:cs typeface="Times New Roman"/>
              </a:rPr>
              <a:t>Act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for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5" b="0">
                <a:latin typeface="Times New Roman"/>
                <a:cs typeface="Times New Roman"/>
              </a:rPr>
              <a:t>the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-40" b="0">
                <a:latin typeface="Times New Roman"/>
                <a:cs typeface="Times New Roman"/>
              </a:rPr>
              <a:t>immediately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25" b="0">
                <a:latin typeface="Times New Roman"/>
                <a:cs typeface="Times New Roman"/>
              </a:rPr>
              <a:t>preceding</a:t>
            </a:r>
            <a:r>
              <a:rPr dirty="0" u="none" sz="1300" spc="-15" b="0">
                <a:latin typeface="Times New Roman"/>
                <a:cs typeface="Times New Roman"/>
              </a:rPr>
              <a:t> </a:t>
            </a:r>
            <a:r>
              <a:rPr dirty="0" u="none" sz="1300" spc="-60" b="0">
                <a:latin typeface="Times New Roman"/>
                <a:cs typeface="Times New Roman"/>
              </a:rPr>
              <a:t>year;</a:t>
            </a:r>
            <a:r>
              <a:rPr dirty="0" u="none" sz="1300" spc="-10" b="0">
                <a:latin typeface="Times New Roman"/>
                <a:cs typeface="Times New Roman"/>
              </a:rPr>
              <a:t> </a:t>
            </a:r>
            <a:r>
              <a:rPr dirty="0" u="none" sz="1300" spc="15" b="0">
                <a:latin typeface="Times New Roman"/>
                <a:cs typeface="Times New Roman"/>
              </a:rPr>
              <a:t>to </a:t>
            </a:r>
            <a:r>
              <a:rPr dirty="0" u="none" sz="1300" spc="20" b="0">
                <a:latin typeface="Times New Roman"/>
                <a:cs typeface="Times New Roman"/>
              </a:rPr>
              <a:t> </a:t>
            </a:r>
            <a:r>
              <a:rPr dirty="0" u="none" sz="1300" spc="-30" b="0">
                <a:latin typeface="Times New Roman"/>
                <a:cs typeface="Times New Roman"/>
              </a:rPr>
              <a:t>repeal</a:t>
            </a:r>
            <a:r>
              <a:rPr dirty="0" u="none" sz="1300" spc="-25" b="0">
                <a:latin typeface="Times New Roman"/>
                <a:cs typeface="Times New Roman"/>
              </a:rPr>
              <a:t> </a:t>
            </a:r>
            <a:r>
              <a:rPr dirty="0" u="none" sz="1300" spc="-30" b="0">
                <a:latin typeface="Times New Roman"/>
                <a:cs typeface="Times New Roman"/>
              </a:rPr>
              <a:t>conflicting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65" b="0">
                <a:latin typeface="Times New Roman"/>
                <a:cs typeface="Times New Roman"/>
              </a:rPr>
              <a:t>laws;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10" b="0">
                <a:latin typeface="Times New Roman"/>
                <a:cs typeface="Times New Roman"/>
              </a:rPr>
              <a:t>and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for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b="0">
                <a:latin typeface="Times New Roman"/>
                <a:cs typeface="Times New Roman"/>
              </a:rPr>
              <a:t>other</a:t>
            </a:r>
            <a:r>
              <a:rPr dirty="0" u="none" sz="1300" spc="-20" b="0">
                <a:latin typeface="Times New Roman"/>
                <a:cs typeface="Times New Roman"/>
              </a:rPr>
              <a:t> </a:t>
            </a:r>
            <a:r>
              <a:rPr dirty="0" u="none" sz="1300" spc="-15" b="0">
                <a:latin typeface="Times New Roman"/>
                <a:cs typeface="Times New Roman"/>
              </a:rPr>
              <a:t>purposes.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325" y="7397640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600" spc="-5" b="1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430" y="873193"/>
            <a:ext cx="4404995" cy="3001645"/>
          </a:xfrm>
          <a:custGeom>
            <a:avLst/>
            <a:gdLst/>
            <a:ahLst/>
            <a:cxnLst/>
            <a:rect l="l" t="t" r="r" b="b"/>
            <a:pathLst>
              <a:path w="4404995" h="3001645">
                <a:moveTo>
                  <a:pt x="4404413" y="3001123"/>
                </a:moveTo>
                <a:lnTo>
                  <a:pt x="0" y="3001123"/>
                </a:lnTo>
                <a:lnTo>
                  <a:pt x="0" y="0"/>
                </a:lnTo>
                <a:lnTo>
                  <a:pt x="4404413" y="0"/>
                </a:lnTo>
                <a:lnTo>
                  <a:pt x="4404413" y="3001123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14548" y="873193"/>
            <a:ext cx="4387215" cy="3001645"/>
          </a:xfrm>
          <a:custGeom>
            <a:avLst/>
            <a:gdLst/>
            <a:ahLst/>
            <a:cxnLst/>
            <a:rect l="l" t="t" r="r" b="b"/>
            <a:pathLst>
              <a:path w="4387215" h="3001645">
                <a:moveTo>
                  <a:pt x="4386644" y="3001123"/>
                </a:moveTo>
                <a:lnTo>
                  <a:pt x="0" y="3001123"/>
                </a:lnTo>
                <a:lnTo>
                  <a:pt x="0" y="0"/>
                </a:lnTo>
                <a:lnTo>
                  <a:pt x="4386644" y="0"/>
                </a:lnTo>
                <a:lnTo>
                  <a:pt x="4386644" y="3001123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20123" y="4952689"/>
            <a:ext cx="2638425" cy="2820035"/>
          </a:xfrm>
          <a:custGeom>
            <a:avLst/>
            <a:gdLst/>
            <a:ahLst/>
            <a:cxnLst/>
            <a:rect l="l" t="t" r="r" b="b"/>
            <a:pathLst>
              <a:path w="2638425" h="2820034">
                <a:moveTo>
                  <a:pt x="1808914" y="12700"/>
                </a:moveTo>
                <a:lnTo>
                  <a:pt x="1425583" y="12700"/>
                </a:lnTo>
                <a:lnTo>
                  <a:pt x="1472885" y="0"/>
                </a:lnTo>
                <a:lnTo>
                  <a:pt x="1761512" y="0"/>
                </a:lnTo>
                <a:lnTo>
                  <a:pt x="1808914" y="12700"/>
                </a:lnTo>
                <a:close/>
              </a:path>
              <a:path w="2638425" h="2820034">
                <a:moveTo>
                  <a:pt x="1902454" y="25400"/>
                </a:moveTo>
                <a:lnTo>
                  <a:pt x="1332216" y="25400"/>
                </a:lnTo>
                <a:lnTo>
                  <a:pt x="1378686" y="12700"/>
                </a:lnTo>
                <a:lnTo>
                  <a:pt x="1855901" y="12700"/>
                </a:lnTo>
                <a:lnTo>
                  <a:pt x="1902454" y="25400"/>
                </a:lnTo>
                <a:close/>
              </a:path>
              <a:path w="2638425" h="2820034">
                <a:moveTo>
                  <a:pt x="2638276" y="2819710"/>
                </a:moveTo>
                <a:lnTo>
                  <a:pt x="540815" y="2819710"/>
                </a:lnTo>
                <a:lnTo>
                  <a:pt x="523561" y="2806700"/>
                </a:lnTo>
                <a:lnTo>
                  <a:pt x="490729" y="2768600"/>
                </a:lnTo>
                <a:lnTo>
                  <a:pt x="458770" y="2743200"/>
                </a:lnTo>
                <a:lnTo>
                  <a:pt x="427704" y="2705100"/>
                </a:lnTo>
                <a:lnTo>
                  <a:pt x="397552" y="2679700"/>
                </a:lnTo>
                <a:lnTo>
                  <a:pt x="368333" y="2641600"/>
                </a:lnTo>
                <a:lnTo>
                  <a:pt x="340068" y="2603500"/>
                </a:lnTo>
                <a:lnTo>
                  <a:pt x="312778" y="2565400"/>
                </a:lnTo>
                <a:lnTo>
                  <a:pt x="286482" y="2527300"/>
                </a:lnTo>
                <a:lnTo>
                  <a:pt x="261202" y="2489200"/>
                </a:lnTo>
                <a:lnTo>
                  <a:pt x="236956" y="2451100"/>
                </a:lnTo>
                <a:lnTo>
                  <a:pt x="213766" y="2413000"/>
                </a:lnTo>
                <a:lnTo>
                  <a:pt x="191652" y="2374900"/>
                </a:lnTo>
                <a:lnTo>
                  <a:pt x="170634" y="2336800"/>
                </a:lnTo>
                <a:lnTo>
                  <a:pt x="150733" y="2298700"/>
                </a:lnTo>
                <a:lnTo>
                  <a:pt x="131969" y="2247900"/>
                </a:lnTo>
                <a:lnTo>
                  <a:pt x="114361" y="2209800"/>
                </a:lnTo>
                <a:lnTo>
                  <a:pt x="97931" y="2171700"/>
                </a:lnTo>
                <a:lnTo>
                  <a:pt x="82699" y="2120900"/>
                </a:lnTo>
                <a:lnTo>
                  <a:pt x="68684" y="2082800"/>
                </a:lnTo>
                <a:lnTo>
                  <a:pt x="55908" y="2032000"/>
                </a:lnTo>
                <a:lnTo>
                  <a:pt x="44391" y="1993900"/>
                </a:lnTo>
                <a:lnTo>
                  <a:pt x="34153" y="1943100"/>
                </a:lnTo>
                <a:lnTo>
                  <a:pt x="25213" y="1892300"/>
                </a:lnTo>
                <a:lnTo>
                  <a:pt x="17594" y="1854200"/>
                </a:lnTo>
                <a:lnTo>
                  <a:pt x="11314" y="1803400"/>
                </a:lnTo>
                <a:lnTo>
                  <a:pt x="6394" y="1752600"/>
                </a:lnTo>
                <a:lnTo>
                  <a:pt x="2855" y="1714500"/>
                </a:lnTo>
                <a:lnTo>
                  <a:pt x="717" y="1663700"/>
                </a:lnTo>
                <a:lnTo>
                  <a:pt x="0" y="1612900"/>
                </a:lnTo>
                <a:lnTo>
                  <a:pt x="717" y="1562100"/>
                </a:lnTo>
                <a:lnTo>
                  <a:pt x="2855" y="1511300"/>
                </a:lnTo>
                <a:lnTo>
                  <a:pt x="6394" y="1473200"/>
                </a:lnTo>
                <a:lnTo>
                  <a:pt x="11314" y="1422400"/>
                </a:lnTo>
                <a:lnTo>
                  <a:pt x="17594" y="1371600"/>
                </a:lnTo>
                <a:lnTo>
                  <a:pt x="25213" y="1333500"/>
                </a:lnTo>
                <a:lnTo>
                  <a:pt x="34153" y="1282700"/>
                </a:lnTo>
                <a:lnTo>
                  <a:pt x="44391" y="1231900"/>
                </a:lnTo>
                <a:lnTo>
                  <a:pt x="55908" y="1193800"/>
                </a:lnTo>
                <a:lnTo>
                  <a:pt x="68684" y="1143000"/>
                </a:lnTo>
                <a:lnTo>
                  <a:pt x="82699" y="1104900"/>
                </a:lnTo>
                <a:lnTo>
                  <a:pt x="97931" y="1054100"/>
                </a:lnTo>
                <a:lnTo>
                  <a:pt x="114361" y="1016000"/>
                </a:lnTo>
                <a:lnTo>
                  <a:pt x="131969" y="977900"/>
                </a:lnTo>
                <a:lnTo>
                  <a:pt x="150733" y="927100"/>
                </a:lnTo>
                <a:lnTo>
                  <a:pt x="170634" y="889000"/>
                </a:lnTo>
                <a:lnTo>
                  <a:pt x="191652" y="850900"/>
                </a:lnTo>
                <a:lnTo>
                  <a:pt x="213766" y="812800"/>
                </a:lnTo>
                <a:lnTo>
                  <a:pt x="236956" y="774700"/>
                </a:lnTo>
                <a:lnTo>
                  <a:pt x="261202" y="736600"/>
                </a:lnTo>
                <a:lnTo>
                  <a:pt x="286482" y="698500"/>
                </a:lnTo>
                <a:lnTo>
                  <a:pt x="312778" y="660400"/>
                </a:lnTo>
                <a:lnTo>
                  <a:pt x="340068" y="622300"/>
                </a:lnTo>
                <a:lnTo>
                  <a:pt x="368333" y="584200"/>
                </a:lnTo>
                <a:lnTo>
                  <a:pt x="397552" y="558800"/>
                </a:lnTo>
                <a:lnTo>
                  <a:pt x="427704" y="520700"/>
                </a:lnTo>
                <a:lnTo>
                  <a:pt x="458770" y="482600"/>
                </a:lnTo>
                <a:lnTo>
                  <a:pt x="490729" y="457200"/>
                </a:lnTo>
                <a:lnTo>
                  <a:pt x="523561" y="419100"/>
                </a:lnTo>
                <a:lnTo>
                  <a:pt x="557245" y="393700"/>
                </a:lnTo>
                <a:lnTo>
                  <a:pt x="591762" y="368300"/>
                </a:lnTo>
                <a:lnTo>
                  <a:pt x="627090" y="330200"/>
                </a:lnTo>
                <a:lnTo>
                  <a:pt x="663210" y="304800"/>
                </a:lnTo>
                <a:lnTo>
                  <a:pt x="700101" y="279400"/>
                </a:lnTo>
                <a:lnTo>
                  <a:pt x="737744" y="254000"/>
                </a:lnTo>
                <a:lnTo>
                  <a:pt x="776116" y="228600"/>
                </a:lnTo>
                <a:lnTo>
                  <a:pt x="815200" y="203200"/>
                </a:lnTo>
                <a:lnTo>
                  <a:pt x="854973" y="190500"/>
                </a:lnTo>
                <a:lnTo>
                  <a:pt x="895416" y="165100"/>
                </a:lnTo>
                <a:lnTo>
                  <a:pt x="936509" y="152400"/>
                </a:lnTo>
                <a:lnTo>
                  <a:pt x="978230" y="127000"/>
                </a:lnTo>
                <a:lnTo>
                  <a:pt x="1020561" y="114300"/>
                </a:lnTo>
                <a:lnTo>
                  <a:pt x="1063480" y="88900"/>
                </a:lnTo>
                <a:lnTo>
                  <a:pt x="1286192" y="25400"/>
                </a:lnTo>
                <a:lnTo>
                  <a:pt x="1948552" y="25400"/>
                </a:lnTo>
                <a:lnTo>
                  <a:pt x="2171528" y="88900"/>
                </a:lnTo>
                <a:lnTo>
                  <a:pt x="2214479" y="114300"/>
                </a:lnTo>
                <a:lnTo>
                  <a:pt x="2256836" y="127000"/>
                </a:lnTo>
                <a:lnTo>
                  <a:pt x="2298577" y="152400"/>
                </a:lnTo>
                <a:lnTo>
                  <a:pt x="2339685" y="165100"/>
                </a:lnTo>
                <a:lnTo>
                  <a:pt x="2380137" y="190500"/>
                </a:lnTo>
                <a:lnTo>
                  <a:pt x="2419914" y="203200"/>
                </a:lnTo>
                <a:lnTo>
                  <a:pt x="2458997" y="228600"/>
                </a:lnTo>
                <a:lnTo>
                  <a:pt x="2497364" y="254000"/>
                </a:lnTo>
                <a:lnTo>
                  <a:pt x="2534997" y="279400"/>
                </a:lnTo>
                <a:lnTo>
                  <a:pt x="2571874" y="304800"/>
                </a:lnTo>
                <a:lnTo>
                  <a:pt x="2607977" y="330200"/>
                </a:lnTo>
                <a:lnTo>
                  <a:pt x="2638276" y="362896"/>
                </a:lnTo>
                <a:lnTo>
                  <a:pt x="2638276" y="889000"/>
                </a:lnTo>
                <a:lnTo>
                  <a:pt x="1522673" y="889000"/>
                </a:lnTo>
                <a:lnTo>
                  <a:pt x="1388060" y="927100"/>
                </a:lnTo>
                <a:lnTo>
                  <a:pt x="1304068" y="952500"/>
                </a:lnTo>
                <a:lnTo>
                  <a:pt x="1264091" y="977900"/>
                </a:lnTo>
                <a:lnTo>
                  <a:pt x="1225591" y="1003300"/>
                </a:lnTo>
                <a:lnTo>
                  <a:pt x="1188665" y="1028700"/>
                </a:lnTo>
                <a:lnTo>
                  <a:pt x="1153412" y="1054100"/>
                </a:lnTo>
                <a:lnTo>
                  <a:pt x="1119929" y="1079500"/>
                </a:lnTo>
                <a:lnTo>
                  <a:pt x="1088315" y="1117600"/>
                </a:lnTo>
                <a:lnTo>
                  <a:pt x="1058666" y="1143000"/>
                </a:lnTo>
                <a:lnTo>
                  <a:pt x="1031082" y="1181100"/>
                </a:lnTo>
                <a:lnTo>
                  <a:pt x="1005661" y="1219200"/>
                </a:lnTo>
                <a:lnTo>
                  <a:pt x="982499" y="1257300"/>
                </a:lnTo>
                <a:lnTo>
                  <a:pt x="961695" y="1295400"/>
                </a:lnTo>
                <a:lnTo>
                  <a:pt x="943348" y="1346200"/>
                </a:lnTo>
                <a:lnTo>
                  <a:pt x="927554" y="1384300"/>
                </a:lnTo>
                <a:lnTo>
                  <a:pt x="914413" y="1422400"/>
                </a:lnTo>
                <a:lnTo>
                  <a:pt x="904021" y="1473200"/>
                </a:lnTo>
                <a:lnTo>
                  <a:pt x="896477" y="1524000"/>
                </a:lnTo>
                <a:lnTo>
                  <a:pt x="891879" y="1562100"/>
                </a:lnTo>
                <a:lnTo>
                  <a:pt x="890324" y="1612900"/>
                </a:lnTo>
                <a:lnTo>
                  <a:pt x="891879" y="1663700"/>
                </a:lnTo>
                <a:lnTo>
                  <a:pt x="896477" y="1701800"/>
                </a:lnTo>
                <a:lnTo>
                  <a:pt x="904021" y="1752600"/>
                </a:lnTo>
                <a:lnTo>
                  <a:pt x="914413" y="1803400"/>
                </a:lnTo>
                <a:lnTo>
                  <a:pt x="927554" y="1841500"/>
                </a:lnTo>
                <a:lnTo>
                  <a:pt x="943348" y="1879600"/>
                </a:lnTo>
                <a:lnTo>
                  <a:pt x="961695" y="1930400"/>
                </a:lnTo>
                <a:lnTo>
                  <a:pt x="982499" y="1968500"/>
                </a:lnTo>
                <a:lnTo>
                  <a:pt x="1005661" y="2006600"/>
                </a:lnTo>
                <a:lnTo>
                  <a:pt x="1031082" y="2044700"/>
                </a:lnTo>
                <a:lnTo>
                  <a:pt x="1058666" y="2070100"/>
                </a:lnTo>
                <a:lnTo>
                  <a:pt x="1088315" y="2108200"/>
                </a:lnTo>
                <a:lnTo>
                  <a:pt x="1119929" y="2146300"/>
                </a:lnTo>
                <a:lnTo>
                  <a:pt x="1153412" y="2171700"/>
                </a:lnTo>
                <a:lnTo>
                  <a:pt x="1188665" y="2197100"/>
                </a:lnTo>
                <a:lnTo>
                  <a:pt x="1225591" y="2222500"/>
                </a:lnTo>
                <a:lnTo>
                  <a:pt x="1264091" y="2247900"/>
                </a:lnTo>
                <a:lnTo>
                  <a:pt x="1304068" y="2273300"/>
                </a:lnTo>
                <a:lnTo>
                  <a:pt x="1345424" y="2286000"/>
                </a:lnTo>
                <a:lnTo>
                  <a:pt x="1431879" y="2311400"/>
                </a:lnTo>
                <a:lnTo>
                  <a:pt x="1522673" y="2336800"/>
                </a:lnTo>
                <a:lnTo>
                  <a:pt x="2638276" y="2336800"/>
                </a:lnTo>
                <a:lnTo>
                  <a:pt x="2638276" y="2819710"/>
                </a:lnTo>
                <a:close/>
              </a:path>
              <a:path w="2638425" h="2820034">
                <a:moveTo>
                  <a:pt x="2638276" y="2336800"/>
                </a:moveTo>
                <a:lnTo>
                  <a:pt x="1711372" y="2336800"/>
                </a:lnTo>
                <a:lnTo>
                  <a:pt x="1802166" y="2311400"/>
                </a:lnTo>
                <a:lnTo>
                  <a:pt x="1888621" y="2286000"/>
                </a:lnTo>
                <a:lnTo>
                  <a:pt x="1929977" y="2273300"/>
                </a:lnTo>
                <a:lnTo>
                  <a:pt x="1969953" y="2247900"/>
                </a:lnTo>
                <a:lnTo>
                  <a:pt x="2008454" y="2222500"/>
                </a:lnTo>
                <a:lnTo>
                  <a:pt x="2045379" y="2197100"/>
                </a:lnTo>
                <a:lnTo>
                  <a:pt x="2080633" y="2171700"/>
                </a:lnTo>
                <a:lnTo>
                  <a:pt x="2114115" y="2146300"/>
                </a:lnTo>
                <a:lnTo>
                  <a:pt x="2145730" y="2108200"/>
                </a:lnTo>
                <a:lnTo>
                  <a:pt x="2175378" y="2070100"/>
                </a:lnTo>
                <a:lnTo>
                  <a:pt x="2202962" y="2044700"/>
                </a:lnTo>
                <a:lnTo>
                  <a:pt x="2228384" y="2006600"/>
                </a:lnTo>
                <a:lnTo>
                  <a:pt x="2251546" y="1968500"/>
                </a:lnTo>
                <a:lnTo>
                  <a:pt x="2272349" y="1930400"/>
                </a:lnTo>
                <a:lnTo>
                  <a:pt x="2290697" y="1879600"/>
                </a:lnTo>
                <a:lnTo>
                  <a:pt x="2306490" y="1841500"/>
                </a:lnTo>
                <a:lnTo>
                  <a:pt x="2319632" y="1803400"/>
                </a:lnTo>
                <a:lnTo>
                  <a:pt x="2330024" y="1752600"/>
                </a:lnTo>
                <a:lnTo>
                  <a:pt x="2337567" y="1701800"/>
                </a:lnTo>
                <a:lnTo>
                  <a:pt x="2342166" y="1663700"/>
                </a:lnTo>
                <a:lnTo>
                  <a:pt x="2343720" y="1612900"/>
                </a:lnTo>
                <a:lnTo>
                  <a:pt x="2342177" y="1562100"/>
                </a:lnTo>
                <a:lnTo>
                  <a:pt x="2337610" y="1524000"/>
                </a:lnTo>
                <a:lnTo>
                  <a:pt x="2330115" y="1473200"/>
                </a:lnTo>
                <a:lnTo>
                  <a:pt x="2319787" y="1422400"/>
                </a:lnTo>
                <a:lnTo>
                  <a:pt x="2306721" y="1384300"/>
                </a:lnTo>
                <a:lnTo>
                  <a:pt x="2291013" y="1346200"/>
                </a:lnTo>
                <a:lnTo>
                  <a:pt x="2272757" y="1295400"/>
                </a:lnTo>
                <a:lnTo>
                  <a:pt x="2252048" y="1257300"/>
                </a:lnTo>
                <a:lnTo>
                  <a:pt x="2228983" y="1219200"/>
                </a:lnTo>
                <a:lnTo>
                  <a:pt x="2203655" y="1181100"/>
                </a:lnTo>
                <a:lnTo>
                  <a:pt x="2176161" y="1143000"/>
                </a:lnTo>
                <a:lnTo>
                  <a:pt x="2146595" y="1117600"/>
                </a:lnTo>
                <a:lnTo>
                  <a:pt x="2115052" y="1079500"/>
                </a:lnTo>
                <a:lnTo>
                  <a:pt x="2081629" y="1054100"/>
                </a:lnTo>
                <a:lnTo>
                  <a:pt x="2046419" y="1028700"/>
                </a:lnTo>
                <a:lnTo>
                  <a:pt x="2009518" y="1003300"/>
                </a:lnTo>
                <a:lnTo>
                  <a:pt x="1971022" y="977900"/>
                </a:lnTo>
                <a:lnTo>
                  <a:pt x="1931024" y="952500"/>
                </a:lnTo>
                <a:lnTo>
                  <a:pt x="1846909" y="927100"/>
                </a:lnTo>
                <a:lnTo>
                  <a:pt x="1711861" y="889000"/>
                </a:lnTo>
                <a:lnTo>
                  <a:pt x="2638276" y="889000"/>
                </a:lnTo>
                <a:lnTo>
                  <a:pt x="2638276" y="233680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7081908"/>
            <a:ext cx="2475865" cy="110489"/>
          </a:xfrm>
          <a:custGeom>
            <a:avLst/>
            <a:gdLst/>
            <a:ahLst/>
            <a:cxnLst/>
            <a:rect l="l" t="t" r="r" b="b"/>
            <a:pathLst>
              <a:path w="2475865" h="110490">
                <a:moveTo>
                  <a:pt x="13425" y="110130"/>
                </a:moveTo>
                <a:lnTo>
                  <a:pt x="0" y="110130"/>
                </a:lnTo>
                <a:lnTo>
                  <a:pt x="0" y="234"/>
                </a:lnTo>
                <a:lnTo>
                  <a:pt x="20844" y="4443"/>
                </a:lnTo>
                <a:lnTo>
                  <a:pt x="38816" y="16559"/>
                </a:lnTo>
                <a:lnTo>
                  <a:pt x="50932" y="34530"/>
                </a:lnTo>
                <a:lnTo>
                  <a:pt x="55375" y="56537"/>
                </a:lnTo>
                <a:lnTo>
                  <a:pt x="50932" y="78544"/>
                </a:lnTo>
                <a:lnTo>
                  <a:pt x="38816" y="96516"/>
                </a:lnTo>
                <a:lnTo>
                  <a:pt x="20844" y="108632"/>
                </a:lnTo>
                <a:lnTo>
                  <a:pt x="13425" y="110130"/>
                </a:lnTo>
                <a:close/>
              </a:path>
              <a:path w="2475865" h="110490">
                <a:moveTo>
                  <a:pt x="359132" y="110130"/>
                </a:moveTo>
                <a:lnTo>
                  <a:pt x="329957" y="110130"/>
                </a:lnTo>
                <a:lnTo>
                  <a:pt x="322537" y="108632"/>
                </a:lnTo>
                <a:lnTo>
                  <a:pt x="304566" y="96516"/>
                </a:lnTo>
                <a:lnTo>
                  <a:pt x="292449" y="78544"/>
                </a:lnTo>
                <a:lnTo>
                  <a:pt x="288006" y="56537"/>
                </a:lnTo>
                <a:lnTo>
                  <a:pt x="292449" y="34530"/>
                </a:lnTo>
                <a:lnTo>
                  <a:pt x="304566" y="16559"/>
                </a:lnTo>
                <a:lnTo>
                  <a:pt x="322537" y="4443"/>
                </a:lnTo>
                <a:lnTo>
                  <a:pt x="344544" y="0"/>
                </a:lnTo>
                <a:lnTo>
                  <a:pt x="366552" y="4443"/>
                </a:lnTo>
                <a:lnTo>
                  <a:pt x="384523" y="16559"/>
                </a:lnTo>
                <a:lnTo>
                  <a:pt x="396639" y="34530"/>
                </a:lnTo>
                <a:lnTo>
                  <a:pt x="401082" y="56537"/>
                </a:lnTo>
                <a:lnTo>
                  <a:pt x="396639" y="78544"/>
                </a:lnTo>
                <a:lnTo>
                  <a:pt x="384523" y="96516"/>
                </a:lnTo>
                <a:lnTo>
                  <a:pt x="366551" y="108632"/>
                </a:lnTo>
                <a:lnTo>
                  <a:pt x="359132" y="110130"/>
                </a:lnTo>
                <a:close/>
              </a:path>
              <a:path w="2475865" h="110490">
                <a:moveTo>
                  <a:pt x="704839" y="110130"/>
                </a:moveTo>
                <a:lnTo>
                  <a:pt x="675664" y="110130"/>
                </a:lnTo>
                <a:lnTo>
                  <a:pt x="668245" y="108632"/>
                </a:lnTo>
                <a:lnTo>
                  <a:pt x="650274" y="96516"/>
                </a:lnTo>
                <a:lnTo>
                  <a:pt x="638157" y="78544"/>
                </a:lnTo>
                <a:lnTo>
                  <a:pt x="633714" y="56537"/>
                </a:lnTo>
                <a:lnTo>
                  <a:pt x="638157" y="34530"/>
                </a:lnTo>
                <a:lnTo>
                  <a:pt x="650274" y="16559"/>
                </a:lnTo>
                <a:lnTo>
                  <a:pt x="668245" y="4443"/>
                </a:lnTo>
                <a:lnTo>
                  <a:pt x="690252" y="0"/>
                </a:lnTo>
                <a:lnTo>
                  <a:pt x="712259" y="4443"/>
                </a:lnTo>
                <a:lnTo>
                  <a:pt x="730230" y="16559"/>
                </a:lnTo>
                <a:lnTo>
                  <a:pt x="742347" y="34530"/>
                </a:lnTo>
                <a:lnTo>
                  <a:pt x="746790" y="56537"/>
                </a:lnTo>
                <a:lnTo>
                  <a:pt x="742347" y="78544"/>
                </a:lnTo>
                <a:lnTo>
                  <a:pt x="730230" y="96516"/>
                </a:lnTo>
                <a:lnTo>
                  <a:pt x="712259" y="108632"/>
                </a:lnTo>
                <a:lnTo>
                  <a:pt x="704839" y="110130"/>
                </a:lnTo>
                <a:close/>
              </a:path>
              <a:path w="2475865" h="110490">
                <a:moveTo>
                  <a:pt x="1050546" y="110130"/>
                </a:moveTo>
                <a:lnTo>
                  <a:pt x="1021371" y="110130"/>
                </a:lnTo>
                <a:lnTo>
                  <a:pt x="1013952" y="108632"/>
                </a:lnTo>
                <a:lnTo>
                  <a:pt x="995980" y="96516"/>
                </a:lnTo>
                <a:lnTo>
                  <a:pt x="983864" y="78544"/>
                </a:lnTo>
                <a:lnTo>
                  <a:pt x="979421" y="56537"/>
                </a:lnTo>
                <a:lnTo>
                  <a:pt x="983864" y="34530"/>
                </a:lnTo>
                <a:lnTo>
                  <a:pt x="995980" y="16559"/>
                </a:lnTo>
                <a:lnTo>
                  <a:pt x="1013952" y="4443"/>
                </a:lnTo>
                <a:lnTo>
                  <a:pt x="1035959" y="0"/>
                </a:lnTo>
                <a:lnTo>
                  <a:pt x="1057966" y="4443"/>
                </a:lnTo>
                <a:lnTo>
                  <a:pt x="1075937" y="16559"/>
                </a:lnTo>
                <a:lnTo>
                  <a:pt x="1088054" y="34530"/>
                </a:lnTo>
                <a:lnTo>
                  <a:pt x="1092497" y="56537"/>
                </a:lnTo>
                <a:lnTo>
                  <a:pt x="1088053" y="78544"/>
                </a:lnTo>
                <a:lnTo>
                  <a:pt x="1075937" y="96516"/>
                </a:lnTo>
                <a:lnTo>
                  <a:pt x="1057966" y="108632"/>
                </a:lnTo>
                <a:lnTo>
                  <a:pt x="1050546" y="110130"/>
                </a:lnTo>
                <a:close/>
              </a:path>
              <a:path w="2475865" h="110490">
                <a:moveTo>
                  <a:pt x="1396253" y="110130"/>
                </a:moveTo>
                <a:lnTo>
                  <a:pt x="1367078" y="110130"/>
                </a:lnTo>
                <a:lnTo>
                  <a:pt x="1359659" y="108632"/>
                </a:lnTo>
                <a:lnTo>
                  <a:pt x="1341687" y="96516"/>
                </a:lnTo>
                <a:lnTo>
                  <a:pt x="1329571" y="78544"/>
                </a:lnTo>
                <a:lnTo>
                  <a:pt x="1325128" y="56537"/>
                </a:lnTo>
                <a:lnTo>
                  <a:pt x="1329571" y="34530"/>
                </a:lnTo>
                <a:lnTo>
                  <a:pt x="1341687" y="16559"/>
                </a:lnTo>
                <a:lnTo>
                  <a:pt x="1359659" y="4443"/>
                </a:lnTo>
                <a:lnTo>
                  <a:pt x="1381666" y="0"/>
                </a:lnTo>
                <a:lnTo>
                  <a:pt x="1403673" y="4443"/>
                </a:lnTo>
                <a:lnTo>
                  <a:pt x="1421644" y="16559"/>
                </a:lnTo>
                <a:lnTo>
                  <a:pt x="1433761" y="34530"/>
                </a:lnTo>
                <a:lnTo>
                  <a:pt x="1438204" y="56537"/>
                </a:lnTo>
                <a:lnTo>
                  <a:pt x="1433761" y="78544"/>
                </a:lnTo>
                <a:lnTo>
                  <a:pt x="1421644" y="96516"/>
                </a:lnTo>
                <a:lnTo>
                  <a:pt x="1403673" y="108632"/>
                </a:lnTo>
                <a:lnTo>
                  <a:pt x="1396253" y="110130"/>
                </a:lnTo>
                <a:close/>
              </a:path>
              <a:path w="2475865" h="110490">
                <a:moveTo>
                  <a:pt x="1741960" y="110130"/>
                </a:moveTo>
                <a:lnTo>
                  <a:pt x="1712785" y="110130"/>
                </a:lnTo>
                <a:lnTo>
                  <a:pt x="1705366" y="108632"/>
                </a:lnTo>
                <a:lnTo>
                  <a:pt x="1687394" y="96516"/>
                </a:lnTo>
                <a:lnTo>
                  <a:pt x="1675278" y="78544"/>
                </a:lnTo>
                <a:lnTo>
                  <a:pt x="1670835" y="56537"/>
                </a:lnTo>
                <a:lnTo>
                  <a:pt x="1675278" y="34530"/>
                </a:lnTo>
                <a:lnTo>
                  <a:pt x="1687394" y="16559"/>
                </a:lnTo>
                <a:lnTo>
                  <a:pt x="1705366" y="4443"/>
                </a:lnTo>
                <a:lnTo>
                  <a:pt x="1727373" y="0"/>
                </a:lnTo>
                <a:lnTo>
                  <a:pt x="1749380" y="4443"/>
                </a:lnTo>
                <a:lnTo>
                  <a:pt x="1767351" y="16559"/>
                </a:lnTo>
                <a:lnTo>
                  <a:pt x="1779467" y="34530"/>
                </a:lnTo>
                <a:lnTo>
                  <a:pt x="1783910" y="56537"/>
                </a:lnTo>
                <a:lnTo>
                  <a:pt x="1779467" y="78544"/>
                </a:lnTo>
                <a:lnTo>
                  <a:pt x="1767351" y="96516"/>
                </a:lnTo>
                <a:lnTo>
                  <a:pt x="1749380" y="108632"/>
                </a:lnTo>
                <a:lnTo>
                  <a:pt x="1741960" y="110130"/>
                </a:lnTo>
                <a:close/>
              </a:path>
              <a:path w="2475865" h="110490">
                <a:moveTo>
                  <a:pt x="2087667" y="110130"/>
                </a:moveTo>
                <a:lnTo>
                  <a:pt x="2058492" y="110130"/>
                </a:lnTo>
                <a:lnTo>
                  <a:pt x="2051072" y="108632"/>
                </a:lnTo>
                <a:lnTo>
                  <a:pt x="2033101" y="96516"/>
                </a:lnTo>
                <a:lnTo>
                  <a:pt x="2020985" y="78544"/>
                </a:lnTo>
                <a:lnTo>
                  <a:pt x="2016542" y="56537"/>
                </a:lnTo>
                <a:lnTo>
                  <a:pt x="2020985" y="34530"/>
                </a:lnTo>
                <a:lnTo>
                  <a:pt x="2033101" y="16559"/>
                </a:lnTo>
                <a:lnTo>
                  <a:pt x="2051072" y="4443"/>
                </a:lnTo>
                <a:lnTo>
                  <a:pt x="2073080" y="0"/>
                </a:lnTo>
                <a:lnTo>
                  <a:pt x="2095087" y="4443"/>
                </a:lnTo>
                <a:lnTo>
                  <a:pt x="2113058" y="16559"/>
                </a:lnTo>
                <a:lnTo>
                  <a:pt x="2125174" y="34530"/>
                </a:lnTo>
                <a:lnTo>
                  <a:pt x="2129617" y="56537"/>
                </a:lnTo>
                <a:lnTo>
                  <a:pt x="2125174" y="78544"/>
                </a:lnTo>
                <a:lnTo>
                  <a:pt x="2113058" y="96516"/>
                </a:lnTo>
                <a:lnTo>
                  <a:pt x="2095086" y="108632"/>
                </a:lnTo>
                <a:lnTo>
                  <a:pt x="2087667" y="110130"/>
                </a:lnTo>
                <a:close/>
              </a:path>
              <a:path w="2475865" h="110490">
                <a:moveTo>
                  <a:pt x="2433375" y="110130"/>
                </a:moveTo>
                <a:lnTo>
                  <a:pt x="2404199" y="110130"/>
                </a:lnTo>
                <a:lnTo>
                  <a:pt x="2396780" y="108632"/>
                </a:lnTo>
                <a:lnTo>
                  <a:pt x="2378809" y="96516"/>
                </a:lnTo>
                <a:lnTo>
                  <a:pt x="2366692" y="78544"/>
                </a:lnTo>
                <a:lnTo>
                  <a:pt x="2362249" y="56537"/>
                </a:lnTo>
                <a:lnTo>
                  <a:pt x="2366692" y="34530"/>
                </a:lnTo>
                <a:lnTo>
                  <a:pt x="2378809" y="16559"/>
                </a:lnTo>
                <a:lnTo>
                  <a:pt x="2396780" y="4443"/>
                </a:lnTo>
                <a:lnTo>
                  <a:pt x="2418787" y="0"/>
                </a:lnTo>
                <a:lnTo>
                  <a:pt x="2440794" y="4443"/>
                </a:lnTo>
                <a:lnTo>
                  <a:pt x="2458765" y="16559"/>
                </a:lnTo>
                <a:lnTo>
                  <a:pt x="2470882" y="34530"/>
                </a:lnTo>
                <a:lnTo>
                  <a:pt x="2475325" y="56537"/>
                </a:lnTo>
                <a:lnTo>
                  <a:pt x="2470882" y="78544"/>
                </a:lnTo>
                <a:lnTo>
                  <a:pt x="2458765" y="96516"/>
                </a:lnTo>
                <a:lnTo>
                  <a:pt x="2440794" y="108632"/>
                </a:lnTo>
                <a:lnTo>
                  <a:pt x="2433375" y="110130"/>
                </a:lnTo>
                <a:close/>
              </a:path>
            </a:pathLst>
          </a:custGeom>
          <a:solidFill>
            <a:srgbClr val="294D8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7372315"/>
            <a:ext cx="2475865" cy="110489"/>
          </a:xfrm>
          <a:custGeom>
            <a:avLst/>
            <a:gdLst/>
            <a:ahLst/>
            <a:cxnLst/>
            <a:rect l="l" t="t" r="r" b="b"/>
            <a:pathLst>
              <a:path w="2475865" h="110490">
                <a:moveTo>
                  <a:pt x="13421" y="110130"/>
                </a:moveTo>
                <a:lnTo>
                  <a:pt x="0" y="110130"/>
                </a:lnTo>
                <a:lnTo>
                  <a:pt x="0" y="233"/>
                </a:lnTo>
                <a:lnTo>
                  <a:pt x="20844" y="4442"/>
                </a:lnTo>
                <a:lnTo>
                  <a:pt x="38816" y="16558"/>
                </a:lnTo>
                <a:lnTo>
                  <a:pt x="50932" y="34530"/>
                </a:lnTo>
                <a:lnTo>
                  <a:pt x="55375" y="56537"/>
                </a:lnTo>
                <a:lnTo>
                  <a:pt x="50932" y="78544"/>
                </a:lnTo>
                <a:lnTo>
                  <a:pt x="38816" y="96515"/>
                </a:lnTo>
                <a:lnTo>
                  <a:pt x="20844" y="108632"/>
                </a:lnTo>
                <a:lnTo>
                  <a:pt x="13421" y="110130"/>
                </a:lnTo>
                <a:close/>
              </a:path>
              <a:path w="2475865" h="110490">
                <a:moveTo>
                  <a:pt x="359128" y="110130"/>
                </a:moveTo>
                <a:lnTo>
                  <a:pt x="329960" y="110130"/>
                </a:lnTo>
                <a:lnTo>
                  <a:pt x="322537" y="108632"/>
                </a:lnTo>
                <a:lnTo>
                  <a:pt x="304566" y="96515"/>
                </a:lnTo>
                <a:lnTo>
                  <a:pt x="292449" y="78544"/>
                </a:lnTo>
                <a:lnTo>
                  <a:pt x="288006" y="56537"/>
                </a:lnTo>
                <a:lnTo>
                  <a:pt x="292449" y="34530"/>
                </a:lnTo>
                <a:lnTo>
                  <a:pt x="304566" y="16558"/>
                </a:lnTo>
                <a:lnTo>
                  <a:pt x="322537" y="4442"/>
                </a:lnTo>
                <a:lnTo>
                  <a:pt x="344548" y="0"/>
                </a:lnTo>
                <a:lnTo>
                  <a:pt x="366552" y="4442"/>
                </a:lnTo>
                <a:lnTo>
                  <a:pt x="384523" y="16558"/>
                </a:lnTo>
                <a:lnTo>
                  <a:pt x="396639" y="34530"/>
                </a:lnTo>
                <a:lnTo>
                  <a:pt x="401082" y="56537"/>
                </a:lnTo>
                <a:lnTo>
                  <a:pt x="396639" y="78544"/>
                </a:lnTo>
                <a:lnTo>
                  <a:pt x="384523" y="96515"/>
                </a:lnTo>
                <a:lnTo>
                  <a:pt x="366551" y="108632"/>
                </a:lnTo>
                <a:lnTo>
                  <a:pt x="359128" y="110130"/>
                </a:lnTo>
                <a:close/>
              </a:path>
              <a:path w="2475865" h="110490">
                <a:moveTo>
                  <a:pt x="704836" y="110130"/>
                </a:moveTo>
                <a:lnTo>
                  <a:pt x="675668" y="110130"/>
                </a:lnTo>
                <a:lnTo>
                  <a:pt x="668245" y="108632"/>
                </a:lnTo>
                <a:lnTo>
                  <a:pt x="650274" y="96515"/>
                </a:lnTo>
                <a:lnTo>
                  <a:pt x="638157" y="78544"/>
                </a:lnTo>
                <a:lnTo>
                  <a:pt x="633714" y="56537"/>
                </a:lnTo>
                <a:lnTo>
                  <a:pt x="638157" y="34530"/>
                </a:lnTo>
                <a:lnTo>
                  <a:pt x="650274" y="16558"/>
                </a:lnTo>
                <a:lnTo>
                  <a:pt x="668245" y="4442"/>
                </a:lnTo>
                <a:lnTo>
                  <a:pt x="690256" y="0"/>
                </a:lnTo>
                <a:lnTo>
                  <a:pt x="712259" y="4442"/>
                </a:lnTo>
                <a:lnTo>
                  <a:pt x="730230" y="16558"/>
                </a:lnTo>
                <a:lnTo>
                  <a:pt x="742347" y="34530"/>
                </a:lnTo>
                <a:lnTo>
                  <a:pt x="746790" y="56537"/>
                </a:lnTo>
                <a:lnTo>
                  <a:pt x="742347" y="78544"/>
                </a:lnTo>
                <a:lnTo>
                  <a:pt x="730230" y="96515"/>
                </a:lnTo>
                <a:lnTo>
                  <a:pt x="712259" y="108632"/>
                </a:lnTo>
                <a:lnTo>
                  <a:pt x="704836" y="110130"/>
                </a:lnTo>
                <a:close/>
              </a:path>
              <a:path w="2475865" h="110490">
                <a:moveTo>
                  <a:pt x="1050543" y="110130"/>
                </a:moveTo>
                <a:lnTo>
                  <a:pt x="1021375" y="110130"/>
                </a:lnTo>
                <a:lnTo>
                  <a:pt x="1013952" y="108632"/>
                </a:lnTo>
                <a:lnTo>
                  <a:pt x="995980" y="96515"/>
                </a:lnTo>
                <a:lnTo>
                  <a:pt x="983864" y="78544"/>
                </a:lnTo>
                <a:lnTo>
                  <a:pt x="979421" y="56537"/>
                </a:lnTo>
                <a:lnTo>
                  <a:pt x="983864" y="34530"/>
                </a:lnTo>
                <a:lnTo>
                  <a:pt x="995980" y="16558"/>
                </a:lnTo>
                <a:lnTo>
                  <a:pt x="1013952" y="4442"/>
                </a:lnTo>
                <a:lnTo>
                  <a:pt x="1035962" y="0"/>
                </a:lnTo>
                <a:lnTo>
                  <a:pt x="1057966" y="4442"/>
                </a:lnTo>
                <a:lnTo>
                  <a:pt x="1075937" y="16558"/>
                </a:lnTo>
                <a:lnTo>
                  <a:pt x="1088054" y="34530"/>
                </a:lnTo>
                <a:lnTo>
                  <a:pt x="1092497" y="56537"/>
                </a:lnTo>
                <a:lnTo>
                  <a:pt x="1088053" y="78544"/>
                </a:lnTo>
                <a:lnTo>
                  <a:pt x="1075937" y="96515"/>
                </a:lnTo>
                <a:lnTo>
                  <a:pt x="1057966" y="108632"/>
                </a:lnTo>
                <a:lnTo>
                  <a:pt x="1050543" y="110130"/>
                </a:lnTo>
                <a:close/>
              </a:path>
              <a:path w="2475865" h="110490">
                <a:moveTo>
                  <a:pt x="1396250" y="110130"/>
                </a:moveTo>
                <a:lnTo>
                  <a:pt x="1367082" y="110130"/>
                </a:lnTo>
                <a:lnTo>
                  <a:pt x="1359659" y="108632"/>
                </a:lnTo>
                <a:lnTo>
                  <a:pt x="1341687" y="96515"/>
                </a:lnTo>
                <a:lnTo>
                  <a:pt x="1329571" y="78544"/>
                </a:lnTo>
                <a:lnTo>
                  <a:pt x="1325128" y="56537"/>
                </a:lnTo>
                <a:lnTo>
                  <a:pt x="1329571" y="34530"/>
                </a:lnTo>
                <a:lnTo>
                  <a:pt x="1341687" y="16558"/>
                </a:lnTo>
                <a:lnTo>
                  <a:pt x="1359659" y="4442"/>
                </a:lnTo>
                <a:lnTo>
                  <a:pt x="1381669" y="0"/>
                </a:lnTo>
                <a:lnTo>
                  <a:pt x="1403673" y="4442"/>
                </a:lnTo>
                <a:lnTo>
                  <a:pt x="1421644" y="16558"/>
                </a:lnTo>
                <a:lnTo>
                  <a:pt x="1433761" y="34530"/>
                </a:lnTo>
                <a:lnTo>
                  <a:pt x="1438204" y="56537"/>
                </a:lnTo>
                <a:lnTo>
                  <a:pt x="1433761" y="78544"/>
                </a:lnTo>
                <a:lnTo>
                  <a:pt x="1421644" y="96515"/>
                </a:lnTo>
                <a:lnTo>
                  <a:pt x="1403673" y="108632"/>
                </a:lnTo>
                <a:lnTo>
                  <a:pt x="1396250" y="110130"/>
                </a:lnTo>
                <a:close/>
              </a:path>
              <a:path w="2475865" h="110490">
                <a:moveTo>
                  <a:pt x="1741957" y="110130"/>
                </a:moveTo>
                <a:lnTo>
                  <a:pt x="1712789" y="110130"/>
                </a:lnTo>
                <a:lnTo>
                  <a:pt x="1705366" y="108632"/>
                </a:lnTo>
                <a:lnTo>
                  <a:pt x="1687394" y="96515"/>
                </a:lnTo>
                <a:lnTo>
                  <a:pt x="1675278" y="78544"/>
                </a:lnTo>
                <a:lnTo>
                  <a:pt x="1670835" y="56537"/>
                </a:lnTo>
                <a:lnTo>
                  <a:pt x="1675278" y="34530"/>
                </a:lnTo>
                <a:lnTo>
                  <a:pt x="1687394" y="16558"/>
                </a:lnTo>
                <a:lnTo>
                  <a:pt x="1705366" y="4442"/>
                </a:lnTo>
                <a:lnTo>
                  <a:pt x="1727376" y="0"/>
                </a:lnTo>
                <a:lnTo>
                  <a:pt x="1749380" y="4442"/>
                </a:lnTo>
                <a:lnTo>
                  <a:pt x="1767351" y="16558"/>
                </a:lnTo>
                <a:lnTo>
                  <a:pt x="1779467" y="34530"/>
                </a:lnTo>
                <a:lnTo>
                  <a:pt x="1783910" y="56537"/>
                </a:lnTo>
                <a:lnTo>
                  <a:pt x="1779467" y="78544"/>
                </a:lnTo>
                <a:lnTo>
                  <a:pt x="1767351" y="96515"/>
                </a:lnTo>
                <a:lnTo>
                  <a:pt x="1749380" y="108632"/>
                </a:lnTo>
                <a:lnTo>
                  <a:pt x="1741957" y="110130"/>
                </a:lnTo>
                <a:close/>
              </a:path>
              <a:path w="2475865" h="110490">
                <a:moveTo>
                  <a:pt x="2087663" y="110130"/>
                </a:moveTo>
                <a:lnTo>
                  <a:pt x="2058495" y="110130"/>
                </a:lnTo>
                <a:lnTo>
                  <a:pt x="2051072" y="108632"/>
                </a:lnTo>
                <a:lnTo>
                  <a:pt x="2033101" y="96515"/>
                </a:lnTo>
                <a:lnTo>
                  <a:pt x="2020985" y="78544"/>
                </a:lnTo>
                <a:lnTo>
                  <a:pt x="2016542" y="56537"/>
                </a:lnTo>
                <a:lnTo>
                  <a:pt x="2020985" y="34530"/>
                </a:lnTo>
                <a:lnTo>
                  <a:pt x="2033101" y="16558"/>
                </a:lnTo>
                <a:lnTo>
                  <a:pt x="2051072" y="4442"/>
                </a:lnTo>
                <a:lnTo>
                  <a:pt x="2073083" y="0"/>
                </a:lnTo>
                <a:lnTo>
                  <a:pt x="2095087" y="4442"/>
                </a:lnTo>
                <a:lnTo>
                  <a:pt x="2113058" y="16558"/>
                </a:lnTo>
                <a:lnTo>
                  <a:pt x="2125174" y="34530"/>
                </a:lnTo>
                <a:lnTo>
                  <a:pt x="2129617" y="56537"/>
                </a:lnTo>
                <a:lnTo>
                  <a:pt x="2125174" y="78544"/>
                </a:lnTo>
                <a:lnTo>
                  <a:pt x="2113058" y="96515"/>
                </a:lnTo>
                <a:lnTo>
                  <a:pt x="2095086" y="108632"/>
                </a:lnTo>
                <a:lnTo>
                  <a:pt x="2087663" y="110130"/>
                </a:lnTo>
                <a:close/>
              </a:path>
              <a:path w="2475865" h="110490">
                <a:moveTo>
                  <a:pt x="2433371" y="110130"/>
                </a:moveTo>
                <a:lnTo>
                  <a:pt x="2404203" y="110130"/>
                </a:lnTo>
                <a:lnTo>
                  <a:pt x="2396780" y="108632"/>
                </a:lnTo>
                <a:lnTo>
                  <a:pt x="2378809" y="96515"/>
                </a:lnTo>
                <a:lnTo>
                  <a:pt x="2366692" y="78544"/>
                </a:lnTo>
                <a:lnTo>
                  <a:pt x="2362249" y="56537"/>
                </a:lnTo>
                <a:lnTo>
                  <a:pt x="2366692" y="34530"/>
                </a:lnTo>
                <a:lnTo>
                  <a:pt x="2378809" y="16558"/>
                </a:lnTo>
                <a:lnTo>
                  <a:pt x="2396780" y="4442"/>
                </a:lnTo>
                <a:lnTo>
                  <a:pt x="2418791" y="0"/>
                </a:lnTo>
                <a:lnTo>
                  <a:pt x="2440794" y="4442"/>
                </a:lnTo>
                <a:lnTo>
                  <a:pt x="2458765" y="16558"/>
                </a:lnTo>
                <a:lnTo>
                  <a:pt x="2470882" y="34530"/>
                </a:lnTo>
                <a:lnTo>
                  <a:pt x="2475325" y="56537"/>
                </a:lnTo>
                <a:lnTo>
                  <a:pt x="2470882" y="78544"/>
                </a:lnTo>
                <a:lnTo>
                  <a:pt x="2458765" y="96515"/>
                </a:lnTo>
                <a:lnTo>
                  <a:pt x="2440794" y="108632"/>
                </a:lnTo>
                <a:lnTo>
                  <a:pt x="2433371" y="110130"/>
                </a:lnTo>
                <a:close/>
              </a:path>
            </a:pathLst>
          </a:custGeom>
          <a:solidFill>
            <a:srgbClr val="294D8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7662722"/>
            <a:ext cx="2475865" cy="109855"/>
          </a:xfrm>
          <a:custGeom>
            <a:avLst/>
            <a:gdLst/>
            <a:ahLst/>
            <a:cxnLst/>
            <a:rect l="l" t="t" r="r" b="b"/>
            <a:pathLst>
              <a:path w="2475865" h="109854">
                <a:moveTo>
                  <a:pt x="15674" y="109676"/>
                </a:moveTo>
                <a:lnTo>
                  <a:pt x="0" y="109676"/>
                </a:lnTo>
                <a:lnTo>
                  <a:pt x="0" y="234"/>
                </a:lnTo>
                <a:lnTo>
                  <a:pt x="20844" y="4443"/>
                </a:lnTo>
                <a:lnTo>
                  <a:pt x="38816" y="16559"/>
                </a:lnTo>
                <a:lnTo>
                  <a:pt x="50932" y="34530"/>
                </a:lnTo>
                <a:lnTo>
                  <a:pt x="55375" y="56537"/>
                </a:lnTo>
                <a:lnTo>
                  <a:pt x="50932" y="78545"/>
                </a:lnTo>
                <a:lnTo>
                  <a:pt x="38816" y="96516"/>
                </a:lnTo>
                <a:lnTo>
                  <a:pt x="20844" y="108632"/>
                </a:lnTo>
                <a:lnTo>
                  <a:pt x="15674" y="109676"/>
                </a:lnTo>
                <a:close/>
              </a:path>
              <a:path w="2475865" h="109854">
                <a:moveTo>
                  <a:pt x="361381" y="109676"/>
                </a:moveTo>
                <a:lnTo>
                  <a:pt x="327707" y="109676"/>
                </a:lnTo>
                <a:lnTo>
                  <a:pt x="322537" y="108632"/>
                </a:lnTo>
                <a:lnTo>
                  <a:pt x="304566" y="96516"/>
                </a:lnTo>
                <a:lnTo>
                  <a:pt x="292449" y="78545"/>
                </a:lnTo>
                <a:lnTo>
                  <a:pt x="288006" y="56537"/>
                </a:lnTo>
                <a:lnTo>
                  <a:pt x="292449" y="34530"/>
                </a:lnTo>
                <a:lnTo>
                  <a:pt x="304566" y="16559"/>
                </a:lnTo>
                <a:lnTo>
                  <a:pt x="322537" y="4443"/>
                </a:lnTo>
                <a:lnTo>
                  <a:pt x="344544" y="0"/>
                </a:lnTo>
                <a:lnTo>
                  <a:pt x="366552" y="4443"/>
                </a:lnTo>
                <a:lnTo>
                  <a:pt x="384523" y="16559"/>
                </a:lnTo>
                <a:lnTo>
                  <a:pt x="396639" y="34530"/>
                </a:lnTo>
                <a:lnTo>
                  <a:pt x="401082" y="56537"/>
                </a:lnTo>
                <a:lnTo>
                  <a:pt x="396639" y="78545"/>
                </a:lnTo>
                <a:lnTo>
                  <a:pt x="384523" y="96516"/>
                </a:lnTo>
                <a:lnTo>
                  <a:pt x="366551" y="108632"/>
                </a:lnTo>
                <a:lnTo>
                  <a:pt x="361381" y="109676"/>
                </a:lnTo>
                <a:close/>
              </a:path>
              <a:path w="2475865" h="109854">
                <a:moveTo>
                  <a:pt x="707089" y="109676"/>
                </a:moveTo>
                <a:lnTo>
                  <a:pt x="673415" y="109676"/>
                </a:lnTo>
                <a:lnTo>
                  <a:pt x="668245" y="108632"/>
                </a:lnTo>
                <a:lnTo>
                  <a:pt x="650274" y="96516"/>
                </a:lnTo>
                <a:lnTo>
                  <a:pt x="638157" y="78545"/>
                </a:lnTo>
                <a:lnTo>
                  <a:pt x="633714" y="56537"/>
                </a:lnTo>
                <a:lnTo>
                  <a:pt x="638157" y="34530"/>
                </a:lnTo>
                <a:lnTo>
                  <a:pt x="650274" y="16559"/>
                </a:lnTo>
                <a:lnTo>
                  <a:pt x="668245" y="4443"/>
                </a:lnTo>
                <a:lnTo>
                  <a:pt x="690252" y="0"/>
                </a:lnTo>
                <a:lnTo>
                  <a:pt x="712259" y="4443"/>
                </a:lnTo>
                <a:lnTo>
                  <a:pt x="730230" y="16559"/>
                </a:lnTo>
                <a:lnTo>
                  <a:pt x="742347" y="34530"/>
                </a:lnTo>
                <a:lnTo>
                  <a:pt x="746790" y="56537"/>
                </a:lnTo>
                <a:lnTo>
                  <a:pt x="742347" y="78545"/>
                </a:lnTo>
                <a:lnTo>
                  <a:pt x="730230" y="96516"/>
                </a:lnTo>
                <a:lnTo>
                  <a:pt x="712259" y="108632"/>
                </a:lnTo>
                <a:lnTo>
                  <a:pt x="707089" y="109676"/>
                </a:lnTo>
                <a:close/>
              </a:path>
              <a:path w="2475865" h="109854">
                <a:moveTo>
                  <a:pt x="1052795" y="109676"/>
                </a:moveTo>
                <a:lnTo>
                  <a:pt x="1019122" y="109676"/>
                </a:lnTo>
                <a:lnTo>
                  <a:pt x="1013952" y="108632"/>
                </a:lnTo>
                <a:lnTo>
                  <a:pt x="995980" y="96516"/>
                </a:lnTo>
                <a:lnTo>
                  <a:pt x="983864" y="78545"/>
                </a:lnTo>
                <a:lnTo>
                  <a:pt x="979421" y="56537"/>
                </a:lnTo>
                <a:lnTo>
                  <a:pt x="983864" y="34530"/>
                </a:lnTo>
                <a:lnTo>
                  <a:pt x="995980" y="16559"/>
                </a:lnTo>
                <a:lnTo>
                  <a:pt x="1013952" y="4443"/>
                </a:lnTo>
                <a:lnTo>
                  <a:pt x="1035959" y="0"/>
                </a:lnTo>
                <a:lnTo>
                  <a:pt x="1057966" y="4443"/>
                </a:lnTo>
                <a:lnTo>
                  <a:pt x="1075937" y="16559"/>
                </a:lnTo>
                <a:lnTo>
                  <a:pt x="1088054" y="34530"/>
                </a:lnTo>
                <a:lnTo>
                  <a:pt x="1092497" y="56537"/>
                </a:lnTo>
                <a:lnTo>
                  <a:pt x="1088053" y="78545"/>
                </a:lnTo>
                <a:lnTo>
                  <a:pt x="1075937" y="96516"/>
                </a:lnTo>
                <a:lnTo>
                  <a:pt x="1057966" y="108632"/>
                </a:lnTo>
                <a:lnTo>
                  <a:pt x="1052795" y="109676"/>
                </a:lnTo>
                <a:close/>
              </a:path>
              <a:path w="2475865" h="109854">
                <a:moveTo>
                  <a:pt x="1398502" y="109676"/>
                </a:moveTo>
                <a:lnTo>
                  <a:pt x="1364829" y="109676"/>
                </a:lnTo>
                <a:lnTo>
                  <a:pt x="1359659" y="108632"/>
                </a:lnTo>
                <a:lnTo>
                  <a:pt x="1341687" y="96516"/>
                </a:lnTo>
                <a:lnTo>
                  <a:pt x="1329571" y="78545"/>
                </a:lnTo>
                <a:lnTo>
                  <a:pt x="1325128" y="56537"/>
                </a:lnTo>
                <a:lnTo>
                  <a:pt x="1329571" y="34530"/>
                </a:lnTo>
                <a:lnTo>
                  <a:pt x="1341687" y="16559"/>
                </a:lnTo>
                <a:lnTo>
                  <a:pt x="1359659" y="4443"/>
                </a:lnTo>
                <a:lnTo>
                  <a:pt x="1381666" y="0"/>
                </a:lnTo>
                <a:lnTo>
                  <a:pt x="1403673" y="4443"/>
                </a:lnTo>
                <a:lnTo>
                  <a:pt x="1421644" y="16559"/>
                </a:lnTo>
                <a:lnTo>
                  <a:pt x="1433761" y="34530"/>
                </a:lnTo>
                <a:lnTo>
                  <a:pt x="1438204" y="56537"/>
                </a:lnTo>
                <a:lnTo>
                  <a:pt x="1433761" y="78545"/>
                </a:lnTo>
                <a:lnTo>
                  <a:pt x="1421644" y="96516"/>
                </a:lnTo>
                <a:lnTo>
                  <a:pt x="1403673" y="108632"/>
                </a:lnTo>
                <a:lnTo>
                  <a:pt x="1398502" y="109676"/>
                </a:lnTo>
                <a:close/>
              </a:path>
              <a:path w="2475865" h="109854">
                <a:moveTo>
                  <a:pt x="1744209" y="109676"/>
                </a:moveTo>
                <a:lnTo>
                  <a:pt x="1710536" y="109676"/>
                </a:lnTo>
                <a:lnTo>
                  <a:pt x="1705366" y="108632"/>
                </a:lnTo>
                <a:lnTo>
                  <a:pt x="1687394" y="96516"/>
                </a:lnTo>
                <a:lnTo>
                  <a:pt x="1675278" y="78545"/>
                </a:lnTo>
                <a:lnTo>
                  <a:pt x="1670835" y="56537"/>
                </a:lnTo>
                <a:lnTo>
                  <a:pt x="1675278" y="34530"/>
                </a:lnTo>
                <a:lnTo>
                  <a:pt x="1687394" y="16559"/>
                </a:lnTo>
                <a:lnTo>
                  <a:pt x="1705366" y="4443"/>
                </a:lnTo>
                <a:lnTo>
                  <a:pt x="1727373" y="0"/>
                </a:lnTo>
                <a:lnTo>
                  <a:pt x="1749380" y="4443"/>
                </a:lnTo>
                <a:lnTo>
                  <a:pt x="1767351" y="16559"/>
                </a:lnTo>
                <a:lnTo>
                  <a:pt x="1779467" y="34530"/>
                </a:lnTo>
                <a:lnTo>
                  <a:pt x="1783910" y="56537"/>
                </a:lnTo>
                <a:lnTo>
                  <a:pt x="1779467" y="78545"/>
                </a:lnTo>
                <a:lnTo>
                  <a:pt x="1767351" y="96516"/>
                </a:lnTo>
                <a:lnTo>
                  <a:pt x="1749380" y="108632"/>
                </a:lnTo>
                <a:lnTo>
                  <a:pt x="1744209" y="109676"/>
                </a:lnTo>
                <a:close/>
              </a:path>
              <a:path w="2475865" h="109854">
                <a:moveTo>
                  <a:pt x="2089916" y="109676"/>
                </a:moveTo>
                <a:lnTo>
                  <a:pt x="2056243" y="109676"/>
                </a:lnTo>
                <a:lnTo>
                  <a:pt x="2051072" y="108632"/>
                </a:lnTo>
                <a:lnTo>
                  <a:pt x="2033101" y="96516"/>
                </a:lnTo>
                <a:lnTo>
                  <a:pt x="2020985" y="78545"/>
                </a:lnTo>
                <a:lnTo>
                  <a:pt x="2016542" y="56537"/>
                </a:lnTo>
                <a:lnTo>
                  <a:pt x="2020985" y="34530"/>
                </a:lnTo>
                <a:lnTo>
                  <a:pt x="2033101" y="16559"/>
                </a:lnTo>
                <a:lnTo>
                  <a:pt x="2051072" y="4443"/>
                </a:lnTo>
                <a:lnTo>
                  <a:pt x="2073079" y="0"/>
                </a:lnTo>
                <a:lnTo>
                  <a:pt x="2095087" y="4443"/>
                </a:lnTo>
                <a:lnTo>
                  <a:pt x="2113058" y="16559"/>
                </a:lnTo>
                <a:lnTo>
                  <a:pt x="2125174" y="34530"/>
                </a:lnTo>
                <a:lnTo>
                  <a:pt x="2129617" y="56537"/>
                </a:lnTo>
                <a:lnTo>
                  <a:pt x="2125174" y="78545"/>
                </a:lnTo>
                <a:lnTo>
                  <a:pt x="2113058" y="96516"/>
                </a:lnTo>
                <a:lnTo>
                  <a:pt x="2095086" y="108632"/>
                </a:lnTo>
                <a:lnTo>
                  <a:pt x="2089916" y="109676"/>
                </a:lnTo>
                <a:close/>
              </a:path>
              <a:path w="2475865" h="109854">
                <a:moveTo>
                  <a:pt x="2435624" y="109676"/>
                </a:moveTo>
                <a:lnTo>
                  <a:pt x="2401950" y="109676"/>
                </a:lnTo>
                <a:lnTo>
                  <a:pt x="2396780" y="108632"/>
                </a:lnTo>
                <a:lnTo>
                  <a:pt x="2378809" y="96516"/>
                </a:lnTo>
                <a:lnTo>
                  <a:pt x="2366692" y="78545"/>
                </a:lnTo>
                <a:lnTo>
                  <a:pt x="2362249" y="56537"/>
                </a:lnTo>
                <a:lnTo>
                  <a:pt x="2366692" y="34530"/>
                </a:lnTo>
                <a:lnTo>
                  <a:pt x="2378809" y="16559"/>
                </a:lnTo>
                <a:lnTo>
                  <a:pt x="2396780" y="4443"/>
                </a:lnTo>
                <a:lnTo>
                  <a:pt x="2418787" y="0"/>
                </a:lnTo>
                <a:lnTo>
                  <a:pt x="2440794" y="4443"/>
                </a:lnTo>
                <a:lnTo>
                  <a:pt x="2458765" y="16559"/>
                </a:lnTo>
                <a:lnTo>
                  <a:pt x="2470882" y="34530"/>
                </a:lnTo>
                <a:lnTo>
                  <a:pt x="2475325" y="56537"/>
                </a:lnTo>
                <a:lnTo>
                  <a:pt x="2470882" y="78545"/>
                </a:lnTo>
                <a:lnTo>
                  <a:pt x="2458765" y="96516"/>
                </a:lnTo>
                <a:lnTo>
                  <a:pt x="2440794" y="108632"/>
                </a:lnTo>
                <a:lnTo>
                  <a:pt x="2435624" y="109676"/>
                </a:lnTo>
                <a:close/>
              </a:path>
            </a:pathLst>
          </a:custGeom>
          <a:solidFill>
            <a:srgbClr val="294D8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4595" y="132852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5790" y="0"/>
                </a:lnTo>
                <a:lnTo>
                  <a:pt x="45541" y="22770"/>
                </a:lnTo>
                <a:lnTo>
                  <a:pt x="45541" y="25790"/>
                </a:lnTo>
                <a:lnTo>
                  <a:pt x="25790" y="45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4595" y="181429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1"/>
                </a:lnTo>
                <a:lnTo>
                  <a:pt x="19751" y="0"/>
                </a:lnTo>
                <a:lnTo>
                  <a:pt x="25790" y="0"/>
                </a:lnTo>
                <a:lnTo>
                  <a:pt x="45541" y="22770"/>
                </a:lnTo>
                <a:lnTo>
                  <a:pt x="45541" y="25790"/>
                </a:lnTo>
                <a:lnTo>
                  <a:pt x="25790" y="45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4595" y="230007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0"/>
                </a:lnTo>
                <a:lnTo>
                  <a:pt x="19751" y="0"/>
                </a:lnTo>
                <a:lnTo>
                  <a:pt x="25790" y="0"/>
                </a:lnTo>
                <a:lnTo>
                  <a:pt x="45541" y="22770"/>
                </a:lnTo>
                <a:lnTo>
                  <a:pt x="45541" y="25790"/>
                </a:lnTo>
                <a:lnTo>
                  <a:pt x="25790" y="45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4595" y="302873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0"/>
                </a:lnTo>
                <a:lnTo>
                  <a:pt x="19751" y="0"/>
                </a:lnTo>
                <a:lnTo>
                  <a:pt x="25790" y="0"/>
                </a:lnTo>
                <a:lnTo>
                  <a:pt x="45541" y="22770"/>
                </a:lnTo>
                <a:lnTo>
                  <a:pt x="45541" y="25790"/>
                </a:lnTo>
                <a:lnTo>
                  <a:pt x="25790" y="45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4595" y="35145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5790" y="45541"/>
                </a:moveTo>
                <a:lnTo>
                  <a:pt x="19751" y="45541"/>
                </a:lnTo>
                <a:lnTo>
                  <a:pt x="16846" y="44963"/>
                </a:lnTo>
                <a:lnTo>
                  <a:pt x="0" y="25790"/>
                </a:lnTo>
                <a:lnTo>
                  <a:pt x="0" y="19750"/>
                </a:lnTo>
                <a:lnTo>
                  <a:pt x="19751" y="0"/>
                </a:lnTo>
                <a:lnTo>
                  <a:pt x="25790" y="0"/>
                </a:lnTo>
                <a:lnTo>
                  <a:pt x="45541" y="22770"/>
                </a:lnTo>
                <a:lnTo>
                  <a:pt x="45541" y="25790"/>
                </a:lnTo>
                <a:lnTo>
                  <a:pt x="25790" y="45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99430" y="873193"/>
            <a:ext cx="4404995" cy="300164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617855">
              <a:lnSpc>
                <a:spcPct val="100000"/>
              </a:lnSpc>
              <a:spcBef>
                <a:spcPts val="295"/>
              </a:spcBef>
            </a:pPr>
            <a:r>
              <a:rPr dirty="0" u="heavy" sz="1700" spc="8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AVAILABLE</a:t>
            </a:r>
            <a:r>
              <a:rPr dirty="0" u="heavy" sz="1700" spc="29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700" spc="1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FILINGS:</a:t>
            </a:r>
            <a:endParaRPr sz="1700">
              <a:latin typeface="Times New Roman"/>
              <a:cs typeface="Times New Roman"/>
            </a:endParaRPr>
          </a:p>
          <a:p>
            <a:pPr marL="283210">
              <a:lnSpc>
                <a:spcPct val="100000"/>
              </a:lnSpc>
              <a:spcBef>
                <a:spcPts val="555"/>
              </a:spcBef>
            </a:pP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Homestead</a:t>
            </a:r>
            <a:r>
              <a:rPr dirty="0" sz="1250" spc="1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dirty="0" sz="1250" spc="1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Special</a:t>
            </a:r>
            <a:r>
              <a:rPr dirty="0" sz="1250" spc="1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Exemptions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Times New Roman"/>
              <a:cs typeface="Times New Roman"/>
            </a:endParaRPr>
          </a:p>
          <a:p>
            <a:pPr marL="283210">
              <a:lnSpc>
                <a:spcPct val="100000"/>
              </a:lnSpc>
            </a:pP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Real</a:t>
            </a:r>
            <a:r>
              <a:rPr dirty="0" sz="1250" spc="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250" spc="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Returns</a:t>
            </a:r>
            <a:r>
              <a:rPr dirty="0" sz="1250" spc="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5" b="1">
                <a:solidFill>
                  <a:srgbClr val="FFFFFF"/>
                </a:solidFill>
                <a:latin typeface="Times New Roman"/>
                <a:cs typeface="Times New Roman"/>
              </a:rPr>
              <a:t>(Jan.</a:t>
            </a:r>
            <a:r>
              <a:rPr dirty="0" sz="1250" spc="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25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 –</a:t>
            </a:r>
            <a:r>
              <a:rPr dirty="0" sz="1250" spc="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April</a:t>
            </a:r>
            <a:r>
              <a:rPr dirty="0" sz="1250" spc="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1)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283210" marR="382905">
              <a:lnSpc>
                <a:spcPct val="127499"/>
              </a:lnSpc>
            </a:pP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dirty="0" sz="125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Personal</a:t>
            </a:r>
            <a:r>
              <a:rPr dirty="0" sz="1250" spc="2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Property,</a:t>
            </a:r>
            <a:r>
              <a:rPr dirty="0" sz="125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Aircraft</a:t>
            </a:r>
            <a:r>
              <a:rPr dirty="0" sz="1250" spc="2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dirty="0" sz="125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Marine </a:t>
            </a:r>
            <a:r>
              <a:rPr dirty="0" sz="1250" spc="-2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Returns</a:t>
            </a:r>
            <a:r>
              <a:rPr dirty="0" sz="1250" spc="2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(Jan</a:t>
            </a:r>
            <a:r>
              <a:rPr dirty="0" sz="1250" spc="2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25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dirty="0" sz="1250" spc="2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April</a:t>
            </a:r>
            <a:r>
              <a:rPr dirty="0" sz="1250" spc="2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1)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Times New Roman"/>
              <a:cs typeface="Times New Roman"/>
            </a:endParaRPr>
          </a:p>
          <a:p>
            <a:pPr marL="283210">
              <a:lnSpc>
                <a:spcPct val="100000"/>
              </a:lnSpc>
            </a:pP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Real</a:t>
            </a:r>
            <a:r>
              <a:rPr dirty="0" sz="1250" spc="2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dirty="0" sz="125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Personal</a:t>
            </a:r>
            <a:r>
              <a:rPr dirty="0" sz="125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25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Appeals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Times New Roman"/>
              <a:cs typeface="Times New Roman"/>
            </a:endParaRPr>
          </a:p>
          <a:p>
            <a:pPr marL="283210">
              <a:lnSpc>
                <a:spcPct val="100000"/>
              </a:lnSpc>
              <a:tabLst>
                <a:tab pos="2630805" algn="l"/>
              </a:tabLst>
            </a:pP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Change</a:t>
            </a:r>
            <a:r>
              <a:rPr dirty="0" sz="1250" spc="2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250" spc="2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Mailing</a:t>
            </a:r>
            <a:r>
              <a:rPr dirty="0" sz="1250" spc="21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Address	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(Real</a:t>
            </a:r>
            <a:r>
              <a:rPr dirty="0" sz="1250" spc="1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250" spc="1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Only)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639722"/>
            <a:ext cx="10058400" cy="133350"/>
          </a:xfrm>
          <a:custGeom>
            <a:avLst/>
            <a:gdLst/>
            <a:ahLst/>
            <a:cxnLst/>
            <a:rect l="l" t="t" r="r" b="b"/>
            <a:pathLst>
              <a:path w="10058400" h="133350">
                <a:moveTo>
                  <a:pt x="0" y="133349"/>
                </a:moveTo>
                <a:lnTo>
                  <a:pt x="0" y="0"/>
                </a:lnTo>
                <a:lnTo>
                  <a:pt x="10058399" y="0"/>
                </a:lnTo>
                <a:lnTo>
                  <a:pt x="10058399" y="133349"/>
                </a:lnTo>
                <a:lnTo>
                  <a:pt x="0" y="13334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86622" y="128579"/>
            <a:ext cx="5045710" cy="542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20">
                <a:solidFill>
                  <a:srgbClr val="1A4D7D"/>
                </a:solidFill>
                <a:latin typeface="Times New Roman"/>
                <a:cs typeface="Times New Roman"/>
              </a:rPr>
              <a:t>PUBLIC</a:t>
            </a:r>
            <a:r>
              <a:rPr dirty="0" sz="3400" spc="-70">
                <a:solidFill>
                  <a:srgbClr val="1A4D7D"/>
                </a:solidFill>
                <a:latin typeface="Times New Roman"/>
                <a:cs typeface="Times New Roman"/>
              </a:rPr>
              <a:t> </a:t>
            </a:r>
            <a:r>
              <a:rPr dirty="0" sz="3400" spc="50">
                <a:solidFill>
                  <a:srgbClr val="1A4D7D"/>
                </a:solidFill>
                <a:latin typeface="Times New Roman"/>
                <a:cs typeface="Times New Roman"/>
              </a:rPr>
              <a:t>INFORMATION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40901" y="898223"/>
            <a:ext cx="3978275" cy="831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67640">
              <a:lnSpc>
                <a:spcPct val="100000"/>
              </a:lnSpc>
              <a:spcBef>
                <a:spcPts val="100"/>
              </a:spcBef>
            </a:pPr>
            <a:r>
              <a:rPr dirty="0" u="heavy" sz="1700" spc="2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ENHANCED</a:t>
            </a:r>
            <a:r>
              <a:rPr dirty="0" u="heavy" sz="1700" spc="27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700" spc="1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FEATURES:</a:t>
            </a:r>
            <a:endParaRPr sz="1700">
              <a:latin typeface="Times New Roman"/>
              <a:cs typeface="Times New Roman"/>
            </a:endParaRPr>
          </a:p>
          <a:p>
            <a:pPr marR="5080">
              <a:lnSpc>
                <a:spcPct val="116900"/>
              </a:lnSpc>
              <a:spcBef>
                <a:spcPts val="790"/>
              </a:spcBef>
            </a:pPr>
            <a:r>
              <a:rPr dirty="0" sz="1250" spc="25" b="1">
                <a:solidFill>
                  <a:srgbClr val="FFFFFF"/>
                </a:solidFill>
                <a:latin typeface="Times New Roman"/>
                <a:cs typeface="Times New Roman"/>
              </a:rPr>
              <a:t>We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pleased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provide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enhanced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property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search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tool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website!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40901" y="1926752"/>
            <a:ext cx="4048760" cy="693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R="5080">
              <a:lnSpc>
                <a:spcPct val="116900"/>
              </a:lnSpc>
              <a:spcBef>
                <a:spcPts val="95"/>
              </a:spcBef>
            </a:pP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search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tool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easier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navigate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 will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improve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user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experience.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Also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available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25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comparable</a:t>
            </a:r>
            <a:r>
              <a:rPr dirty="0" sz="1250" spc="459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search</a:t>
            </a:r>
            <a:r>
              <a:rPr dirty="0" sz="1250" spc="4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module</a:t>
            </a:r>
            <a:r>
              <a:rPr dirty="0" sz="1250" spc="4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dirty="0" sz="1250" spc="459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allows</a:t>
            </a:r>
            <a:r>
              <a:rPr dirty="0" sz="1250" spc="4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39737" y="2594692"/>
            <a:ext cx="3249930" cy="4711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37465">
              <a:lnSpc>
                <a:spcPct val="116900"/>
              </a:lnSpc>
              <a:spcBef>
                <a:spcPts val="95"/>
              </a:spcBef>
            </a:pP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250" spc="1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various</a:t>
            </a:r>
            <a:r>
              <a:rPr dirty="0" sz="1250" spc="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250" spc="1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characteristics</a:t>
            </a:r>
            <a:r>
              <a:rPr dirty="0" sz="1250" spc="1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similar</a:t>
            </a:r>
            <a:r>
              <a:rPr dirty="0" sz="1250" spc="1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types</a:t>
            </a:r>
            <a:r>
              <a:rPr dirty="0" sz="1250" spc="1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250" spc="2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properties.</a:t>
            </a:r>
            <a:r>
              <a:rPr dirty="0" sz="1250" spc="1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Once</a:t>
            </a:r>
            <a:r>
              <a:rPr dirty="0" sz="1250" spc="1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40901" y="2594692"/>
            <a:ext cx="740410" cy="693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R="5080">
              <a:lnSpc>
                <a:spcPct val="116900"/>
              </a:lnSpc>
              <a:spcBef>
                <a:spcPts val="95"/>
              </a:spcBef>
            </a:pP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150" b="1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n 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compare </a:t>
            </a:r>
            <a:r>
              <a:rPr dirty="0" sz="1250" spc="-30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150" b="1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1250" spc="5" b="1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56668" y="3068323"/>
            <a:ext cx="313309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775335" algn="l"/>
                <a:tab pos="1202690" algn="l"/>
                <a:tab pos="2051050" algn="l"/>
                <a:tab pos="2317115" algn="l"/>
                <a:tab pos="2992120" algn="l"/>
              </a:tabLst>
            </a:pP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250" spc="155" b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dirty="0" sz="1250" spc="150" b="1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1250" spc="-5" b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250" b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40901" y="3262633"/>
            <a:ext cx="4048760" cy="4711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>
              <a:lnSpc>
                <a:spcPct val="116900"/>
              </a:lnSpc>
              <a:spcBef>
                <a:spcPts val="95"/>
              </a:spcBef>
            </a:pP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generated</a:t>
            </a:r>
            <a:r>
              <a:rPr dirty="0" sz="1250" spc="3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250" spc="3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includes</a:t>
            </a:r>
            <a:r>
              <a:rPr dirty="0" sz="1250" spc="3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5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r>
              <a:rPr dirty="0" sz="1250" spc="3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summary</a:t>
            </a:r>
            <a:r>
              <a:rPr dirty="0" sz="1250" spc="3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250" spc="3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each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map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displaying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parcels.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04828" y="7525834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3</a:t>
            </a:r>
            <a:r>
              <a:rPr dirty="0" sz="600" spc="-5" b="1">
                <a:latin typeface="Times New Roman"/>
                <a:cs typeface="Times New Roman"/>
              </a:rPr>
              <a:t>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9430" y="3940099"/>
            <a:ext cx="8902065" cy="3611879"/>
          </a:xfrm>
          <a:custGeom>
            <a:avLst/>
            <a:gdLst/>
            <a:ahLst/>
            <a:cxnLst/>
            <a:rect l="l" t="t" r="r" b="b"/>
            <a:pathLst>
              <a:path w="8902065" h="3611879">
                <a:moveTo>
                  <a:pt x="8901761" y="3611592"/>
                </a:moveTo>
                <a:lnTo>
                  <a:pt x="0" y="3611592"/>
                </a:lnTo>
                <a:lnTo>
                  <a:pt x="0" y="0"/>
                </a:lnTo>
                <a:lnTo>
                  <a:pt x="8901761" y="0"/>
                </a:lnTo>
                <a:lnTo>
                  <a:pt x="8901761" y="3611592"/>
                </a:lnTo>
                <a:close/>
              </a:path>
            </a:pathLst>
          </a:custGeom>
          <a:solidFill>
            <a:srgbClr val="1A4D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62340" y="3977051"/>
            <a:ext cx="8588375" cy="3537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9850">
              <a:lnSpc>
                <a:spcPct val="100000"/>
              </a:lnSpc>
              <a:spcBef>
                <a:spcPts val="100"/>
              </a:spcBef>
            </a:pPr>
            <a:r>
              <a:rPr dirty="0" u="heavy" sz="1700" spc="17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ONSITE</a:t>
            </a:r>
            <a:r>
              <a:rPr dirty="0" u="heavy" sz="1700" spc="3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700" spc="1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PAPERLESS</a:t>
            </a:r>
            <a:r>
              <a:rPr dirty="0" u="heavy" sz="1700" spc="3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700" spc="1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FILING:</a:t>
            </a:r>
            <a:endParaRPr sz="1700">
              <a:latin typeface="Times New Roman"/>
              <a:cs typeface="Times New Roman"/>
            </a:endParaRPr>
          </a:p>
          <a:p>
            <a:pPr marL="12700" marR="19685">
              <a:lnSpc>
                <a:spcPct val="116900"/>
              </a:lnSpc>
              <a:spcBef>
                <a:spcPts val="1065"/>
              </a:spcBef>
            </a:pP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Onsite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paperless </a:t>
            </a:r>
            <a:r>
              <a:rPr dirty="0" sz="1250" spc="-35" b="1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i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ing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now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available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convenience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at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250" spc="5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homestead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locations.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Taxpayers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simply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provide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information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necessary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qualify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exemption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without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need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35" b="1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1250" spc="-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-1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250" spc="-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out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paper</a:t>
            </a:r>
            <a:r>
              <a:rPr dirty="0" sz="1250" spc="2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application.</a:t>
            </a:r>
            <a:endParaRPr sz="1250">
              <a:latin typeface="Times New Roman"/>
              <a:cs typeface="Times New Roman"/>
            </a:endParaRPr>
          </a:p>
          <a:p>
            <a:pPr marL="12700" marR="41275">
              <a:lnSpc>
                <a:spcPct val="116900"/>
              </a:lnSpc>
            </a:pP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courtesy,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required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documentation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necessary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35" b="1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1250" spc="-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-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250" spc="-1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ing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immediately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scanned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system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250" spc="-2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returned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taxpayer.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5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Basic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Exemption,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includes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valid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Driver’</a:t>
            </a:r>
            <a:r>
              <a:rPr dirty="0" sz="1250" spc="-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License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endParaRPr sz="1250">
              <a:latin typeface="Times New Roman"/>
              <a:cs typeface="Times New Roman"/>
            </a:endParaRPr>
          </a:p>
          <a:p>
            <a:pPr marL="12700" marR="5080">
              <a:lnSpc>
                <a:spcPct val="116900"/>
              </a:lnSpc>
            </a:pP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Identification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card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well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registration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vehicles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owned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registered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name </a:t>
            </a:r>
            <a:r>
              <a:rPr dirty="0" sz="1250" spc="-2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property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owner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spouse.</a:t>
            </a:r>
            <a:endParaRPr sz="1250">
              <a:latin typeface="Times New Roman"/>
              <a:cs typeface="Times New Roman"/>
            </a:endParaRPr>
          </a:p>
          <a:p>
            <a:pPr marL="12700" marR="262255">
              <a:lnSpc>
                <a:spcPct val="116900"/>
              </a:lnSpc>
            </a:pPr>
            <a:r>
              <a:rPr dirty="0" sz="1250" spc="55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those </a:t>
            </a:r>
            <a:r>
              <a:rPr dirty="0" sz="1250" spc="-35" b="1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i </a:t>
            </a:r>
            <a:r>
              <a:rPr dirty="0" sz="1250" spc="-20" b="1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ing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senior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 other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special 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exemptions,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additional </a:t>
            </a:r>
            <a:r>
              <a:rPr dirty="0" sz="1250" spc="120" b="1">
                <a:solidFill>
                  <a:srgbClr val="FFFFFF"/>
                </a:solidFill>
                <a:latin typeface="Times New Roman"/>
                <a:cs typeface="Times New Roman"/>
              </a:rPr>
              <a:t>documentation </a:t>
            </a: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may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be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required.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includes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such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items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State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Federal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Tax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returns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5" b="1">
                <a:solidFill>
                  <a:srgbClr val="FFFFFF"/>
                </a:solidFill>
                <a:latin typeface="Times New Roman"/>
                <a:cs typeface="Times New Roman"/>
              </a:rPr>
              <a:t>or,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35" b="1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1250" spc="-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250" spc="-1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0" b="1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income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tax,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Social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Security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Award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letter.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These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items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scanned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immediately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returned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also.</a:t>
            </a:r>
            <a:endParaRPr sz="1250">
              <a:latin typeface="Times New Roman"/>
              <a:cs typeface="Times New Roman"/>
            </a:endParaRPr>
          </a:p>
          <a:p>
            <a:pPr marL="12700" marR="118745">
              <a:lnSpc>
                <a:spcPct val="116900"/>
              </a:lnSpc>
            </a:pP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Before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0" b="1">
                <a:solidFill>
                  <a:srgbClr val="FFFFFF"/>
                </a:solidFill>
                <a:latin typeface="Times New Roman"/>
                <a:cs typeface="Times New Roman"/>
              </a:rPr>
              <a:t>leaving,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will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review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15" b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printed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receipt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pertinent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information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included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sign </a:t>
            </a:r>
            <a:r>
              <a:rPr dirty="0" sz="1250" spc="-2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verifying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information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correct.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Staff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will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scan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receipt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 b="1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system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return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1250">
              <a:latin typeface="Times New Roman"/>
              <a:cs typeface="Times New Roman"/>
            </a:endParaRPr>
          </a:p>
          <a:p>
            <a:pPr marL="12700" marR="633095">
              <a:lnSpc>
                <a:spcPct val="116900"/>
              </a:lnSpc>
            </a:pP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signed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receipt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 b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records.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5" b="1">
                <a:solidFill>
                  <a:srgbClr val="FFFFFF"/>
                </a:solidFill>
                <a:latin typeface="Times New Roman"/>
                <a:cs typeface="Times New Roman"/>
              </a:rPr>
              <a:t>signed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receipt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 b="1">
                <a:solidFill>
                  <a:srgbClr val="FFFFFF"/>
                </a:solidFill>
                <a:latin typeface="Times New Roman"/>
                <a:cs typeface="Times New Roman"/>
              </a:rPr>
              <a:t>includes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oath</a:t>
            </a:r>
            <a:r>
              <a:rPr dirty="0" sz="1250" spc="2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 b="1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 b="1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 b="1">
                <a:solidFill>
                  <a:srgbClr val="FFFFFF"/>
                </a:solidFill>
                <a:latin typeface="Times New Roman"/>
                <a:cs typeface="Times New Roman"/>
              </a:rPr>
              <a:t>information </a:t>
            </a:r>
            <a:r>
              <a:rPr dirty="0" sz="1250" spc="-3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 b="1">
                <a:solidFill>
                  <a:srgbClr val="FFFFFF"/>
                </a:solidFill>
                <a:latin typeface="Times New Roman"/>
                <a:cs typeface="Times New Roman"/>
              </a:rPr>
              <a:t>provided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5" b="1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 b="1">
                <a:solidFill>
                  <a:srgbClr val="FFFFFF"/>
                </a:solidFill>
                <a:latin typeface="Times New Roman"/>
                <a:cs typeface="Times New Roman"/>
              </a:rPr>
              <a:t>taxpayer</a:t>
            </a:r>
            <a:r>
              <a:rPr dirty="0" sz="1250" spc="2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 b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1250" spc="2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 b="1">
                <a:solidFill>
                  <a:srgbClr val="FFFFFF"/>
                </a:solidFill>
                <a:latin typeface="Times New Roman"/>
                <a:cs typeface="Times New Roman"/>
              </a:rPr>
              <a:t>correct.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399" cy="7772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3377" y="0"/>
              <a:ext cx="4926330" cy="7772400"/>
            </a:xfrm>
            <a:custGeom>
              <a:avLst/>
              <a:gdLst/>
              <a:ahLst/>
              <a:cxnLst/>
              <a:rect l="l" t="t" r="r" b="b"/>
              <a:pathLst>
                <a:path w="4926330" h="7772400">
                  <a:moveTo>
                    <a:pt x="4926276" y="7772399"/>
                  </a:moveTo>
                  <a:lnTo>
                    <a:pt x="0" y="7772399"/>
                  </a:lnTo>
                  <a:lnTo>
                    <a:pt x="0" y="0"/>
                  </a:lnTo>
                  <a:lnTo>
                    <a:pt x="4926276" y="0"/>
                  </a:lnTo>
                  <a:lnTo>
                    <a:pt x="4926276" y="7772399"/>
                  </a:lnTo>
                  <a:close/>
                </a:path>
              </a:pathLst>
            </a:custGeom>
            <a:solidFill>
              <a:srgbClr val="1A4D7D">
                <a:alpha val="88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4924" y="0"/>
            <a:ext cx="4420235" cy="215709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599"/>
              </a:lnSpc>
              <a:spcBef>
                <a:spcPts val="95"/>
              </a:spcBef>
            </a:pPr>
            <a:r>
              <a:rPr dirty="0" sz="3000" spc="40">
                <a:latin typeface="Times New Roman"/>
                <a:cs typeface="Times New Roman"/>
              </a:rPr>
              <a:t>ELECTRONIC</a:t>
            </a:r>
            <a:r>
              <a:rPr dirty="0" sz="3000" spc="-75">
                <a:latin typeface="Times New Roman"/>
                <a:cs typeface="Times New Roman"/>
              </a:rPr>
              <a:t> </a:t>
            </a:r>
            <a:r>
              <a:rPr dirty="0" sz="3000" spc="70">
                <a:latin typeface="Times New Roman"/>
                <a:cs typeface="Times New Roman"/>
              </a:rPr>
              <a:t>ANNUAL </a:t>
            </a:r>
            <a:r>
              <a:rPr dirty="0" sz="3000" spc="-740">
                <a:latin typeface="Times New Roman"/>
                <a:cs typeface="Times New Roman"/>
              </a:rPr>
              <a:t> </a:t>
            </a:r>
            <a:r>
              <a:rPr dirty="0" sz="3000" spc="90">
                <a:latin typeface="Times New Roman"/>
                <a:cs typeface="Times New Roman"/>
              </a:rPr>
              <a:t>NOTICE </a:t>
            </a:r>
            <a:r>
              <a:rPr dirty="0" sz="3000" spc="35">
                <a:latin typeface="Times New Roman"/>
                <a:cs typeface="Times New Roman"/>
              </a:rPr>
              <a:t>OF 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ASSESSMENT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3000" spc="5">
                <a:latin typeface="Times New Roman"/>
                <a:cs typeface="Times New Roman"/>
              </a:rPr>
              <a:t>FOR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70">
                <a:latin typeface="Times New Roman"/>
                <a:cs typeface="Times New Roman"/>
              </a:rPr>
              <a:t>TAX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75">
                <a:latin typeface="Times New Roman"/>
                <a:cs typeface="Times New Roman"/>
              </a:rPr>
              <a:t>YEAR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90">
                <a:latin typeface="Times New Roman"/>
                <a:cs typeface="Times New Roman"/>
              </a:rPr>
              <a:t>2024</a:t>
            </a:r>
            <a:endParaRPr sz="3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51231" y="6887783"/>
            <a:ext cx="681990" cy="681990"/>
            <a:chOff x="4251231" y="6887783"/>
            <a:chExt cx="681990" cy="6819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231" y="6887783"/>
              <a:ext cx="75770" cy="757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2772" y="6887783"/>
              <a:ext cx="75770" cy="757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4312" y="6887783"/>
              <a:ext cx="75770" cy="757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5852" y="6887783"/>
              <a:ext cx="75770" cy="757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392" y="6887783"/>
              <a:ext cx="75770" cy="757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231" y="7039323"/>
              <a:ext cx="75770" cy="757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2772" y="7039323"/>
              <a:ext cx="75770" cy="757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4312" y="7039323"/>
              <a:ext cx="75770" cy="757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5852" y="7039323"/>
              <a:ext cx="75770" cy="757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392" y="7039323"/>
              <a:ext cx="75770" cy="757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231" y="7190863"/>
              <a:ext cx="75770" cy="757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2772" y="7190863"/>
              <a:ext cx="75770" cy="7576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4312" y="7190863"/>
              <a:ext cx="75770" cy="757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5852" y="7190863"/>
              <a:ext cx="75770" cy="757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392" y="7190863"/>
              <a:ext cx="75770" cy="757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231" y="7342403"/>
              <a:ext cx="75770" cy="757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2772" y="7342403"/>
              <a:ext cx="75770" cy="7576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4312" y="7342403"/>
              <a:ext cx="75770" cy="757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392" y="7342403"/>
              <a:ext cx="75770" cy="757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5852" y="7342403"/>
              <a:ext cx="75770" cy="757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231" y="7493943"/>
              <a:ext cx="75770" cy="7576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2772" y="7493943"/>
              <a:ext cx="75770" cy="7576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4312" y="7493943"/>
              <a:ext cx="75770" cy="7576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5852" y="7493943"/>
              <a:ext cx="75770" cy="757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392" y="7493943"/>
              <a:ext cx="75770" cy="7576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434924" y="2282540"/>
            <a:ext cx="4766310" cy="411162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700" spc="65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0">
                <a:solidFill>
                  <a:srgbClr val="FFFFFF"/>
                </a:solidFill>
                <a:latin typeface="Times New Roman"/>
                <a:cs typeface="Times New Roman"/>
              </a:rPr>
              <a:t>now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ability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imes New Roman"/>
                <a:cs typeface="Times New Roman"/>
              </a:rPr>
              <a:t>receive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0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Annual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20">
                <a:solidFill>
                  <a:srgbClr val="FFFFFF"/>
                </a:solidFill>
                <a:latin typeface="Times New Roman"/>
                <a:cs typeface="Times New Roman"/>
              </a:rPr>
              <a:t>Notice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Assessment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electronically.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dirty="0" sz="1700" spc="16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700" spc="15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op</a:t>
            </a:r>
            <a:r>
              <a:rPr dirty="0" sz="1700" spc="2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7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cce</a:t>
            </a:r>
            <a:r>
              <a:rPr dirty="0" sz="1700" spc="11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229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1700" spc="-2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235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1700" spc="17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65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1700" spc="155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700" spc="17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-85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endParaRPr sz="1700">
              <a:latin typeface="Times New Roman"/>
              <a:cs typeface="Times New Roman"/>
            </a:endParaRPr>
          </a:p>
          <a:p>
            <a:pPr marL="12700" marR="109855">
              <a:lnSpc>
                <a:spcPct val="115199"/>
              </a:lnSpc>
            </a:pPr>
            <a:r>
              <a:rPr dirty="0" sz="1700" spc="-85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700" spc="-2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60">
                <a:solidFill>
                  <a:srgbClr val="FFFFFF"/>
                </a:solidFill>
                <a:latin typeface="Times New Roman"/>
                <a:cs typeface="Times New Roman"/>
              </a:rPr>
              <a:t>ink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create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10">
                <a:solidFill>
                  <a:srgbClr val="FFFFFF"/>
                </a:solidFill>
                <a:latin typeface="Times New Roman"/>
                <a:cs typeface="Times New Roman"/>
              </a:rPr>
              <a:t>account.</a:t>
            </a:r>
            <a:r>
              <a:rPr dirty="0" sz="1700" spc="3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65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30">
                <a:solidFill>
                  <a:srgbClr val="FFFFFF"/>
                </a:solidFill>
                <a:latin typeface="Times New Roman"/>
                <a:cs typeface="Times New Roman"/>
              </a:rPr>
              <a:t>will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need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700" spc="-40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Registration</a:t>
            </a:r>
            <a:r>
              <a:rPr dirty="0" sz="1700" spc="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35">
                <a:solidFill>
                  <a:srgbClr val="FFFFFF"/>
                </a:solidFill>
                <a:latin typeface="Times New Roman"/>
                <a:cs typeface="Times New Roman"/>
              </a:rPr>
              <a:t>ID </a:t>
            </a:r>
            <a:r>
              <a:rPr dirty="0" sz="1700" spc="120">
                <a:solidFill>
                  <a:srgbClr val="FFFFFF"/>
                </a:solidFill>
                <a:latin typeface="Times New Roman"/>
                <a:cs typeface="Times New Roman"/>
              </a:rPr>
              <a:t>printed 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60">
                <a:solidFill>
                  <a:srgbClr val="FFFFFF"/>
                </a:solidFill>
                <a:latin typeface="Times New Roman"/>
                <a:cs typeface="Times New Roman"/>
              </a:rPr>
              <a:t>2023</a:t>
            </a:r>
            <a:r>
              <a:rPr dirty="0" sz="170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Annual </a:t>
            </a:r>
            <a:r>
              <a:rPr dirty="0" sz="1700" spc="-40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20">
                <a:solidFill>
                  <a:srgbClr val="FFFFFF"/>
                </a:solidFill>
                <a:latin typeface="Times New Roman"/>
                <a:cs typeface="Times New Roman"/>
              </a:rPr>
              <a:t>Notice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Assessment.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700" spc="85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5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25">
                <a:solidFill>
                  <a:srgbClr val="FFFFFF"/>
                </a:solidFill>
                <a:latin typeface="Times New Roman"/>
                <a:cs typeface="Times New Roman"/>
              </a:rPr>
              <a:t>opted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imes New Roman"/>
                <a:cs typeface="Times New Roman"/>
              </a:rPr>
              <a:t>receive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0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Annual</a:t>
            </a:r>
            <a:endParaRPr sz="1700">
              <a:latin typeface="Times New Roman"/>
              <a:cs typeface="Times New Roman"/>
            </a:endParaRPr>
          </a:p>
          <a:p>
            <a:pPr marL="12700" marR="127635">
              <a:lnSpc>
                <a:spcPct val="115199"/>
              </a:lnSpc>
              <a:spcBef>
                <a:spcPts val="5"/>
              </a:spcBef>
            </a:pPr>
            <a:r>
              <a:rPr dirty="0" sz="1700" spc="120">
                <a:solidFill>
                  <a:srgbClr val="FFFFFF"/>
                </a:solidFill>
                <a:latin typeface="Times New Roman"/>
                <a:cs typeface="Times New Roman"/>
              </a:rPr>
              <a:t>Notice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Assessment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electronically,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5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30">
                <a:solidFill>
                  <a:srgbClr val="FFFFFF"/>
                </a:solidFill>
                <a:latin typeface="Times New Roman"/>
                <a:cs typeface="Times New Roman"/>
              </a:rPr>
              <a:t>will </a:t>
            </a:r>
            <a:r>
              <a:rPr dirty="0" sz="1700" spc="-40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dirty="0" sz="1700" spc="17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700" spc="135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d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dirty="0" sz="1700" spc="-145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4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700" spc="-85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700" spc="-2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2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1700" spc="-2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4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155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10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il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17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dirty="0" sz="1700" spc="7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ct val="115199"/>
              </a:lnSpc>
            </a:pPr>
            <a:r>
              <a:rPr dirty="0" sz="1700" spc="85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5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r>
              <a:rPr dirty="0" sz="1700" spc="3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1700" spc="3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difficulty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FFFFFF"/>
                </a:solidFill>
                <a:latin typeface="Times New Roman"/>
                <a:cs typeface="Times New Roman"/>
              </a:rPr>
              <a:t>retrieving</a:t>
            </a:r>
            <a:r>
              <a:rPr dirty="0" sz="1700" spc="3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0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dirty="0" sz="1700" spc="3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notice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5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dirty="0" sz="1700" spc="-40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14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imes New Roman"/>
                <a:cs typeface="Times New Roman"/>
              </a:rPr>
              <a:t>time,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imes New Roman"/>
                <a:cs typeface="Times New Roman"/>
              </a:rPr>
              <a:t>please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send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65">
                <a:solidFill>
                  <a:srgbClr val="FFFFFF"/>
                </a:solidFill>
                <a:latin typeface="Times New Roman"/>
                <a:cs typeface="Times New Roman"/>
              </a:rPr>
              <a:t>email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endParaRPr sz="1700">
              <a:latin typeface="Times New Roman"/>
              <a:cs typeface="Times New Roman"/>
            </a:endParaRPr>
          </a:p>
          <a:p>
            <a:pPr marL="12700" marR="205740">
              <a:lnSpc>
                <a:spcPct val="115199"/>
              </a:lnSpc>
            </a:pP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edocs@</a:t>
            </a:r>
            <a:r>
              <a:rPr dirty="0" sz="1700" spc="-2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20">
                <a:solidFill>
                  <a:srgbClr val="FFFFFF"/>
                </a:solidFill>
                <a:latin typeface="Times New Roman"/>
                <a:cs typeface="Times New Roman"/>
              </a:rPr>
              <a:t>southdata.</a:t>
            </a:r>
            <a:r>
              <a:rPr dirty="0" sz="1700" spc="-2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FFFFFF"/>
                </a:solidFill>
                <a:latin typeface="Times New Roman"/>
                <a:cs typeface="Times New Roman"/>
              </a:rPr>
              <a:t>com.</a:t>
            </a:r>
            <a:r>
              <a:rPr dirty="0" sz="1700" spc="3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8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17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14">
                <a:solidFill>
                  <a:srgbClr val="FFFFFF"/>
                </a:solidFill>
                <a:latin typeface="Times New Roman"/>
                <a:cs typeface="Times New Roman"/>
              </a:rPr>
              <a:t>representative</a:t>
            </a:r>
            <a:r>
              <a:rPr dirty="0" sz="1700" spc="3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30">
                <a:solidFill>
                  <a:srgbClr val="FFFFFF"/>
                </a:solidFill>
                <a:latin typeface="Times New Roman"/>
                <a:cs typeface="Times New Roman"/>
              </a:rPr>
              <a:t>will </a:t>
            </a:r>
            <a:r>
              <a:rPr dirty="0" sz="1700" spc="-40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25">
                <a:solidFill>
                  <a:srgbClr val="FFFFFF"/>
                </a:solidFill>
                <a:latin typeface="Times New Roman"/>
                <a:cs typeface="Times New Roman"/>
              </a:rPr>
              <a:t>respond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FFFFFF"/>
                </a:solidFill>
                <a:latin typeface="Times New Roman"/>
                <a:cs typeface="Times New Roman"/>
              </a:rPr>
              <a:t>during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normal</a:t>
            </a:r>
            <a:r>
              <a:rPr dirty="0" sz="1700" spc="3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dirty="0" sz="1700" spc="3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114">
                <a:solidFill>
                  <a:srgbClr val="FFFFFF"/>
                </a:solidFill>
                <a:latin typeface="Times New Roman"/>
                <a:cs typeface="Times New Roman"/>
              </a:rPr>
              <a:t>hours.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0350" y="7496395"/>
            <a:ext cx="1035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dirty="0" sz="600" spc="-5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15714" y="0"/>
            <a:ext cx="5800090" cy="7772400"/>
            <a:chOff x="2415714" y="0"/>
            <a:chExt cx="5800090" cy="7772400"/>
          </a:xfrm>
        </p:grpSpPr>
        <p:sp>
          <p:nvSpPr>
            <p:cNvPr id="3" name="object 3"/>
            <p:cNvSpPr/>
            <p:nvPr/>
          </p:nvSpPr>
          <p:spPr>
            <a:xfrm>
              <a:off x="2415714" y="0"/>
              <a:ext cx="5276850" cy="2485390"/>
            </a:xfrm>
            <a:custGeom>
              <a:avLst/>
              <a:gdLst/>
              <a:ahLst/>
              <a:cxnLst/>
              <a:rect l="l" t="t" r="r" b="b"/>
              <a:pathLst>
                <a:path w="5276850" h="2485390">
                  <a:moveTo>
                    <a:pt x="0" y="2484846"/>
                  </a:moveTo>
                  <a:lnTo>
                    <a:pt x="5276849" y="2484846"/>
                  </a:lnTo>
                  <a:lnTo>
                    <a:pt x="5276849" y="0"/>
                  </a:lnTo>
                  <a:lnTo>
                    <a:pt x="0" y="0"/>
                  </a:lnTo>
                  <a:lnTo>
                    <a:pt x="0" y="2484846"/>
                  </a:lnTo>
                  <a:close/>
                </a:path>
              </a:pathLst>
            </a:custGeom>
            <a:solidFill>
              <a:srgbClr val="535353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6909" y="2484846"/>
              <a:ext cx="5271813" cy="52874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540" y="353521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85" y="456970"/>
                  </a:moveTo>
                  <a:lnTo>
                    <a:pt x="182437" y="452328"/>
                  </a:lnTo>
                  <a:lnTo>
                    <a:pt x="139548" y="439015"/>
                  </a:lnTo>
                  <a:lnTo>
                    <a:pt x="100736" y="417949"/>
                  </a:lnTo>
                  <a:lnTo>
                    <a:pt x="66921" y="390049"/>
                  </a:lnTo>
                  <a:lnTo>
                    <a:pt x="39021" y="356233"/>
                  </a:lnTo>
                  <a:lnTo>
                    <a:pt x="17955" y="317422"/>
                  </a:lnTo>
                  <a:lnTo>
                    <a:pt x="4641" y="274533"/>
                  </a:lnTo>
                  <a:lnTo>
                    <a:pt x="0" y="228483"/>
                  </a:lnTo>
                  <a:lnTo>
                    <a:pt x="4641" y="182437"/>
                  </a:lnTo>
                  <a:lnTo>
                    <a:pt x="17955" y="139548"/>
                  </a:lnTo>
                  <a:lnTo>
                    <a:pt x="39021" y="100736"/>
                  </a:lnTo>
                  <a:lnTo>
                    <a:pt x="66921" y="66921"/>
                  </a:lnTo>
                  <a:lnTo>
                    <a:pt x="100736" y="39021"/>
                  </a:lnTo>
                  <a:lnTo>
                    <a:pt x="139548" y="17955"/>
                  </a:lnTo>
                  <a:lnTo>
                    <a:pt x="182437" y="4642"/>
                  </a:lnTo>
                  <a:lnTo>
                    <a:pt x="228485" y="0"/>
                  </a:lnTo>
                  <a:lnTo>
                    <a:pt x="274533" y="4642"/>
                  </a:lnTo>
                  <a:lnTo>
                    <a:pt x="317422" y="17955"/>
                  </a:lnTo>
                  <a:lnTo>
                    <a:pt x="356233" y="39021"/>
                  </a:lnTo>
                  <a:lnTo>
                    <a:pt x="390049" y="66921"/>
                  </a:lnTo>
                  <a:lnTo>
                    <a:pt x="417949" y="100736"/>
                  </a:lnTo>
                  <a:lnTo>
                    <a:pt x="439015" y="139548"/>
                  </a:lnTo>
                  <a:lnTo>
                    <a:pt x="452328" y="182437"/>
                  </a:lnTo>
                  <a:lnTo>
                    <a:pt x="456970" y="228485"/>
                  </a:lnTo>
                  <a:lnTo>
                    <a:pt x="452328" y="274533"/>
                  </a:lnTo>
                  <a:lnTo>
                    <a:pt x="439015" y="317422"/>
                  </a:lnTo>
                  <a:lnTo>
                    <a:pt x="417949" y="356233"/>
                  </a:lnTo>
                  <a:lnTo>
                    <a:pt x="390049" y="390049"/>
                  </a:lnTo>
                  <a:lnTo>
                    <a:pt x="356233" y="417949"/>
                  </a:lnTo>
                  <a:lnTo>
                    <a:pt x="317422" y="439015"/>
                  </a:lnTo>
                  <a:lnTo>
                    <a:pt x="274533" y="452328"/>
                  </a:lnTo>
                  <a:lnTo>
                    <a:pt x="228485" y="456970"/>
                  </a:lnTo>
                  <a:close/>
                </a:path>
              </a:pathLst>
            </a:custGeom>
            <a:solidFill>
              <a:srgbClr val="F9A6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6807" y="3651344"/>
              <a:ext cx="157260" cy="22465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67674" y="0"/>
              <a:ext cx="1247775" cy="1456690"/>
            </a:xfrm>
            <a:custGeom>
              <a:avLst/>
              <a:gdLst/>
              <a:ahLst/>
              <a:cxnLst/>
              <a:rect l="l" t="t" r="r" b="b"/>
              <a:pathLst>
                <a:path w="1247775" h="1456690">
                  <a:moveTo>
                    <a:pt x="817465" y="550697"/>
                  </a:moveTo>
                  <a:lnTo>
                    <a:pt x="798424" y="546828"/>
                  </a:lnTo>
                  <a:lnTo>
                    <a:pt x="782832" y="536292"/>
                  </a:lnTo>
                  <a:lnTo>
                    <a:pt x="772296" y="520700"/>
                  </a:lnTo>
                  <a:lnTo>
                    <a:pt x="768427" y="501659"/>
                  </a:lnTo>
                  <a:lnTo>
                    <a:pt x="772227" y="482619"/>
                  </a:lnTo>
                  <a:lnTo>
                    <a:pt x="782648" y="467026"/>
                  </a:lnTo>
                  <a:lnTo>
                    <a:pt x="798217" y="456491"/>
                  </a:lnTo>
                  <a:lnTo>
                    <a:pt x="817465" y="452621"/>
                  </a:lnTo>
                  <a:lnTo>
                    <a:pt x="836505" y="456491"/>
                  </a:lnTo>
                  <a:lnTo>
                    <a:pt x="852098" y="467026"/>
                  </a:lnTo>
                  <a:lnTo>
                    <a:pt x="862633" y="482619"/>
                  </a:lnTo>
                  <a:lnTo>
                    <a:pt x="866503" y="501659"/>
                  </a:lnTo>
                  <a:lnTo>
                    <a:pt x="862633" y="520700"/>
                  </a:lnTo>
                  <a:lnTo>
                    <a:pt x="852098" y="536292"/>
                  </a:lnTo>
                  <a:lnTo>
                    <a:pt x="836505" y="546828"/>
                  </a:lnTo>
                  <a:lnTo>
                    <a:pt x="817465" y="550697"/>
                  </a:lnTo>
                  <a:close/>
                </a:path>
                <a:path w="1247775" h="1456690">
                  <a:moveTo>
                    <a:pt x="433006" y="550697"/>
                  </a:moveTo>
                  <a:lnTo>
                    <a:pt x="413965" y="546828"/>
                  </a:lnTo>
                  <a:lnTo>
                    <a:pt x="398373" y="536292"/>
                  </a:lnTo>
                  <a:lnTo>
                    <a:pt x="387837" y="520700"/>
                  </a:lnTo>
                  <a:lnTo>
                    <a:pt x="383968" y="501659"/>
                  </a:lnTo>
                  <a:lnTo>
                    <a:pt x="387837" y="482619"/>
                  </a:lnTo>
                  <a:lnTo>
                    <a:pt x="398373" y="467026"/>
                  </a:lnTo>
                  <a:lnTo>
                    <a:pt x="413965" y="456491"/>
                  </a:lnTo>
                  <a:lnTo>
                    <a:pt x="433006" y="452621"/>
                  </a:lnTo>
                  <a:lnTo>
                    <a:pt x="452047" y="456491"/>
                  </a:lnTo>
                  <a:lnTo>
                    <a:pt x="467639" y="467026"/>
                  </a:lnTo>
                  <a:lnTo>
                    <a:pt x="478175" y="482619"/>
                  </a:lnTo>
                  <a:lnTo>
                    <a:pt x="482044" y="501659"/>
                  </a:lnTo>
                  <a:lnTo>
                    <a:pt x="478175" y="520700"/>
                  </a:lnTo>
                  <a:lnTo>
                    <a:pt x="467639" y="536292"/>
                  </a:lnTo>
                  <a:lnTo>
                    <a:pt x="452047" y="546828"/>
                  </a:lnTo>
                  <a:lnTo>
                    <a:pt x="433006" y="550697"/>
                  </a:lnTo>
                  <a:close/>
                </a:path>
                <a:path w="1247775" h="1456690">
                  <a:moveTo>
                    <a:pt x="49038" y="550697"/>
                  </a:moveTo>
                  <a:lnTo>
                    <a:pt x="29997" y="546828"/>
                  </a:lnTo>
                  <a:lnTo>
                    <a:pt x="14404" y="536292"/>
                  </a:lnTo>
                  <a:lnTo>
                    <a:pt x="3869" y="520700"/>
                  </a:lnTo>
                  <a:lnTo>
                    <a:pt x="0" y="501659"/>
                  </a:lnTo>
                  <a:lnTo>
                    <a:pt x="3869" y="482619"/>
                  </a:lnTo>
                  <a:lnTo>
                    <a:pt x="14404" y="467026"/>
                  </a:lnTo>
                  <a:lnTo>
                    <a:pt x="29997" y="456491"/>
                  </a:lnTo>
                  <a:lnTo>
                    <a:pt x="49038" y="452621"/>
                  </a:lnTo>
                  <a:lnTo>
                    <a:pt x="68078" y="456491"/>
                  </a:lnTo>
                  <a:lnTo>
                    <a:pt x="83671" y="467026"/>
                  </a:lnTo>
                  <a:lnTo>
                    <a:pt x="94206" y="482619"/>
                  </a:lnTo>
                  <a:lnTo>
                    <a:pt x="98076" y="501659"/>
                  </a:lnTo>
                  <a:lnTo>
                    <a:pt x="94206" y="520700"/>
                  </a:lnTo>
                  <a:lnTo>
                    <a:pt x="83671" y="536292"/>
                  </a:lnTo>
                  <a:lnTo>
                    <a:pt x="68078" y="546828"/>
                  </a:lnTo>
                  <a:lnTo>
                    <a:pt x="49038" y="550697"/>
                  </a:lnTo>
                  <a:close/>
                </a:path>
                <a:path w="1247775" h="1456690">
                  <a:moveTo>
                    <a:pt x="1201433" y="550697"/>
                  </a:moveTo>
                  <a:lnTo>
                    <a:pt x="1182393" y="546828"/>
                  </a:lnTo>
                  <a:lnTo>
                    <a:pt x="1166800" y="536292"/>
                  </a:lnTo>
                  <a:lnTo>
                    <a:pt x="1156264" y="520700"/>
                  </a:lnTo>
                  <a:lnTo>
                    <a:pt x="1152395" y="501659"/>
                  </a:lnTo>
                  <a:lnTo>
                    <a:pt x="1156264" y="482619"/>
                  </a:lnTo>
                  <a:lnTo>
                    <a:pt x="1166800" y="467026"/>
                  </a:lnTo>
                  <a:lnTo>
                    <a:pt x="1182393" y="456491"/>
                  </a:lnTo>
                  <a:lnTo>
                    <a:pt x="1201433" y="452621"/>
                  </a:lnTo>
                  <a:lnTo>
                    <a:pt x="1220474" y="456491"/>
                  </a:lnTo>
                  <a:lnTo>
                    <a:pt x="1236066" y="467026"/>
                  </a:lnTo>
                  <a:lnTo>
                    <a:pt x="1246602" y="482619"/>
                  </a:lnTo>
                  <a:lnTo>
                    <a:pt x="1247635" y="487702"/>
                  </a:lnTo>
                  <a:lnTo>
                    <a:pt x="1247635" y="515616"/>
                  </a:lnTo>
                  <a:lnTo>
                    <a:pt x="1246602" y="520700"/>
                  </a:lnTo>
                  <a:lnTo>
                    <a:pt x="1236066" y="536292"/>
                  </a:lnTo>
                  <a:lnTo>
                    <a:pt x="1220474" y="546828"/>
                  </a:lnTo>
                  <a:lnTo>
                    <a:pt x="1201433" y="550697"/>
                  </a:lnTo>
                  <a:close/>
                </a:path>
                <a:path w="1247775" h="1456690">
                  <a:moveTo>
                    <a:pt x="817465" y="1003809"/>
                  </a:moveTo>
                  <a:lnTo>
                    <a:pt x="798424" y="999940"/>
                  </a:lnTo>
                  <a:lnTo>
                    <a:pt x="782832" y="989405"/>
                  </a:lnTo>
                  <a:lnTo>
                    <a:pt x="772296" y="973812"/>
                  </a:lnTo>
                  <a:lnTo>
                    <a:pt x="768427" y="954771"/>
                  </a:lnTo>
                  <a:lnTo>
                    <a:pt x="772227" y="935731"/>
                  </a:lnTo>
                  <a:lnTo>
                    <a:pt x="782648" y="920138"/>
                  </a:lnTo>
                  <a:lnTo>
                    <a:pt x="798217" y="909603"/>
                  </a:lnTo>
                  <a:lnTo>
                    <a:pt x="817465" y="905733"/>
                  </a:lnTo>
                  <a:lnTo>
                    <a:pt x="836505" y="909603"/>
                  </a:lnTo>
                  <a:lnTo>
                    <a:pt x="852098" y="920138"/>
                  </a:lnTo>
                  <a:lnTo>
                    <a:pt x="862633" y="935731"/>
                  </a:lnTo>
                  <a:lnTo>
                    <a:pt x="866503" y="954771"/>
                  </a:lnTo>
                  <a:lnTo>
                    <a:pt x="862633" y="973812"/>
                  </a:lnTo>
                  <a:lnTo>
                    <a:pt x="852098" y="989405"/>
                  </a:lnTo>
                  <a:lnTo>
                    <a:pt x="836505" y="999940"/>
                  </a:lnTo>
                  <a:lnTo>
                    <a:pt x="817465" y="1003809"/>
                  </a:lnTo>
                  <a:close/>
                </a:path>
                <a:path w="1247775" h="1456690">
                  <a:moveTo>
                    <a:pt x="433006" y="1003809"/>
                  </a:moveTo>
                  <a:lnTo>
                    <a:pt x="413965" y="999940"/>
                  </a:lnTo>
                  <a:lnTo>
                    <a:pt x="398373" y="989405"/>
                  </a:lnTo>
                  <a:lnTo>
                    <a:pt x="387837" y="973812"/>
                  </a:lnTo>
                  <a:lnTo>
                    <a:pt x="383968" y="954771"/>
                  </a:lnTo>
                  <a:lnTo>
                    <a:pt x="387837" y="935731"/>
                  </a:lnTo>
                  <a:lnTo>
                    <a:pt x="398373" y="920138"/>
                  </a:lnTo>
                  <a:lnTo>
                    <a:pt x="413965" y="909603"/>
                  </a:lnTo>
                  <a:lnTo>
                    <a:pt x="433006" y="905733"/>
                  </a:lnTo>
                  <a:lnTo>
                    <a:pt x="452047" y="909603"/>
                  </a:lnTo>
                  <a:lnTo>
                    <a:pt x="467639" y="920138"/>
                  </a:lnTo>
                  <a:lnTo>
                    <a:pt x="478175" y="935731"/>
                  </a:lnTo>
                  <a:lnTo>
                    <a:pt x="482044" y="954771"/>
                  </a:lnTo>
                  <a:lnTo>
                    <a:pt x="478175" y="973812"/>
                  </a:lnTo>
                  <a:lnTo>
                    <a:pt x="467639" y="989405"/>
                  </a:lnTo>
                  <a:lnTo>
                    <a:pt x="452047" y="999940"/>
                  </a:lnTo>
                  <a:lnTo>
                    <a:pt x="433006" y="1003809"/>
                  </a:lnTo>
                  <a:close/>
                </a:path>
                <a:path w="1247775" h="1456690">
                  <a:moveTo>
                    <a:pt x="49038" y="1003809"/>
                  </a:moveTo>
                  <a:lnTo>
                    <a:pt x="29997" y="999940"/>
                  </a:lnTo>
                  <a:lnTo>
                    <a:pt x="14404" y="989405"/>
                  </a:lnTo>
                  <a:lnTo>
                    <a:pt x="3869" y="973812"/>
                  </a:lnTo>
                  <a:lnTo>
                    <a:pt x="0" y="954771"/>
                  </a:lnTo>
                  <a:lnTo>
                    <a:pt x="3869" y="935731"/>
                  </a:lnTo>
                  <a:lnTo>
                    <a:pt x="14404" y="920138"/>
                  </a:lnTo>
                  <a:lnTo>
                    <a:pt x="29997" y="909603"/>
                  </a:lnTo>
                  <a:lnTo>
                    <a:pt x="49038" y="905733"/>
                  </a:lnTo>
                  <a:lnTo>
                    <a:pt x="68078" y="909603"/>
                  </a:lnTo>
                  <a:lnTo>
                    <a:pt x="83671" y="920138"/>
                  </a:lnTo>
                  <a:lnTo>
                    <a:pt x="94206" y="935731"/>
                  </a:lnTo>
                  <a:lnTo>
                    <a:pt x="98076" y="954771"/>
                  </a:lnTo>
                  <a:lnTo>
                    <a:pt x="94206" y="973812"/>
                  </a:lnTo>
                  <a:lnTo>
                    <a:pt x="83671" y="989405"/>
                  </a:lnTo>
                  <a:lnTo>
                    <a:pt x="68078" y="999940"/>
                  </a:lnTo>
                  <a:lnTo>
                    <a:pt x="49038" y="1003809"/>
                  </a:lnTo>
                  <a:close/>
                </a:path>
                <a:path w="1247775" h="1456690">
                  <a:moveTo>
                    <a:pt x="1201433" y="1003809"/>
                  </a:moveTo>
                  <a:lnTo>
                    <a:pt x="1182393" y="999940"/>
                  </a:lnTo>
                  <a:lnTo>
                    <a:pt x="1166800" y="989405"/>
                  </a:lnTo>
                  <a:lnTo>
                    <a:pt x="1156264" y="973812"/>
                  </a:lnTo>
                  <a:lnTo>
                    <a:pt x="1152395" y="954771"/>
                  </a:lnTo>
                  <a:lnTo>
                    <a:pt x="1156264" y="935731"/>
                  </a:lnTo>
                  <a:lnTo>
                    <a:pt x="1166800" y="920138"/>
                  </a:lnTo>
                  <a:lnTo>
                    <a:pt x="1182393" y="909603"/>
                  </a:lnTo>
                  <a:lnTo>
                    <a:pt x="1201433" y="905733"/>
                  </a:lnTo>
                  <a:lnTo>
                    <a:pt x="1220474" y="909603"/>
                  </a:lnTo>
                  <a:lnTo>
                    <a:pt x="1236066" y="920138"/>
                  </a:lnTo>
                  <a:lnTo>
                    <a:pt x="1246602" y="935731"/>
                  </a:lnTo>
                  <a:lnTo>
                    <a:pt x="1247635" y="940814"/>
                  </a:lnTo>
                  <a:lnTo>
                    <a:pt x="1247635" y="968729"/>
                  </a:lnTo>
                  <a:lnTo>
                    <a:pt x="1246602" y="973812"/>
                  </a:lnTo>
                  <a:lnTo>
                    <a:pt x="1236066" y="989405"/>
                  </a:lnTo>
                  <a:lnTo>
                    <a:pt x="1220474" y="999940"/>
                  </a:lnTo>
                  <a:lnTo>
                    <a:pt x="1201433" y="1003809"/>
                  </a:lnTo>
                  <a:close/>
                </a:path>
                <a:path w="1247775" h="1456690">
                  <a:moveTo>
                    <a:pt x="817465" y="98076"/>
                  </a:moveTo>
                  <a:lnTo>
                    <a:pt x="798424" y="94206"/>
                  </a:lnTo>
                  <a:lnTo>
                    <a:pt x="782832" y="83671"/>
                  </a:lnTo>
                  <a:lnTo>
                    <a:pt x="772296" y="68078"/>
                  </a:lnTo>
                  <a:lnTo>
                    <a:pt x="768427" y="49037"/>
                  </a:lnTo>
                  <a:lnTo>
                    <a:pt x="772227" y="29997"/>
                  </a:lnTo>
                  <a:lnTo>
                    <a:pt x="782648" y="14404"/>
                  </a:lnTo>
                  <a:lnTo>
                    <a:pt x="798217" y="3869"/>
                  </a:lnTo>
                  <a:lnTo>
                    <a:pt x="817464" y="0"/>
                  </a:lnTo>
                  <a:lnTo>
                    <a:pt x="836505" y="3869"/>
                  </a:lnTo>
                  <a:lnTo>
                    <a:pt x="852098" y="14404"/>
                  </a:lnTo>
                  <a:lnTo>
                    <a:pt x="862633" y="29997"/>
                  </a:lnTo>
                  <a:lnTo>
                    <a:pt x="866503" y="49037"/>
                  </a:lnTo>
                  <a:lnTo>
                    <a:pt x="862633" y="68078"/>
                  </a:lnTo>
                  <a:lnTo>
                    <a:pt x="852098" y="83671"/>
                  </a:lnTo>
                  <a:lnTo>
                    <a:pt x="836505" y="94206"/>
                  </a:lnTo>
                  <a:lnTo>
                    <a:pt x="817465" y="98076"/>
                  </a:lnTo>
                  <a:close/>
                </a:path>
                <a:path w="1247775" h="1456690">
                  <a:moveTo>
                    <a:pt x="433006" y="98076"/>
                  </a:moveTo>
                  <a:lnTo>
                    <a:pt x="413965" y="94206"/>
                  </a:lnTo>
                  <a:lnTo>
                    <a:pt x="398373" y="83671"/>
                  </a:lnTo>
                  <a:lnTo>
                    <a:pt x="387837" y="68078"/>
                  </a:lnTo>
                  <a:lnTo>
                    <a:pt x="383968" y="49037"/>
                  </a:lnTo>
                  <a:lnTo>
                    <a:pt x="387837" y="29997"/>
                  </a:lnTo>
                  <a:lnTo>
                    <a:pt x="398373" y="14404"/>
                  </a:lnTo>
                  <a:lnTo>
                    <a:pt x="413965" y="3869"/>
                  </a:lnTo>
                  <a:lnTo>
                    <a:pt x="433005" y="0"/>
                  </a:lnTo>
                  <a:lnTo>
                    <a:pt x="452047" y="3869"/>
                  </a:lnTo>
                  <a:lnTo>
                    <a:pt x="467639" y="14404"/>
                  </a:lnTo>
                  <a:lnTo>
                    <a:pt x="478175" y="29997"/>
                  </a:lnTo>
                  <a:lnTo>
                    <a:pt x="482044" y="49037"/>
                  </a:lnTo>
                  <a:lnTo>
                    <a:pt x="478175" y="68078"/>
                  </a:lnTo>
                  <a:lnTo>
                    <a:pt x="467639" y="83671"/>
                  </a:lnTo>
                  <a:lnTo>
                    <a:pt x="452047" y="94206"/>
                  </a:lnTo>
                  <a:lnTo>
                    <a:pt x="433006" y="98076"/>
                  </a:lnTo>
                  <a:close/>
                </a:path>
                <a:path w="1247775" h="1456690">
                  <a:moveTo>
                    <a:pt x="49038" y="98076"/>
                  </a:moveTo>
                  <a:lnTo>
                    <a:pt x="29997" y="94206"/>
                  </a:lnTo>
                  <a:lnTo>
                    <a:pt x="14404" y="83671"/>
                  </a:lnTo>
                  <a:lnTo>
                    <a:pt x="3869" y="68078"/>
                  </a:lnTo>
                  <a:lnTo>
                    <a:pt x="0" y="49037"/>
                  </a:lnTo>
                  <a:lnTo>
                    <a:pt x="3869" y="29997"/>
                  </a:lnTo>
                  <a:lnTo>
                    <a:pt x="14404" y="14404"/>
                  </a:lnTo>
                  <a:lnTo>
                    <a:pt x="29997" y="3869"/>
                  </a:lnTo>
                  <a:lnTo>
                    <a:pt x="49037" y="0"/>
                  </a:lnTo>
                  <a:lnTo>
                    <a:pt x="68078" y="3869"/>
                  </a:lnTo>
                  <a:lnTo>
                    <a:pt x="83671" y="14404"/>
                  </a:lnTo>
                  <a:lnTo>
                    <a:pt x="94206" y="29997"/>
                  </a:lnTo>
                  <a:lnTo>
                    <a:pt x="98076" y="49037"/>
                  </a:lnTo>
                  <a:lnTo>
                    <a:pt x="94206" y="68078"/>
                  </a:lnTo>
                  <a:lnTo>
                    <a:pt x="83671" y="83671"/>
                  </a:lnTo>
                  <a:lnTo>
                    <a:pt x="68078" y="94206"/>
                  </a:lnTo>
                  <a:lnTo>
                    <a:pt x="49038" y="98076"/>
                  </a:lnTo>
                  <a:close/>
                </a:path>
                <a:path w="1247775" h="1456690">
                  <a:moveTo>
                    <a:pt x="1201433" y="98076"/>
                  </a:moveTo>
                  <a:lnTo>
                    <a:pt x="1182393" y="94206"/>
                  </a:lnTo>
                  <a:lnTo>
                    <a:pt x="1166800" y="83671"/>
                  </a:lnTo>
                  <a:lnTo>
                    <a:pt x="1156264" y="68078"/>
                  </a:lnTo>
                  <a:lnTo>
                    <a:pt x="1152395" y="49037"/>
                  </a:lnTo>
                  <a:lnTo>
                    <a:pt x="1156264" y="29997"/>
                  </a:lnTo>
                  <a:lnTo>
                    <a:pt x="1166800" y="14404"/>
                  </a:lnTo>
                  <a:lnTo>
                    <a:pt x="1182393" y="3869"/>
                  </a:lnTo>
                  <a:lnTo>
                    <a:pt x="1201432" y="0"/>
                  </a:lnTo>
                  <a:lnTo>
                    <a:pt x="1220474" y="3869"/>
                  </a:lnTo>
                  <a:lnTo>
                    <a:pt x="1236066" y="14404"/>
                  </a:lnTo>
                  <a:lnTo>
                    <a:pt x="1246602" y="29997"/>
                  </a:lnTo>
                  <a:lnTo>
                    <a:pt x="1247635" y="35080"/>
                  </a:lnTo>
                  <a:lnTo>
                    <a:pt x="1247635" y="62995"/>
                  </a:lnTo>
                  <a:lnTo>
                    <a:pt x="1246602" y="68078"/>
                  </a:lnTo>
                  <a:lnTo>
                    <a:pt x="1236066" y="83671"/>
                  </a:lnTo>
                  <a:lnTo>
                    <a:pt x="1220474" y="94206"/>
                  </a:lnTo>
                  <a:lnTo>
                    <a:pt x="1201433" y="98076"/>
                  </a:lnTo>
                  <a:close/>
                </a:path>
                <a:path w="1247775" h="1456690">
                  <a:moveTo>
                    <a:pt x="817465" y="1456431"/>
                  </a:moveTo>
                  <a:lnTo>
                    <a:pt x="798424" y="1452562"/>
                  </a:lnTo>
                  <a:lnTo>
                    <a:pt x="782832" y="1442026"/>
                  </a:lnTo>
                  <a:lnTo>
                    <a:pt x="772296" y="1426434"/>
                  </a:lnTo>
                  <a:lnTo>
                    <a:pt x="768427" y="1407393"/>
                  </a:lnTo>
                  <a:lnTo>
                    <a:pt x="772227" y="1388353"/>
                  </a:lnTo>
                  <a:lnTo>
                    <a:pt x="782648" y="1372760"/>
                  </a:lnTo>
                  <a:lnTo>
                    <a:pt x="798217" y="1362224"/>
                  </a:lnTo>
                  <a:lnTo>
                    <a:pt x="817465" y="1358355"/>
                  </a:lnTo>
                  <a:lnTo>
                    <a:pt x="836505" y="1362224"/>
                  </a:lnTo>
                  <a:lnTo>
                    <a:pt x="852098" y="1372760"/>
                  </a:lnTo>
                  <a:lnTo>
                    <a:pt x="862633" y="1388353"/>
                  </a:lnTo>
                  <a:lnTo>
                    <a:pt x="866503" y="1407393"/>
                  </a:lnTo>
                  <a:lnTo>
                    <a:pt x="862633" y="1426434"/>
                  </a:lnTo>
                  <a:lnTo>
                    <a:pt x="852098" y="1442026"/>
                  </a:lnTo>
                  <a:lnTo>
                    <a:pt x="836505" y="1452562"/>
                  </a:lnTo>
                  <a:lnTo>
                    <a:pt x="817465" y="1456431"/>
                  </a:lnTo>
                  <a:close/>
                </a:path>
                <a:path w="1247775" h="1456690">
                  <a:moveTo>
                    <a:pt x="433006" y="1456431"/>
                  </a:moveTo>
                  <a:lnTo>
                    <a:pt x="413965" y="1452562"/>
                  </a:lnTo>
                  <a:lnTo>
                    <a:pt x="398373" y="1442026"/>
                  </a:lnTo>
                  <a:lnTo>
                    <a:pt x="387837" y="1426434"/>
                  </a:lnTo>
                  <a:lnTo>
                    <a:pt x="383968" y="1407393"/>
                  </a:lnTo>
                  <a:lnTo>
                    <a:pt x="387837" y="1388353"/>
                  </a:lnTo>
                  <a:lnTo>
                    <a:pt x="398373" y="1372760"/>
                  </a:lnTo>
                  <a:lnTo>
                    <a:pt x="413965" y="1362224"/>
                  </a:lnTo>
                  <a:lnTo>
                    <a:pt x="433006" y="1358355"/>
                  </a:lnTo>
                  <a:lnTo>
                    <a:pt x="452047" y="1362224"/>
                  </a:lnTo>
                  <a:lnTo>
                    <a:pt x="467639" y="1372760"/>
                  </a:lnTo>
                  <a:lnTo>
                    <a:pt x="478175" y="1388353"/>
                  </a:lnTo>
                  <a:lnTo>
                    <a:pt x="482044" y="1407393"/>
                  </a:lnTo>
                  <a:lnTo>
                    <a:pt x="478175" y="1426434"/>
                  </a:lnTo>
                  <a:lnTo>
                    <a:pt x="467639" y="1442026"/>
                  </a:lnTo>
                  <a:lnTo>
                    <a:pt x="452047" y="1452562"/>
                  </a:lnTo>
                  <a:lnTo>
                    <a:pt x="433006" y="1456431"/>
                  </a:lnTo>
                  <a:close/>
                </a:path>
                <a:path w="1247775" h="1456690">
                  <a:moveTo>
                    <a:pt x="49038" y="1456431"/>
                  </a:moveTo>
                  <a:lnTo>
                    <a:pt x="29997" y="1452562"/>
                  </a:lnTo>
                  <a:lnTo>
                    <a:pt x="14404" y="1442026"/>
                  </a:lnTo>
                  <a:lnTo>
                    <a:pt x="3869" y="1426434"/>
                  </a:lnTo>
                  <a:lnTo>
                    <a:pt x="0" y="1407393"/>
                  </a:lnTo>
                  <a:lnTo>
                    <a:pt x="3869" y="1388353"/>
                  </a:lnTo>
                  <a:lnTo>
                    <a:pt x="14404" y="1372760"/>
                  </a:lnTo>
                  <a:lnTo>
                    <a:pt x="29997" y="1362224"/>
                  </a:lnTo>
                  <a:lnTo>
                    <a:pt x="49038" y="1358355"/>
                  </a:lnTo>
                  <a:lnTo>
                    <a:pt x="68078" y="1362224"/>
                  </a:lnTo>
                  <a:lnTo>
                    <a:pt x="83671" y="1372760"/>
                  </a:lnTo>
                  <a:lnTo>
                    <a:pt x="94206" y="1388353"/>
                  </a:lnTo>
                  <a:lnTo>
                    <a:pt x="98076" y="1407393"/>
                  </a:lnTo>
                  <a:lnTo>
                    <a:pt x="94206" y="1426434"/>
                  </a:lnTo>
                  <a:lnTo>
                    <a:pt x="83671" y="1442026"/>
                  </a:lnTo>
                  <a:lnTo>
                    <a:pt x="68078" y="1452562"/>
                  </a:lnTo>
                  <a:lnTo>
                    <a:pt x="49038" y="1456431"/>
                  </a:lnTo>
                  <a:close/>
                </a:path>
                <a:path w="1247775" h="1456690">
                  <a:moveTo>
                    <a:pt x="1201433" y="1456431"/>
                  </a:moveTo>
                  <a:lnTo>
                    <a:pt x="1182393" y="1452562"/>
                  </a:lnTo>
                  <a:lnTo>
                    <a:pt x="1166800" y="1442026"/>
                  </a:lnTo>
                  <a:lnTo>
                    <a:pt x="1156264" y="1426434"/>
                  </a:lnTo>
                  <a:lnTo>
                    <a:pt x="1152395" y="1407393"/>
                  </a:lnTo>
                  <a:lnTo>
                    <a:pt x="1156264" y="1388353"/>
                  </a:lnTo>
                  <a:lnTo>
                    <a:pt x="1166800" y="1372760"/>
                  </a:lnTo>
                  <a:lnTo>
                    <a:pt x="1182393" y="1362224"/>
                  </a:lnTo>
                  <a:lnTo>
                    <a:pt x="1201433" y="1358355"/>
                  </a:lnTo>
                  <a:lnTo>
                    <a:pt x="1220474" y="1362224"/>
                  </a:lnTo>
                  <a:lnTo>
                    <a:pt x="1236066" y="1372760"/>
                  </a:lnTo>
                  <a:lnTo>
                    <a:pt x="1246602" y="1388353"/>
                  </a:lnTo>
                  <a:lnTo>
                    <a:pt x="1247635" y="1393436"/>
                  </a:lnTo>
                  <a:lnTo>
                    <a:pt x="1247635" y="1421350"/>
                  </a:lnTo>
                  <a:lnTo>
                    <a:pt x="1246602" y="1426434"/>
                  </a:lnTo>
                  <a:lnTo>
                    <a:pt x="1236066" y="1442026"/>
                  </a:lnTo>
                  <a:lnTo>
                    <a:pt x="1220474" y="1452562"/>
                  </a:lnTo>
                  <a:lnTo>
                    <a:pt x="1201433" y="1456431"/>
                  </a:lnTo>
                  <a:close/>
                </a:path>
              </a:pathLst>
            </a:custGeom>
            <a:solidFill>
              <a:srgbClr val="F9A62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95604" y="1234229"/>
            <a:ext cx="3440429" cy="8083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100" spc="-260"/>
              <a:t>Locations:</a:t>
            </a:r>
            <a:endParaRPr sz="5100"/>
          </a:p>
        </p:txBody>
      </p:sp>
      <p:grpSp>
        <p:nvGrpSpPr>
          <p:cNvPr id="9" name="object 9"/>
          <p:cNvGrpSpPr/>
          <p:nvPr/>
        </p:nvGrpSpPr>
        <p:grpSpPr>
          <a:xfrm>
            <a:off x="2932540" y="2693675"/>
            <a:ext cx="457200" cy="4616450"/>
            <a:chOff x="2932540" y="2693675"/>
            <a:chExt cx="457200" cy="4616450"/>
          </a:xfrm>
        </p:grpSpPr>
        <p:sp>
          <p:nvSpPr>
            <p:cNvPr id="10" name="object 10"/>
            <p:cNvSpPr/>
            <p:nvPr/>
          </p:nvSpPr>
          <p:spPr>
            <a:xfrm>
              <a:off x="2932540" y="4373001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86" y="456970"/>
                  </a:moveTo>
                  <a:lnTo>
                    <a:pt x="182437" y="452328"/>
                  </a:lnTo>
                  <a:lnTo>
                    <a:pt x="139548" y="439015"/>
                  </a:lnTo>
                  <a:lnTo>
                    <a:pt x="100737" y="417949"/>
                  </a:lnTo>
                  <a:lnTo>
                    <a:pt x="66921" y="390049"/>
                  </a:lnTo>
                  <a:lnTo>
                    <a:pt x="39021" y="356233"/>
                  </a:lnTo>
                  <a:lnTo>
                    <a:pt x="17955" y="317422"/>
                  </a:lnTo>
                  <a:lnTo>
                    <a:pt x="4641" y="274533"/>
                  </a:lnTo>
                  <a:lnTo>
                    <a:pt x="0" y="228485"/>
                  </a:lnTo>
                  <a:lnTo>
                    <a:pt x="4641" y="182437"/>
                  </a:lnTo>
                  <a:lnTo>
                    <a:pt x="17955" y="139548"/>
                  </a:lnTo>
                  <a:lnTo>
                    <a:pt x="39021" y="100736"/>
                  </a:lnTo>
                  <a:lnTo>
                    <a:pt x="66921" y="66921"/>
                  </a:lnTo>
                  <a:lnTo>
                    <a:pt x="100737" y="39021"/>
                  </a:lnTo>
                  <a:lnTo>
                    <a:pt x="139548" y="17955"/>
                  </a:lnTo>
                  <a:lnTo>
                    <a:pt x="182437" y="4642"/>
                  </a:lnTo>
                  <a:lnTo>
                    <a:pt x="228485" y="0"/>
                  </a:lnTo>
                  <a:lnTo>
                    <a:pt x="274533" y="4642"/>
                  </a:lnTo>
                  <a:lnTo>
                    <a:pt x="317422" y="17955"/>
                  </a:lnTo>
                  <a:lnTo>
                    <a:pt x="356233" y="39021"/>
                  </a:lnTo>
                  <a:lnTo>
                    <a:pt x="390048" y="66921"/>
                  </a:lnTo>
                  <a:lnTo>
                    <a:pt x="417949" y="100736"/>
                  </a:lnTo>
                  <a:lnTo>
                    <a:pt x="439015" y="139548"/>
                  </a:lnTo>
                  <a:lnTo>
                    <a:pt x="452328" y="182437"/>
                  </a:lnTo>
                  <a:lnTo>
                    <a:pt x="456970" y="228484"/>
                  </a:lnTo>
                  <a:lnTo>
                    <a:pt x="452328" y="274533"/>
                  </a:lnTo>
                  <a:lnTo>
                    <a:pt x="439015" y="317422"/>
                  </a:lnTo>
                  <a:lnTo>
                    <a:pt x="417949" y="356233"/>
                  </a:lnTo>
                  <a:lnTo>
                    <a:pt x="390048" y="390049"/>
                  </a:lnTo>
                  <a:lnTo>
                    <a:pt x="356233" y="417949"/>
                  </a:lnTo>
                  <a:lnTo>
                    <a:pt x="317422" y="439015"/>
                  </a:lnTo>
                  <a:lnTo>
                    <a:pt x="274533" y="452328"/>
                  </a:lnTo>
                  <a:lnTo>
                    <a:pt x="228486" y="456970"/>
                  </a:lnTo>
                  <a:close/>
                </a:path>
              </a:pathLst>
            </a:custGeom>
            <a:solidFill>
              <a:srgbClr val="F9A6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6830" y="4489107"/>
              <a:ext cx="157269" cy="22467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932540" y="517581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86" y="456970"/>
                  </a:moveTo>
                  <a:lnTo>
                    <a:pt x="182437" y="452328"/>
                  </a:lnTo>
                  <a:lnTo>
                    <a:pt x="139548" y="439015"/>
                  </a:lnTo>
                  <a:lnTo>
                    <a:pt x="100737" y="417949"/>
                  </a:lnTo>
                  <a:lnTo>
                    <a:pt x="66921" y="390048"/>
                  </a:lnTo>
                  <a:lnTo>
                    <a:pt x="39021" y="356233"/>
                  </a:lnTo>
                  <a:lnTo>
                    <a:pt x="17955" y="317422"/>
                  </a:lnTo>
                  <a:lnTo>
                    <a:pt x="4641" y="274533"/>
                  </a:lnTo>
                  <a:lnTo>
                    <a:pt x="0" y="228485"/>
                  </a:lnTo>
                  <a:lnTo>
                    <a:pt x="4641" y="182437"/>
                  </a:lnTo>
                  <a:lnTo>
                    <a:pt x="17955" y="139548"/>
                  </a:lnTo>
                  <a:lnTo>
                    <a:pt x="39021" y="100737"/>
                  </a:lnTo>
                  <a:lnTo>
                    <a:pt x="66921" y="66921"/>
                  </a:lnTo>
                  <a:lnTo>
                    <a:pt x="100737" y="39021"/>
                  </a:lnTo>
                  <a:lnTo>
                    <a:pt x="139548" y="17955"/>
                  </a:lnTo>
                  <a:lnTo>
                    <a:pt x="182437" y="4642"/>
                  </a:lnTo>
                  <a:lnTo>
                    <a:pt x="228485" y="0"/>
                  </a:lnTo>
                  <a:lnTo>
                    <a:pt x="274533" y="4642"/>
                  </a:lnTo>
                  <a:lnTo>
                    <a:pt x="317422" y="17955"/>
                  </a:lnTo>
                  <a:lnTo>
                    <a:pt x="356233" y="39021"/>
                  </a:lnTo>
                  <a:lnTo>
                    <a:pt x="390048" y="66921"/>
                  </a:lnTo>
                  <a:lnTo>
                    <a:pt x="417949" y="100737"/>
                  </a:lnTo>
                  <a:lnTo>
                    <a:pt x="439015" y="139548"/>
                  </a:lnTo>
                  <a:lnTo>
                    <a:pt x="452328" y="182437"/>
                  </a:lnTo>
                  <a:lnTo>
                    <a:pt x="456970" y="228484"/>
                  </a:lnTo>
                  <a:lnTo>
                    <a:pt x="452328" y="274533"/>
                  </a:lnTo>
                  <a:lnTo>
                    <a:pt x="439015" y="317422"/>
                  </a:lnTo>
                  <a:lnTo>
                    <a:pt x="417949" y="356233"/>
                  </a:lnTo>
                  <a:lnTo>
                    <a:pt x="390048" y="390048"/>
                  </a:lnTo>
                  <a:lnTo>
                    <a:pt x="356233" y="417949"/>
                  </a:lnTo>
                  <a:lnTo>
                    <a:pt x="317422" y="439015"/>
                  </a:lnTo>
                  <a:lnTo>
                    <a:pt x="274533" y="452328"/>
                  </a:lnTo>
                  <a:lnTo>
                    <a:pt x="228486" y="456970"/>
                  </a:lnTo>
                  <a:close/>
                </a:path>
              </a:pathLst>
            </a:custGeom>
            <a:solidFill>
              <a:srgbClr val="F9A6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6830" y="5291919"/>
              <a:ext cx="157269" cy="2246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932540" y="6013593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85" y="456970"/>
                  </a:moveTo>
                  <a:lnTo>
                    <a:pt x="182437" y="452328"/>
                  </a:lnTo>
                  <a:lnTo>
                    <a:pt x="139548" y="439015"/>
                  </a:lnTo>
                  <a:lnTo>
                    <a:pt x="100736" y="417949"/>
                  </a:lnTo>
                  <a:lnTo>
                    <a:pt x="66921" y="390048"/>
                  </a:lnTo>
                  <a:lnTo>
                    <a:pt x="39021" y="356233"/>
                  </a:lnTo>
                  <a:lnTo>
                    <a:pt x="17955" y="317422"/>
                  </a:lnTo>
                  <a:lnTo>
                    <a:pt x="4641" y="274533"/>
                  </a:lnTo>
                  <a:lnTo>
                    <a:pt x="0" y="228485"/>
                  </a:lnTo>
                  <a:lnTo>
                    <a:pt x="4641" y="182437"/>
                  </a:lnTo>
                  <a:lnTo>
                    <a:pt x="17955" y="139548"/>
                  </a:lnTo>
                  <a:lnTo>
                    <a:pt x="39021" y="100736"/>
                  </a:lnTo>
                  <a:lnTo>
                    <a:pt x="66921" y="66921"/>
                  </a:lnTo>
                  <a:lnTo>
                    <a:pt x="100736" y="39021"/>
                  </a:lnTo>
                  <a:lnTo>
                    <a:pt x="139548" y="17955"/>
                  </a:lnTo>
                  <a:lnTo>
                    <a:pt x="182437" y="4641"/>
                  </a:lnTo>
                  <a:lnTo>
                    <a:pt x="228485" y="0"/>
                  </a:lnTo>
                  <a:lnTo>
                    <a:pt x="274533" y="4641"/>
                  </a:lnTo>
                  <a:lnTo>
                    <a:pt x="317422" y="17955"/>
                  </a:lnTo>
                  <a:lnTo>
                    <a:pt x="356233" y="39021"/>
                  </a:lnTo>
                  <a:lnTo>
                    <a:pt x="390048" y="66921"/>
                  </a:lnTo>
                  <a:lnTo>
                    <a:pt x="417949" y="100736"/>
                  </a:lnTo>
                  <a:lnTo>
                    <a:pt x="439015" y="139548"/>
                  </a:lnTo>
                  <a:lnTo>
                    <a:pt x="452328" y="182437"/>
                  </a:lnTo>
                  <a:lnTo>
                    <a:pt x="456970" y="228485"/>
                  </a:lnTo>
                  <a:lnTo>
                    <a:pt x="452328" y="274533"/>
                  </a:lnTo>
                  <a:lnTo>
                    <a:pt x="439015" y="317422"/>
                  </a:lnTo>
                  <a:lnTo>
                    <a:pt x="417949" y="356233"/>
                  </a:lnTo>
                  <a:lnTo>
                    <a:pt x="390048" y="390048"/>
                  </a:lnTo>
                  <a:lnTo>
                    <a:pt x="356233" y="417949"/>
                  </a:lnTo>
                  <a:lnTo>
                    <a:pt x="317422" y="439015"/>
                  </a:lnTo>
                  <a:lnTo>
                    <a:pt x="274533" y="452328"/>
                  </a:lnTo>
                  <a:lnTo>
                    <a:pt x="228485" y="456970"/>
                  </a:lnTo>
                  <a:close/>
                </a:path>
              </a:pathLst>
            </a:custGeom>
            <a:solidFill>
              <a:srgbClr val="F9A6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6830" y="6129697"/>
              <a:ext cx="157269" cy="22467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932540" y="6852674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86" y="456970"/>
                  </a:moveTo>
                  <a:lnTo>
                    <a:pt x="182437" y="452328"/>
                  </a:lnTo>
                  <a:lnTo>
                    <a:pt x="139548" y="439015"/>
                  </a:lnTo>
                  <a:lnTo>
                    <a:pt x="100737" y="417949"/>
                  </a:lnTo>
                  <a:lnTo>
                    <a:pt x="66921" y="390049"/>
                  </a:lnTo>
                  <a:lnTo>
                    <a:pt x="39021" y="356233"/>
                  </a:lnTo>
                  <a:lnTo>
                    <a:pt x="17955" y="317422"/>
                  </a:lnTo>
                  <a:lnTo>
                    <a:pt x="4641" y="274533"/>
                  </a:lnTo>
                  <a:lnTo>
                    <a:pt x="0" y="228485"/>
                  </a:lnTo>
                  <a:lnTo>
                    <a:pt x="4641" y="182437"/>
                  </a:lnTo>
                  <a:lnTo>
                    <a:pt x="17955" y="139548"/>
                  </a:lnTo>
                  <a:lnTo>
                    <a:pt x="39021" y="100737"/>
                  </a:lnTo>
                  <a:lnTo>
                    <a:pt x="66921" y="66921"/>
                  </a:lnTo>
                  <a:lnTo>
                    <a:pt x="100737" y="39021"/>
                  </a:lnTo>
                  <a:lnTo>
                    <a:pt x="139548" y="17955"/>
                  </a:lnTo>
                  <a:lnTo>
                    <a:pt x="182437" y="4642"/>
                  </a:lnTo>
                  <a:lnTo>
                    <a:pt x="228485" y="0"/>
                  </a:lnTo>
                  <a:lnTo>
                    <a:pt x="274533" y="4642"/>
                  </a:lnTo>
                  <a:lnTo>
                    <a:pt x="317422" y="17955"/>
                  </a:lnTo>
                  <a:lnTo>
                    <a:pt x="356233" y="39021"/>
                  </a:lnTo>
                  <a:lnTo>
                    <a:pt x="390048" y="66921"/>
                  </a:lnTo>
                  <a:lnTo>
                    <a:pt x="417949" y="100737"/>
                  </a:lnTo>
                  <a:lnTo>
                    <a:pt x="439015" y="139548"/>
                  </a:lnTo>
                  <a:lnTo>
                    <a:pt x="452328" y="182437"/>
                  </a:lnTo>
                  <a:lnTo>
                    <a:pt x="456970" y="228484"/>
                  </a:lnTo>
                  <a:lnTo>
                    <a:pt x="452328" y="274533"/>
                  </a:lnTo>
                  <a:lnTo>
                    <a:pt x="439015" y="317422"/>
                  </a:lnTo>
                  <a:lnTo>
                    <a:pt x="417949" y="356233"/>
                  </a:lnTo>
                  <a:lnTo>
                    <a:pt x="390048" y="390049"/>
                  </a:lnTo>
                  <a:lnTo>
                    <a:pt x="356233" y="417949"/>
                  </a:lnTo>
                  <a:lnTo>
                    <a:pt x="317422" y="439015"/>
                  </a:lnTo>
                  <a:lnTo>
                    <a:pt x="274533" y="452328"/>
                  </a:lnTo>
                  <a:lnTo>
                    <a:pt x="228486" y="456970"/>
                  </a:lnTo>
                  <a:close/>
                </a:path>
              </a:pathLst>
            </a:custGeom>
            <a:solidFill>
              <a:srgbClr val="F9A6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6830" y="6968781"/>
              <a:ext cx="157269" cy="22467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932540" y="269367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85" y="456970"/>
                  </a:moveTo>
                  <a:lnTo>
                    <a:pt x="182437" y="452328"/>
                  </a:lnTo>
                  <a:lnTo>
                    <a:pt x="139548" y="439015"/>
                  </a:lnTo>
                  <a:lnTo>
                    <a:pt x="100736" y="417949"/>
                  </a:lnTo>
                  <a:lnTo>
                    <a:pt x="66921" y="390049"/>
                  </a:lnTo>
                  <a:lnTo>
                    <a:pt x="39021" y="356233"/>
                  </a:lnTo>
                  <a:lnTo>
                    <a:pt x="17955" y="317422"/>
                  </a:lnTo>
                  <a:lnTo>
                    <a:pt x="4641" y="274533"/>
                  </a:lnTo>
                  <a:lnTo>
                    <a:pt x="0" y="228483"/>
                  </a:lnTo>
                  <a:lnTo>
                    <a:pt x="4641" y="182437"/>
                  </a:lnTo>
                  <a:lnTo>
                    <a:pt x="17955" y="139548"/>
                  </a:lnTo>
                  <a:lnTo>
                    <a:pt x="39021" y="100737"/>
                  </a:lnTo>
                  <a:lnTo>
                    <a:pt x="66921" y="66921"/>
                  </a:lnTo>
                  <a:lnTo>
                    <a:pt x="100736" y="39021"/>
                  </a:lnTo>
                  <a:lnTo>
                    <a:pt x="139548" y="17955"/>
                  </a:lnTo>
                  <a:lnTo>
                    <a:pt x="182437" y="4642"/>
                  </a:lnTo>
                  <a:lnTo>
                    <a:pt x="228485" y="0"/>
                  </a:lnTo>
                  <a:lnTo>
                    <a:pt x="274533" y="4642"/>
                  </a:lnTo>
                  <a:lnTo>
                    <a:pt x="317422" y="17955"/>
                  </a:lnTo>
                  <a:lnTo>
                    <a:pt x="356233" y="39021"/>
                  </a:lnTo>
                  <a:lnTo>
                    <a:pt x="390049" y="66921"/>
                  </a:lnTo>
                  <a:lnTo>
                    <a:pt x="417949" y="100737"/>
                  </a:lnTo>
                  <a:lnTo>
                    <a:pt x="439015" y="139548"/>
                  </a:lnTo>
                  <a:lnTo>
                    <a:pt x="452328" y="182437"/>
                  </a:lnTo>
                  <a:lnTo>
                    <a:pt x="456970" y="228485"/>
                  </a:lnTo>
                  <a:lnTo>
                    <a:pt x="452328" y="274533"/>
                  </a:lnTo>
                  <a:lnTo>
                    <a:pt x="439015" y="317422"/>
                  </a:lnTo>
                  <a:lnTo>
                    <a:pt x="417949" y="356233"/>
                  </a:lnTo>
                  <a:lnTo>
                    <a:pt x="390049" y="390049"/>
                  </a:lnTo>
                  <a:lnTo>
                    <a:pt x="356233" y="417949"/>
                  </a:lnTo>
                  <a:lnTo>
                    <a:pt x="317422" y="439015"/>
                  </a:lnTo>
                  <a:lnTo>
                    <a:pt x="274533" y="452328"/>
                  </a:lnTo>
                  <a:lnTo>
                    <a:pt x="228485" y="456970"/>
                  </a:lnTo>
                  <a:close/>
                </a:path>
              </a:pathLst>
            </a:custGeom>
            <a:solidFill>
              <a:srgbClr val="F9A6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6807" y="2809802"/>
              <a:ext cx="157260" cy="22465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564069" y="2630168"/>
            <a:ext cx="3205480" cy="4866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Peachtree</a:t>
            </a:r>
            <a:r>
              <a:rPr dirty="0" sz="125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r>
              <a:rPr dirty="0" sz="125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250" spc="-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Administrative</a:t>
            </a:r>
            <a:r>
              <a:rPr dirty="0" sz="125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Office) </a:t>
            </a:r>
            <a:r>
              <a:rPr dirty="0" sz="1250" spc="-2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FFFFFF"/>
                </a:solidFill>
                <a:latin typeface="Times New Roman"/>
                <a:cs typeface="Times New Roman"/>
              </a:rPr>
              <a:t>235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Peachtree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>
                <a:solidFill>
                  <a:srgbClr val="FFFFFF"/>
                </a:solidFill>
                <a:latin typeface="Times New Roman"/>
                <a:cs typeface="Times New Roman"/>
              </a:rPr>
              <a:t>Street,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0">
                <a:solidFill>
                  <a:srgbClr val="FFFFFF"/>
                </a:solidFill>
                <a:latin typeface="Times New Roman"/>
                <a:cs typeface="Times New Roman"/>
              </a:rPr>
              <a:t>NE,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Suite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FFFFFF"/>
                </a:solidFill>
                <a:latin typeface="Times New Roman"/>
                <a:cs typeface="Times New Roman"/>
              </a:rPr>
              <a:t>1400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250" spc="85">
                <a:solidFill>
                  <a:srgbClr val="FFFFFF"/>
                </a:solidFill>
                <a:latin typeface="Times New Roman"/>
                <a:cs typeface="Times New Roman"/>
              </a:rPr>
              <a:t>Atlanta,</a:t>
            </a:r>
            <a:r>
              <a:rPr dirty="0" sz="125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30303</a:t>
            </a:r>
            <a:endParaRPr sz="1250">
              <a:latin typeface="Times New Roman"/>
              <a:cs typeface="Times New Roman"/>
            </a:endParaRPr>
          </a:p>
          <a:p>
            <a:pPr marL="12700" marR="485140">
              <a:lnSpc>
                <a:spcPct val="119500"/>
              </a:lnSpc>
              <a:spcBef>
                <a:spcPts val="1220"/>
              </a:spcBef>
            </a:pPr>
            <a:r>
              <a:rPr dirty="0" sz="1250" spc="105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County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14">
                <a:solidFill>
                  <a:srgbClr val="FFFFFF"/>
                </a:solidFill>
                <a:latin typeface="Times New Roman"/>
                <a:cs typeface="Times New Roman"/>
              </a:rPr>
              <a:t>Government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Center </a:t>
            </a:r>
            <a:r>
              <a:rPr dirty="0" sz="1250" spc="-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FFFFFF"/>
                </a:solidFill>
                <a:latin typeface="Times New Roman"/>
                <a:cs typeface="Times New Roman"/>
              </a:rPr>
              <a:t>141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>
                <a:solidFill>
                  <a:srgbClr val="FFFFFF"/>
                </a:solidFill>
                <a:latin typeface="Times New Roman"/>
                <a:cs typeface="Times New Roman"/>
              </a:rPr>
              <a:t>Pryor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>
                <a:solidFill>
                  <a:srgbClr val="FFFFFF"/>
                </a:solidFill>
                <a:latin typeface="Times New Roman"/>
                <a:cs typeface="Times New Roman"/>
              </a:rPr>
              <a:t>Street,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Suite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FFFFFF"/>
                </a:solidFill>
                <a:latin typeface="Times New Roman"/>
                <a:cs typeface="Times New Roman"/>
              </a:rPr>
              <a:t>1018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250" spc="85">
                <a:solidFill>
                  <a:srgbClr val="FFFFFF"/>
                </a:solidFill>
                <a:latin typeface="Times New Roman"/>
                <a:cs typeface="Times New Roman"/>
              </a:rPr>
              <a:t>Atlanta,</a:t>
            </a:r>
            <a:r>
              <a:rPr dirty="0" sz="125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30303</a:t>
            </a:r>
            <a:endParaRPr sz="1250">
              <a:latin typeface="Times New Roman"/>
              <a:cs typeface="Times New Roman"/>
            </a:endParaRPr>
          </a:p>
          <a:p>
            <a:pPr marL="12700" marR="97790">
              <a:lnSpc>
                <a:spcPct val="119500"/>
              </a:lnSpc>
              <a:spcBef>
                <a:spcPts val="1220"/>
              </a:spcBef>
            </a:pPr>
            <a:r>
              <a:rPr dirty="0" sz="1250" spc="105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County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0">
                <a:solidFill>
                  <a:srgbClr val="FFFFFF"/>
                </a:solidFill>
                <a:latin typeface="Times New Roman"/>
                <a:cs typeface="Times New Roman"/>
              </a:rPr>
              <a:t>Customer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Service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Center </a:t>
            </a:r>
            <a:r>
              <a:rPr dirty="0" sz="1250" spc="-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11575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5">
                <a:solidFill>
                  <a:srgbClr val="FFFFFF"/>
                </a:solidFill>
                <a:latin typeface="Times New Roman"/>
                <a:cs typeface="Times New Roman"/>
              </a:rPr>
              <a:t>Maxwell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Suite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FFFFFF"/>
                </a:solidFill>
                <a:latin typeface="Times New Roman"/>
                <a:cs typeface="Times New Roman"/>
              </a:rPr>
              <a:t>102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Alpharetta,</a:t>
            </a:r>
            <a:r>
              <a:rPr dirty="0" sz="125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30009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dirty="0" sz="1250" spc="105">
                <a:solidFill>
                  <a:srgbClr val="FFFFFF"/>
                </a:solidFill>
                <a:latin typeface="Times New Roman"/>
                <a:cs typeface="Times New Roman"/>
              </a:rPr>
              <a:t>Greenbriar</a:t>
            </a:r>
            <a:r>
              <a:rPr dirty="0" sz="1250" spc="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40">
                <a:solidFill>
                  <a:srgbClr val="FFFFFF"/>
                </a:solidFill>
                <a:latin typeface="Times New Roman"/>
                <a:cs typeface="Times New Roman"/>
              </a:rPr>
              <a:t>Mall</a:t>
            </a:r>
            <a:endParaRPr sz="1250">
              <a:latin typeface="Times New Roman"/>
              <a:cs typeface="Times New Roman"/>
            </a:endParaRPr>
          </a:p>
          <a:p>
            <a:pPr marL="12700" marR="419100">
              <a:lnSpc>
                <a:spcPct val="119500"/>
              </a:lnSpc>
            </a:pPr>
            <a:r>
              <a:rPr dirty="0" sz="1250" spc="60">
                <a:solidFill>
                  <a:srgbClr val="FFFFFF"/>
                </a:solidFill>
                <a:latin typeface="Times New Roman"/>
                <a:cs typeface="Times New Roman"/>
              </a:rPr>
              <a:t>2841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>
                <a:solidFill>
                  <a:srgbClr val="FFFFFF"/>
                </a:solidFill>
                <a:latin typeface="Times New Roman"/>
                <a:cs typeface="Times New Roman"/>
              </a:rPr>
              <a:t>Greenbriar </a:t>
            </a:r>
            <a:r>
              <a:rPr dirty="0" sz="1250" spc="70">
                <a:solidFill>
                  <a:srgbClr val="FFFFFF"/>
                </a:solidFill>
                <a:latin typeface="Times New Roman"/>
                <a:cs typeface="Times New Roman"/>
              </a:rPr>
              <a:t>Parkway,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Suite</a:t>
            </a:r>
            <a:r>
              <a:rPr dirty="0" sz="125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FFFFFF"/>
                </a:solidFill>
                <a:latin typeface="Times New Roman"/>
                <a:cs typeface="Times New Roman"/>
              </a:rPr>
              <a:t>124 </a:t>
            </a:r>
            <a:r>
              <a:rPr dirty="0" sz="1250" spc="-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>
                <a:solidFill>
                  <a:srgbClr val="FFFFFF"/>
                </a:solidFill>
                <a:latin typeface="Times New Roman"/>
                <a:cs typeface="Times New Roman"/>
              </a:rPr>
              <a:t>Atlanta,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30331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50" spc="125">
                <a:solidFill>
                  <a:srgbClr val="FFFFFF"/>
                </a:solidFill>
                <a:latin typeface="Times New Roman"/>
                <a:cs typeface="Times New Roman"/>
              </a:rPr>
              <a:t>North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Service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1250">
              <a:latin typeface="Times New Roman"/>
              <a:cs typeface="Times New Roman"/>
            </a:endParaRPr>
          </a:p>
          <a:p>
            <a:pPr marL="12700" marR="537210">
              <a:lnSpc>
                <a:spcPct val="119500"/>
              </a:lnSpc>
            </a:pPr>
            <a:r>
              <a:rPr dirty="0" sz="1250" spc="60">
                <a:solidFill>
                  <a:srgbClr val="FFFFFF"/>
                </a:solidFill>
                <a:latin typeface="Times New Roman"/>
                <a:cs typeface="Times New Roman"/>
              </a:rPr>
              <a:t>7741</a:t>
            </a:r>
            <a:r>
              <a:rPr dirty="0" sz="125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0">
                <a:solidFill>
                  <a:srgbClr val="FFFFFF"/>
                </a:solidFill>
                <a:latin typeface="Times New Roman"/>
                <a:cs typeface="Times New Roman"/>
              </a:rPr>
              <a:t>Roswell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20">
                <a:solidFill>
                  <a:srgbClr val="FFFFFF"/>
                </a:solidFill>
                <a:latin typeface="Times New Roman"/>
                <a:cs typeface="Times New Roman"/>
              </a:rPr>
              <a:t>NE,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Suite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FFFFFF"/>
                </a:solidFill>
                <a:latin typeface="Times New Roman"/>
                <a:cs typeface="Times New Roman"/>
              </a:rPr>
              <a:t>210 </a:t>
            </a:r>
            <a:r>
              <a:rPr dirty="0" sz="1250" spc="-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5">
                <a:solidFill>
                  <a:srgbClr val="FFFFFF"/>
                </a:solidFill>
                <a:latin typeface="Times New Roman"/>
                <a:cs typeface="Times New Roman"/>
              </a:rPr>
              <a:t>Sandy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FFFFFF"/>
                </a:solidFill>
                <a:latin typeface="Times New Roman"/>
                <a:cs typeface="Times New Roman"/>
              </a:rPr>
              <a:t>Springs,</a:t>
            </a:r>
            <a:r>
              <a:rPr dirty="0" sz="1250" spc="2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30350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South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105">
                <a:solidFill>
                  <a:srgbClr val="FFFFFF"/>
                </a:solidFill>
                <a:latin typeface="Times New Roman"/>
                <a:cs typeface="Times New Roman"/>
              </a:rPr>
              <a:t>Fulton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Service</a:t>
            </a:r>
            <a:r>
              <a:rPr dirty="0" sz="125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5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1250">
              <a:latin typeface="Times New Roman"/>
              <a:cs typeface="Times New Roman"/>
            </a:endParaRPr>
          </a:p>
          <a:p>
            <a:pPr marL="12700" marR="403860">
              <a:lnSpc>
                <a:spcPct val="119500"/>
              </a:lnSpc>
            </a:pPr>
            <a:r>
              <a:rPr dirty="0" sz="1250" spc="60">
                <a:solidFill>
                  <a:srgbClr val="FFFFFF"/>
                </a:solidFill>
                <a:latin typeface="Times New Roman"/>
                <a:cs typeface="Times New Roman"/>
              </a:rPr>
              <a:t>5600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FFFFFF"/>
                </a:solidFill>
                <a:latin typeface="Times New Roman"/>
                <a:cs typeface="Times New Roman"/>
              </a:rPr>
              <a:t>Stonewall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FFFFFF"/>
                </a:solidFill>
                <a:latin typeface="Times New Roman"/>
                <a:cs typeface="Times New Roman"/>
              </a:rPr>
              <a:t>Tell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0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Suite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FFFFFF"/>
                </a:solidFill>
                <a:latin typeface="Times New Roman"/>
                <a:cs typeface="Times New Roman"/>
              </a:rPr>
              <a:t>224 </a:t>
            </a:r>
            <a:r>
              <a:rPr dirty="0" sz="1250" spc="-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85">
                <a:solidFill>
                  <a:srgbClr val="FFFFFF"/>
                </a:solidFill>
                <a:latin typeface="Times New Roman"/>
                <a:cs typeface="Times New Roman"/>
              </a:rPr>
              <a:t>Atlanta,</a:t>
            </a:r>
            <a:r>
              <a:rPr dirty="0" sz="125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FFFFFF"/>
                </a:solidFill>
                <a:latin typeface="Times New Roman"/>
                <a:cs typeface="Times New Roman"/>
              </a:rPr>
              <a:t>Georgia</a:t>
            </a:r>
            <a:r>
              <a:rPr dirty="0" sz="125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FFFFFF"/>
                </a:solidFill>
                <a:latin typeface="Times New Roman"/>
                <a:cs typeface="Times New Roman"/>
              </a:rPr>
              <a:t>30349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97053" y="0"/>
            <a:ext cx="625475" cy="7772400"/>
          </a:xfrm>
          <a:custGeom>
            <a:avLst/>
            <a:gdLst/>
            <a:ahLst/>
            <a:cxnLst/>
            <a:rect l="l" t="t" r="r" b="b"/>
            <a:pathLst>
              <a:path w="625475" h="7772400">
                <a:moveTo>
                  <a:pt x="625311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625311" y="0"/>
                </a:lnTo>
                <a:lnTo>
                  <a:pt x="625311" y="777239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055272" y="7479971"/>
            <a:ext cx="1092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50" b="1">
                <a:latin typeface="Times New Roman"/>
                <a:cs typeface="Times New Roman"/>
              </a:rPr>
              <a:t>3</a:t>
            </a:r>
            <a:r>
              <a:rPr dirty="0" sz="600" spc="-5" b="1">
                <a:latin typeface="Times New Roman"/>
                <a:cs typeface="Times New Roman"/>
              </a:rPr>
              <a:t>2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8324" y="0"/>
            <a:ext cx="625475" cy="7772400"/>
          </a:xfrm>
          <a:custGeom>
            <a:avLst/>
            <a:gdLst/>
            <a:ahLst/>
            <a:cxnLst/>
            <a:rect l="l" t="t" r="r" b="b"/>
            <a:pathLst>
              <a:path w="625475" h="7772400">
                <a:moveTo>
                  <a:pt x="625311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625311" y="0"/>
                </a:lnTo>
                <a:lnTo>
                  <a:pt x="625311" y="777239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1449" y="0"/>
            <a:ext cx="8397240" cy="7772400"/>
            <a:chOff x="171449" y="0"/>
            <a:chExt cx="8397240" cy="7772400"/>
          </a:xfrm>
        </p:grpSpPr>
        <p:sp>
          <p:nvSpPr>
            <p:cNvPr id="3" name="object 3"/>
            <p:cNvSpPr/>
            <p:nvPr/>
          </p:nvSpPr>
          <p:spPr>
            <a:xfrm>
              <a:off x="171449" y="0"/>
              <a:ext cx="164465" cy="6029960"/>
            </a:xfrm>
            <a:custGeom>
              <a:avLst/>
              <a:gdLst/>
              <a:ahLst/>
              <a:cxnLst/>
              <a:rect l="l" t="t" r="r" b="b"/>
              <a:pathLst>
                <a:path w="164465" h="6029960">
                  <a:moveTo>
                    <a:pt x="0" y="6029751"/>
                  </a:moveTo>
                  <a:lnTo>
                    <a:pt x="164015" y="6029751"/>
                  </a:lnTo>
                  <a:lnTo>
                    <a:pt x="164015" y="0"/>
                  </a:lnTo>
                  <a:lnTo>
                    <a:pt x="0" y="0"/>
                  </a:lnTo>
                  <a:lnTo>
                    <a:pt x="0" y="6029751"/>
                  </a:lnTo>
                  <a:close/>
                </a:path>
              </a:pathLst>
            </a:custGeom>
            <a:solidFill>
              <a:srgbClr val="E67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449" y="6029751"/>
              <a:ext cx="8397240" cy="1743075"/>
            </a:xfrm>
            <a:custGeom>
              <a:avLst/>
              <a:gdLst/>
              <a:ahLst/>
              <a:cxnLst/>
              <a:rect l="l" t="t" r="r" b="b"/>
              <a:pathLst>
                <a:path w="8397240" h="1743075">
                  <a:moveTo>
                    <a:pt x="0" y="0"/>
                  </a:moveTo>
                  <a:lnTo>
                    <a:pt x="8397000" y="0"/>
                  </a:lnTo>
                  <a:lnTo>
                    <a:pt x="8397000" y="1742648"/>
                  </a:lnTo>
                  <a:lnTo>
                    <a:pt x="0" y="1742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D7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9168525" y="0"/>
            <a:ext cx="841375" cy="7772400"/>
          </a:xfrm>
          <a:custGeom>
            <a:avLst/>
            <a:gdLst/>
            <a:ahLst/>
            <a:cxnLst/>
            <a:rect l="l" t="t" r="r" b="b"/>
            <a:pathLst>
              <a:path w="841375" h="7772400">
                <a:moveTo>
                  <a:pt x="841301" y="7772399"/>
                </a:moveTo>
                <a:lnTo>
                  <a:pt x="0" y="7772399"/>
                </a:lnTo>
                <a:lnTo>
                  <a:pt x="0" y="0"/>
                </a:lnTo>
                <a:lnTo>
                  <a:pt x="841301" y="0"/>
                </a:lnTo>
                <a:lnTo>
                  <a:pt x="841301" y="7772399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10920" y="6682045"/>
            <a:ext cx="2072639" cy="0"/>
          </a:xfrm>
          <a:custGeom>
            <a:avLst/>
            <a:gdLst/>
            <a:ahLst/>
            <a:cxnLst/>
            <a:rect l="l" t="t" r="r" b="b"/>
            <a:pathLst>
              <a:path w="2072640" h="0">
                <a:moveTo>
                  <a:pt x="0" y="0"/>
                </a:moveTo>
                <a:lnTo>
                  <a:pt x="2072139" y="0"/>
                </a:lnTo>
              </a:path>
            </a:pathLst>
          </a:custGeom>
          <a:ln w="14935">
            <a:solidFill>
              <a:srgbClr val="E18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690753" y="6290176"/>
            <a:ext cx="1525270" cy="1031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6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750" spc="-95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750" spc="-18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1750" spc="-14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750" spc="-21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750" spc="-11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dirty="0" sz="1750" spc="-10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dirty="0" sz="175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750" spc="-13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1750" spc="-12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endParaRPr sz="1750">
              <a:latin typeface="Georgia"/>
              <a:cs typeface="Georgia"/>
            </a:endParaRPr>
          </a:p>
          <a:p>
            <a:pPr marL="12700" marR="5080">
              <a:lnSpc>
                <a:spcPct val="102400"/>
              </a:lnSpc>
              <a:spcBef>
                <a:spcPts val="1400"/>
              </a:spcBef>
            </a:pPr>
            <a:r>
              <a:rPr dirty="0" sz="1200" spc="-70">
                <a:solidFill>
                  <a:srgbClr val="FFFFFF"/>
                </a:solidFill>
                <a:latin typeface="Georgia"/>
                <a:cs typeface="Georgia"/>
                <a:hlinkClick r:id="rId2"/>
              </a:rPr>
              <a:t>boa@fultoncountyga.gov </a:t>
            </a:r>
            <a:r>
              <a:rPr dirty="0" sz="1200" spc="-2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00" spc="-110">
                <a:solidFill>
                  <a:srgbClr val="FFFFFF"/>
                </a:solidFill>
                <a:latin typeface="Georgia"/>
                <a:cs typeface="Georgia"/>
              </a:rPr>
              <a:t>404-612-6440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200" spc="-80">
                <a:solidFill>
                  <a:srgbClr val="FFFFFF"/>
                </a:solidFill>
                <a:latin typeface="Georgia"/>
                <a:cs typeface="Georgia"/>
                <a:hlinkClick r:id="rId3"/>
              </a:rPr>
              <a:t>www.fultonassessor.org</a:t>
            </a:r>
            <a:endParaRPr sz="1200">
              <a:latin typeface="Georgia"/>
              <a:cs typeface="Georgi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57301" y="6750953"/>
            <a:ext cx="163830" cy="538480"/>
            <a:chOff x="5457301" y="6750953"/>
            <a:chExt cx="163830" cy="5384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2502" y="6943559"/>
              <a:ext cx="158063" cy="1580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57301" y="6750953"/>
              <a:ext cx="163264" cy="16326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7301" y="7131983"/>
              <a:ext cx="156823" cy="15682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35612" y="106816"/>
            <a:ext cx="4029074" cy="585787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011636" y="0"/>
            <a:ext cx="2923540" cy="5967730"/>
          </a:xfrm>
          <a:custGeom>
            <a:avLst/>
            <a:gdLst/>
            <a:ahLst/>
            <a:cxnLst/>
            <a:rect l="l" t="t" r="r" b="b"/>
            <a:pathLst>
              <a:path w="2923540" h="5967730">
                <a:moveTo>
                  <a:pt x="1461594" y="5967243"/>
                </a:moveTo>
                <a:lnTo>
                  <a:pt x="0" y="5639346"/>
                </a:lnTo>
                <a:lnTo>
                  <a:pt x="0" y="0"/>
                </a:lnTo>
                <a:lnTo>
                  <a:pt x="2923183" y="0"/>
                </a:lnTo>
                <a:lnTo>
                  <a:pt x="2923183" y="5639346"/>
                </a:lnTo>
                <a:lnTo>
                  <a:pt x="1461594" y="5967243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1722840" y="6076901"/>
            <a:ext cx="1400175" cy="1657350"/>
            <a:chOff x="1722840" y="6076901"/>
            <a:chExt cx="1400175" cy="165735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6337" y="6076901"/>
              <a:ext cx="1314449" cy="12953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22840" y="7394252"/>
              <a:ext cx="1400175" cy="339725"/>
            </a:xfrm>
            <a:custGeom>
              <a:avLst/>
              <a:gdLst/>
              <a:ahLst/>
              <a:cxnLst/>
              <a:rect l="l" t="t" r="r" b="b"/>
              <a:pathLst>
                <a:path w="1400175" h="339725">
                  <a:moveTo>
                    <a:pt x="1355825" y="339398"/>
                  </a:moveTo>
                  <a:lnTo>
                    <a:pt x="44121" y="339398"/>
                  </a:lnTo>
                  <a:lnTo>
                    <a:pt x="26947" y="335930"/>
                  </a:lnTo>
                  <a:lnTo>
                    <a:pt x="12922" y="326475"/>
                  </a:lnTo>
                  <a:lnTo>
                    <a:pt x="3467" y="312450"/>
                  </a:lnTo>
                  <a:lnTo>
                    <a:pt x="0" y="295276"/>
                  </a:lnTo>
                  <a:lnTo>
                    <a:pt x="0" y="44121"/>
                  </a:lnTo>
                  <a:lnTo>
                    <a:pt x="3467" y="26947"/>
                  </a:lnTo>
                  <a:lnTo>
                    <a:pt x="12922" y="12922"/>
                  </a:lnTo>
                  <a:lnTo>
                    <a:pt x="26947" y="3467"/>
                  </a:lnTo>
                  <a:lnTo>
                    <a:pt x="44121" y="0"/>
                  </a:lnTo>
                  <a:lnTo>
                    <a:pt x="1355825" y="0"/>
                  </a:lnTo>
                  <a:lnTo>
                    <a:pt x="1373000" y="3467"/>
                  </a:lnTo>
                  <a:lnTo>
                    <a:pt x="1387024" y="12922"/>
                  </a:lnTo>
                  <a:lnTo>
                    <a:pt x="1396480" y="26947"/>
                  </a:lnTo>
                  <a:lnTo>
                    <a:pt x="1399947" y="44121"/>
                  </a:lnTo>
                  <a:lnTo>
                    <a:pt x="1399947" y="295276"/>
                  </a:lnTo>
                  <a:lnTo>
                    <a:pt x="1396480" y="312450"/>
                  </a:lnTo>
                  <a:lnTo>
                    <a:pt x="1387024" y="326475"/>
                  </a:lnTo>
                  <a:lnTo>
                    <a:pt x="1373000" y="335930"/>
                  </a:lnTo>
                  <a:lnTo>
                    <a:pt x="1355825" y="3393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1291331" y="154385"/>
            <a:ext cx="2286635" cy="2839085"/>
          </a:xfrm>
          <a:prstGeom prst="rect">
            <a:avLst/>
          </a:prstGeom>
        </p:spPr>
        <p:txBody>
          <a:bodyPr wrap="square" lIns="0" tIns="144780" rIns="0" bIns="0" rtlCol="0" vert="horz">
            <a:spAutoFit/>
          </a:bodyPr>
          <a:lstStyle/>
          <a:p>
            <a:pPr algn="ctr" marL="16510">
              <a:lnSpc>
                <a:spcPct val="100000"/>
              </a:lnSpc>
              <a:spcBef>
                <a:spcPts val="1140"/>
              </a:spcBef>
            </a:pPr>
            <a:r>
              <a:rPr dirty="0" sz="1450" spc="-100" b="1">
                <a:latin typeface="Georgia"/>
                <a:cs typeface="Georgia"/>
              </a:rPr>
              <a:t>B</a:t>
            </a:r>
            <a:r>
              <a:rPr dirty="0" sz="1450" spc="-20" b="1">
                <a:latin typeface="Georgia"/>
                <a:cs typeface="Georgia"/>
              </a:rPr>
              <a:t>O</a:t>
            </a:r>
            <a:r>
              <a:rPr dirty="0" sz="1450" spc="-125" b="1">
                <a:latin typeface="Georgia"/>
                <a:cs typeface="Georgia"/>
              </a:rPr>
              <a:t>A</a:t>
            </a:r>
            <a:r>
              <a:rPr dirty="0" sz="1450" spc="-125" b="1">
                <a:latin typeface="Georgia"/>
                <a:cs typeface="Georgia"/>
              </a:rPr>
              <a:t>R</a:t>
            </a:r>
            <a:r>
              <a:rPr dirty="0" sz="1450" spc="-50" b="1">
                <a:latin typeface="Georgia"/>
                <a:cs typeface="Georgia"/>
              </a:rPr>
              <a:t>D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130" b="1">
                <a:latin typeface="Georgia"/>
                <a:cs typeface="Georgia"/>
              </a:rPr>
              <a:t>M</a:t>
            </a:r>
            <a:r>
              <a:rPr dirty="0" sz="1450" b="1">
                <a:latin typeface="Georgia"/>
                <a:cs typeface="Georgia"/>
              </a:rPr>
              <a:t>E</a:t>
            </a:r>
            <a:r>
              <a:rPr dirty="0" sz="1450" spc="-130" b="1">
                <a:latin typeface="Georgia"/>
                <a:cs typeface="Georgia"/>
              </a:rPr>
              <a:t>M</a:t>
            </a:r>
            <a:r>
              <a:rPr dirty="0" sz="1450" spc="-100" b="1">
                <a:latin typeface="Georgia"/>
                <a:cs typeface="Georgia"/>
              </a:rPr>
              <a:t>B</a:t>
            </a:r>
            <a:r>
              <a:rPr dirty="0" sz="1450" b="1">
                <a:latin typeface="Georgia"/>
                <a:cs typeface="Georgia"/>
              </a:rPr>
              <a:t>E</a:t>
            </a:r>
            <a:r>
              <a:rPr dirty="0" sz="1450" spc="-125" b="1">
                <a:latin typeface="Georgia"/>
                <a:cs typeface="Georgia"/>
              </a:rPr>
              <a:t>R</a:t>
            </a:r>
            <a:r>
              <a:rPr dirty="0" sz="1450" spc="-185" b="1">
                <a:latin typeface="Georgia"/>
                <a:cs typeface="Georgia"/>
              </a:rPr>
              <a:t>S</a:t>
            </a:r>
            <a:r>
              <a:rPr dirty="0" sz="1450" spc="-150" b="1">
                <a:latin typeface="Georgia"/>
                <a:cs typeface="Georgia"/>
              </a:rPr>
              <a:t>:</a:t>
            </a:r>
            <a:endParaRPr sz="14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dirty="0" sz="1450" b="1">
                <a:latin typeface="Georgia"/>
                <a:cs typeface="Georgia"/>
              </a:rPr>
              <a:t>E</a:t>
            </a:r>
            <a:r>
              <a:rPr dirty="0" sz="1450" spc="-145" b="1">
                <a:latin typeface="Georgia"/>
                <a:cs typeface="Georgia"/>
              </a:rPr>
              <a:t>d</a:t>
            </a:r>
            <a:r>
              <a:rPr dirty="0" sz="1450" spc="-204" b="1">
                <a:latin typeface="Georgia"/>
                <a:cs typeface="Georgia"/>
              </a:rPr>
              <a:t>w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245" b="1">
                <a:latin typeface="Georgia"/>
                <a:cs typeface="Georgia"/>
              </a:rPr>
              <a:t>r</a:t>
            </a:r>
            <a:r>
              <a:rPr dirty="0" sz="1450" spc="-145" b="1">
                <a:latin typeface="Georgia"/>
                <a:cs typeface="Georgia"/>
              </a:rPr>
              <a:t>d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50" b="1">
                <a:latin typeface="Georgia"/>
                <a:cs typeface="Georgia"/>
              </a:rPr>
              <a:t>L</a:t>
            </a:r>
            <a:r>
              <a:rPr dirty="0" sz="1450" spc="-150" b="1">
                <a:latin typeface="Georgia"/>
                <a:cs typeface="Georgia"/>
              </a:rPr>
              <a:t>o</a:t>
            </a:r>
            <a:r>
              <a:rPr dirty="0" sz="1450" spc="-180" b="1">
                <a:latin typeface="Georgia"/>
                <a:cs typeface="Georgia"/>
              </a:rPr>
              <a:t>n</a:t>
            </a:r>
            <a:r>
              <a:rPr dirty="0" sz="1450" spc="-145" b="1">
                <a:latin typeface="Georgia"/>
                <a:cs typeface="Georgia"/>
              </a:rPr>
              <a:t>d</a:t>
            </a:r>
            <a:r>
              <a:rPr dirty="0" sz="1450" spc="-150" b="1">
                <a:latin typeface="Georgia"/>
                <a:cs typeface="Georgia"/>
              </a:rPr>
              <a:t>o</a:t>
            </a:r>
            <a:r>
              <a:rPr dirty="0" sz="1450" spc="-180" b="1">
                <a:latin typeface="Georgia"/>
                <a:cs typeface="Georgia"/>
              </a:rPr>
              <a:t>n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55" b="1">
                <a:latin typeface="Georgia"/>
                <a:cs typeface="Georgia"/>
              </a:rPr>
              <a:t>-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35" b="1">
                <a:latin typeface="Georgia"/>
                <a:cs typeface="Georgia"/>
              </a:rPr>
              <a:t>C</a:t>
            </a:r>
            <a:r>
              <a:rPr dirty="0" sz="1450" spc="-165" b="1">
                <a:latin typeface="Georgia"/>
                <a:cs typeface="Georgia"/>
              </a:rPr>
              <a:t>h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245" b="1">
                <a:latin typeface="Georgia"/>
                <a:cs typeface="Georgia"/>
              </a:rPr>
              <a:t>r</a:t>
            </a:r>
            <a:r>
              <a:rPr dirty="0" sz="1450" spc="-225" b="1">
                <a:latin typeface="Georgia"/>
                <a:cs typeface="Georgia"/>
              </a:rPr>
              <a:t>m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180" b="1">
                <a:latin typeface="Georgia"/>
                <a:cs typeface="Georgia"/>
              </a:rPr>
              <a:t>n</a:t>
            </a:r>
            <a:endParaRPr sz="1450">
              <a:latin typeface="Georgia"/>
              <a:cs typeface="Georgia"/>
            </a:endParaRPr>
          </a:p>
          <a:p>
            <a:pPr algn="ctr" marL="77470" marR="69850">
              <a:lnSpc>
                <a:spcPct val="238099"/>
              </a:lnSpc>
            </a:pPr>
            <a:r>
              <a:rPr dirty="0" sz="1450" spc="-105" b="1">
                <a:latin typeface="Georgia"/>
                <a:cs typeface="Georgia"/>
              </a:rPr>
              <a:t>P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225" b="1">
                <a:latin typeface="Georgia"/>
                <a:cs typeface="Georgia"/>
              </a:rPr>
              <a:t>m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114" b="1">
                <a:latin typeface="Georgia"/>
                <a:cs typeface="Georgia"/>
              </a:rPr>
              <a:t>l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185" b="1">
                <a:latin typeface="Georgia"/>
                <a:cs typeface="Georgia"/>
              </a:rPr>
              <a:t>S</a:t>
            </a:r>
            <a:r>
              <a:rPr dirty="0" sz="1450" spc="-225" b="1">
                <a:latin typeface="Georgia"/>
                <a:cs typeface="Georgia"/>
              </a:rPr>
              <a:t>m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114" b="1">
                <a:latin typeface="Georgia"/>
                <a:cs typeface="Georgia"/>
              </a:rPr>
              <a:t>t</a:t>
            </a:r>
            <a:r>
              <a:rPr dirty="0" sz="1450" spc="-165" b="1">
                <a:latin typeface="Georgia"/>
                <a:cs typeface="Georgia"/>
              </a:rPr>
              <a:t>h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55" b="1">
                <a:latin typeface="Georgia"/>
                <a:cs typeface="Georgia"/>
              </a:rPr>
              <a:t>-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120" b="1">
                <a:latin typeface="Georgia"/>
                <a:cs typeface="Georgia"/>
              </a:rPr>
              <a:t>V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75" b="1">
                <a:latin typeface="Georgia"/>
                <a:cs typeface="Georgia"/>
              </a:rPr>
              <a:t>c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55" b="1">
                <a:latin typeface="Georgia"/>
                <a:cs typeface="Georgia"/>
              </a:rPr>
              <a:t>-</a:t>
            </a:r>
            <a:r>
              <a:rPr dirty="0" sz="1450" spc="-35" b="1">
                <a:latin typeface="Georgia"/>
                <a:cs typeface="Georgia"/>
              </a:rPr>
              <a:t>C</a:t>
            </a:r>
            <a:r>
              <a:rPr dirty="0" sz="1450" spc="-165" b="1">
                <a:latin typeface="Georgia"/>
                <a:cs typeface="Georgia"/>
              </a:rPr>
              <a:t>h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160" b="1">
                <a:latin typeface="Georgia"/>
                <a:cs typeface="Georgia"/>
              </a:rPr>
              <a:t>r  </a:t>
            </a:r>
            <a:r>
              <a:rPr dirty="0" sz="1450" spc="-130" b="1">
                <a:latin typeface="Georgia"/>
                <a:cs typeface="Georgia"/>
              </a:rPr>
              <a:t>M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75" b="1">
                <a:latin typeface="Georgia"/>
                <a:cs typeface="Georgia"/>
              </a:rPr>
              <a:t>c</a:t>
            </a:r>
            <a:r>
              <a:rPr dirty="0" sz="1450" spc="-165" b="1">
                <a:latin typeface="Georgia"/>
                <a:cs typeface="Georgia"/>
              </a:rPr>
              <a:t>h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114" b="1">
                <a:latin typeface="Georgia"/>
                <a:cs typeface="Georgia"/>
              </a:rPr>
              <a:t>l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60" b="1">
                <a:latin typeface="Georgia"/>
                <a:cs typeface="Georgia"/>
              </a:rPr>
              <a:t>F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114" b="1">
                <a:latin typeface="Georgia"/>
                <a:cs typeface="Georgia"/>
              </a:rPr>
              <a:t>t</a:t>
            </a:r>
            <a:r>
              <a:rPr dirty="0" sz="1450" spc="-65" b="1">
                <a:latin typeface="Georgia"/>
                <a:cs typeface="Georgia"/>
              </a:rPr>
              <a:t>z</a:t>
            </a:r>
            <a:r>
              <a:rPr dirty="0" sz="1450" spc="-35" b="1">
                <a:latin typeface="Georgia"/>
                <a:cs typeface="Georgia"/>
              </a:rPr>
              <a:t>g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245" b="1">
                <a:latin typeface="Georgia"/>
                <a:cs typeface="Georgia"/>
              </a:rPr>
              <a:t>r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114" b="1">
                <a:latin typeface="Georgia"/>
                <a:cs typeface="Georgia"/>
              </a:rPr>
              <a:t>l</a:t>
            </a:r>
            <a:r>
              <a:rPr dirty="0" sz="1450" spc="-85" b="1">
                <a:latin typeface="Georgia"/>
                <a:cs typeface="Georgia"/>
              </a:rPr>
              <a:t>d  </a:t>
            </a:r>
            <a:r>
              <a:rPr dirty="0" sz="1450" spc="-130" b="1">
                <a:latin typeface="Georgia"/>
                <a:cs typeface="Georgia"/>
              </a:rPr>
              <a:t>M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114" b="1">
                <a:latin typeface="Georgia"/>
                <a:cs typeface="Georgia"/>
              </a:rPr>
              <a:t>l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180" b="1">
                <a:latin typeface="Georgia"/>
                <a:cs typeface="Georgia"/>
              </a:rPr>
              <a:t>n</a:t>
            </a:r>
            <a:r>
              <a:rPr dirty="0" sz="1450" spc="-145" b="1">
                <a:latin typeface="Georgia"/>
                <a:cs typeface="Georgia"/>
              </a:rPr>
              <a:t>d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185" b="1">
                <a:latin typeface="Georgia"/>
                <a:cs typeface="Georgia"/>
              </a:rPr>
              <a:t>K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135" b="1">
                <a:latin typeface="Georgia"/>
                <a:cs typeface="Georgia"/>
              </a:rPr>
              <a:t>p</a:t>
            </a:r>
            <a:r>
              <a:rPr dirty="0" sz="1450" spc="-114" b="1">
                <a:latin typeface="Georgia"/>
                <a:cs typeface="Georgia"/>
              </a:rPr>
              <a:t>l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180" b="1">
                <a:latin typeface="Georgia"/>
                <a:cs typeface="Georgia"/>
              </a:rPr>
              <a:t>n</a:t>
            </a:r>
            <a:endParaRPr sz="14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dirty="0" sz="1450" spc="-50" b="1">
                <a:latin typeface="Georgia"/>
                <a:cs typeface="Georgia"/>
              </a:rPr>
              <a:t>L</a:t>
            </a:r>
            <a:r>
              <a:rPr dirty="0" sz="1450" spc="-135" b="1">
                <a:latin typeface="Georgia"/>
                <a:cs typeface="Georgia"/>
              </a:rPr>
              <a:t>ee</a:t>
            </a:r>
            <a:r>
              <a:rPr dirty="0" sz="1450" spc="-135" b="1">
                <a:latin typeface="Georgia"/>
                <a:cs typeface="Georgia"/>
              </a:rPr>
              <a:t> </a:t>
            </a:r>
            <a:r>
              <a:rPr dirty="0" sz="1450" spc="-130" b="1">
                <a:latin typeface="Georgia"/>
                <a:cs typeface="Georgia"/>
              </a:rPr>
              <a:t>M</a:t>
            </a:r>
            <a:r>
              <a:rPr dirty="0" sz="1450" spc="-150" b="1">
                <a:latin typeface="Georgia"/>
                <a:cs typeface="Georgia"/>
              </a:rPr>
              <a:t>o</a:t>
            </a:r>
            <a:r>
              <a:rPr dirty="0" sz="1450" spc="-245" b="1">
                <a:latin typeface="Georgia"/>
                <a:cs typeface="Georgia"/>
              </a:rPr>
              <a:t>rr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125" b="1">
                <a:latin typeface="Georgia"/>
                <a:cs typeface="Georgia"/>
              </a:rPr>
              <a:t>s</a:t>
            </a:r>
            <a:endParaRPr sz="145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5920" y="4019966"/>
            <a:ext cx="2745105" cy="5518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699135" marR="5080" indent="-687070">
              <a:lnSpc>
                <a:spcPct val="119100"/>
              </a:lnSpc>
              <a:spcBef>
                <a:spcPts val="90"/>
              </a:spcBef>
            </a:pPr>
            <a:r>
              <a:rPr dirty="0" sz="1450" spc="-125" b="1">
                <a:latin typeface="Georgia"/>
                <a:cs typeface="Georgia"/>
              </a:rPr>
              <a:t>R</a:t>
            </a:r>
            <a:r>
              <a:rPr dirty="0" sz="1450" spc="-150" b="1">
                <a:latin typeface="Georgia"/>
                <a:cs typeface="Georgia"/>
              </a:rPr>
              <a:t>o</a:t>
            </a:r>
            <a:r>
              <a:rPr dirty="0" sz="1450" spc="-145" b="1">
                <a:latin typeface="Georgia"/>
                <a:cs typeface="Georgia"/>
              </a:rPr>
              <a:t>d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245" b="1">
                <a:latin typeface="Georgia"/>
                <a:cs typeface="Georgia"/>
              </a:rPr>
              <a:t>r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75" b="1">
                <a:latin typeface="Georgia"/>
                <a:cs typeface="Georgia"/>
              </a:rPr>
              <a:t>c</a:t>
            </a:r>
            <a:r>
              <a:rPr dirty="0" sz="1450" spc="-130" b="1">
                <a:latin typeface="Georgia"/>
                <a:cs typeface="Georgia"/>
              </a:rPr>
              <a:t>k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35" b="1">
                <a:latin typeface="Georgia"/>
                <a:cs typeface="Georgia"/>
              </a:rPr>
              <a:t>C</a:t>
            </a:r>
            <a:r>
              <a:rPr dirty="0" sz="1450" spc="-150" b="1">
                <a:latin typeface="Georgia"/>
                <a:cs typeface="Georgia"/>
              </a:rPr>
              <a:t>o</a:t>
            </a:r>
            <a:r>
              <a:rPr dirty="0" sz="1450" spc="-180" b="1">
                <a:latin typeface="Georgia"/>
                <a:cs typeface="Georgia"/>
              </a:rPr>
              <a:t>n</a:t>
            </a:r>
            <a:r>
              <a:rPr dirty="0" sz="1450" spc="-114" b="1">
                <a:latin typeface="Georgia"/>
                <a:cs typeface="Georgia"/>
              </a:rPr>
              <a:t>l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120" b="1">
                <a:latin typeface="Georgia"/>
                <a:cs typeface="Georgia"/>
              </a:rPr>
              <a:t>y</a:t>
            </a:r>
            <a:r>
              <a:rPr dirty="0" sz="1450" spc="-90" b="1">
                <a:latin typeface="Georgia"/>
                <a:cs typeface="Georgia"/>
              </a:rPr>
              <a:t>,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125" b="1">
                <a:latin typeface="Georgia"/>
                <a:cs typeface="Georgia"/>
              </a:rPr>
              <a:t>AA</a:t>
            </a:r>
            <a:r>
              <a:rPr dirty="0" sz="1450" spc="-185" b="1">
                <a:latin typeface="Georgia"/>
                <a:cs typeface="Georgia"/>
              </a:rPr>
              <a:t>S</a:t>
            </a:r>
            <a:r>
              <a:rPr dirty="0" sz="1450" spc="-90" b="1">
                <a:latin typeface="Georgia"/>
                <a:cs typeface="Georgia"/>
              </a:rPr>
              <a:t>,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125" b="1">
                <a:latin typeface="Georgia"/>
                <a:cs typeface="Georgia"/>
              </a:rPr>
              <a:t>R</a:t>
            </a:r>
            <a:r>
              <a:rPr dirty="0" sz="1450" b="1">
                <a:latin typeface="Georgia"/>
                <a:cs typeface="Georgia"/>
              </a:rPr>
              <a:t>E</a:t>
            </a:r>
            <a:r>
              <a:rPr dirty="0" sz="1450" spc="-185" b="1">
                <a:latin typeface="Georgia"/>
                <a:cs typeface="Georgia"/>
              </a:rPr>
              <a:t>S</a:t>
            </a:r>
            <a:r>
              <a:rPr dirty="0" sz="1450" spc="-90" b="1">
                <a:latin typeface="Georgia"/>
                <a:cs typeface="Georgia"/>
              </a:rPr>
              <a:t>,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95" b="1">
                <a:latin typeface="Georgia"/>
                <a:cs typeface="Georgia"/>
              </a:rPr>
              <a:t>G</a:t>
            </a:r>
            <a:r>
              <a:rPr dirty="0" sz="1450" spc="-35" b="1">
                <a:latin typeface="Georgia"/>
                <a:cs typeface="Georgia"/>
              </a:rPr>
              <a:t>C</a:t>
            </a:r>
            <a:r>
              <a:rPr dirty="0" sz="1450" spc="-70" b="1">
                <a:latin typeface="Georgia"/>
                <a:cs typeface="Georgia"/>
              </a:rPr>
              <a:t>A  </a:t>
            </a:r>
            <a:r>
              <a:rPr dirty="0" sz="1450" spc="-35" b="1">
                <a:latin typeface="Georgia"/>
                <a:cs typeface="Georgia"/>
              </a:rPr>
              <a:t>C</a:t>
            </a:r>
            <a:r>
              <a:rPr dirty="0" sz="1450" spc="-165" b="1">
                <a:latin typeface="Georgia"/>
                <a:cs typeface="Georgia"/>
              </a:rPr>
              <a:t>h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125" b="1">
                <a:latin typeface="Georgia"/>
                <a:cs typeface="Georgia"/>
              </a:rPr>
              <a:t>f</a:t>
            </a:r>
            <a:r>
              <a:rPr dirty="0" sz="1450" b="1">
                <a:latin typeface="Georgia"/>
                <a:cs typeface="Georgia"/>
              </a:rPr>
              <a:t> </a:t>
            </a:r>
            <a:r>
              <a:rPr dirty="0" sz="1450" spc="-125" b="1">
                <a:latin typeface="Georgia"/>
                <a:cs typeface="Georgia"/>
              </a:rPr>
              <a:t>A</a:t>
            </a:r>
            <a:r>
              <a:rPr dirty="0" sz="1450" spc="-135" b="1">
                <a:latin typeface="Georgia"/>
                <a:cs typeface="Georgia"/>
              </a:rPr>
              <a:t>pp</a:t>
            </a:r>
            <a:r>
              <a:rPr dirty="0" sz="1450" spc="-245" b="1">
                <a:latin typeface="Georgia"/>
                <a:cs typeface="Georgia"/>
              </a:rPr>
              <a:t>r</a:t>
            </a:r>
            <a:r>
              <a:rPr dirty="0" sz="1450" spc="-155" b="1">
                <a:latin typeface="Georgia"/>
                <a:cs typeface="Georgia"/>
              </a:rPr>
              <a:t>a</a:t>
            </a:r>
            <a:r>
              <a:rPr dirty="0" sz="1450" spc="-95" b="1">
                <a:latin typeface="Georgia"/>
                <a:cs typeface="Georgia"/>
              </a:rPr>
              <a:t>i</a:t>
            </a:r>
            <a:r>
              <a:rPr dirty="0" sz="1450" spc="-125" b="1">
                <a:latin typeface="Georgia"/>
                <a:cs typeface="Georgia"/>
              </a:rPr>
              <a:t>s</a:t>
            </a:r>
            <a:r>
              <a:rPr dirty="0" sz="1450" spc="-135" b="1">
                <a:latin typeface="Georgia"/>
                <a:cs typeface="Georgia"/>
              </a:rPr>
              <a:t>e</a:t>
            </a:r>
            <a:r>
              <a:rPr dirty="0" sz="1450" spc="-245" b="1">
                <a:latin typeface="Georgia"/>
                <a:cs typeface="Georgia"/>
              </a:rPr>
              <a:t>r</a:t>
            </a:r>
            <a:endParaRPr sz="145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87599" y="7378903"/>
            <a:ext cx="1270635" cy="3175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900" spc="10" b="1">
                <a:solidFill>
                  <a:srgbClr val="FFFFFF"/>
                </a:solidFill>
                <a:latin typeface="Georgia"/>
                <a:cs typeface="Georgia"/>
              </a:rPr>
              <a:t>SCAN</a:t>
            </a:r>
            <a:r>
              <a:rPr dirty="0" sz="1900" spc="260" b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900" spc="-15" b="1">
                <a:solidFill>
                  <a:srgbClr val="FFFFFF"/>
                </a:solidFill>
                <a:latin typeface="Georgia"/>
                <a:cs typeface="Georgia"/>
              </a:rPr>
              <a:t>ME</a:t>
            </a:r>
            <a:endParaRPr sz="19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02" y="1307972"/>
            <a:ext cx="10006965" cy="462280"/>
          </a:xfrm>
          <a:custGeom>
            <a:avLst/>
            <a:gdLst/>
            <a:ahLst/>
            <a:cxnLst/>
            <a:rect l="l" t="t" r="r" b="b"/>
            <a:pathLst>
              <a:path w="10006965" h="462280">
                <a:moveTo>
                  <a:pt x="10006673" y="0"/>
                </a:moveTo>
                <a:lnTo>
                  <a:pt x="10006673" y="0"/>
                </a:lnTo>
                <a:lnTo>
                  <a:pt x="0" y="0"/>
                </a:lnTo>
                <a:lnTo>
                  <a:pt x="0" y="461962"/>
                </a:lnTo>
                <a:lnTo>
                  <a:pt x="10006673" y="461962"/>
                </a:lnTo>
                <a:lnTo>
                  <a:pt x="10006673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102" y="2184272"/>
            <a:ext cx="10006965" cy="585470"/>
          </a:xfrm>
          <a:custGeom>
            <a:avLst/>
            <a:gdLst/>
            <a:ahLst/>
            <a:cxnLst/>
            <a:rect l="l" t="t" r="r" b="b"/>
            <a:pathLst>
              <a:path w="10006965" h="585469">
                <a:moveTo>
                  <a:pt x="10006673" y="0"/>
                </a:moveTo>
                <a:lnTo>
                  <a:pt x="10006673" y="0"/>
                </a:lnTo>
                <a:lnTo>
                  <a:pt x="0" y="0"/>
                </a:lnTo>
                <a:lnTo>
                  <a:pt x="0" y="585368"/>
                </a:lnTo>
                <a:lnTo>
                  <a:pt x="10006673" y="585368"/>
                </a:lnTo>
                <a:lnTo>
                  <a:pt x="10006673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102" y="3183978"/>
            <a:ext cx="10006965" cy="462280"/>
          </a:xfrm>
          <a:custGeom>
            <a:avLst/>
            <a:gdLst/>
            <a:ahLst/>
            <a:cxnLst/>
            <a:rect l="l" t="t" r="r" b="b"/>
            <a:pathLst>
              <a:path w="10006965" h="462279">
                <a:moveTo>
                  <a:pt x="10006673" y="0"/>
                </a:moveTo>
                <a:lnTo>
                  <a:pt x="10006673" y="0"/>
                </a:lnTo>
                <a:lnTo>
                  <a:pt x="0" y="0"/>
                </a:lnTo>
                <a:lnTo>
                  <a:pt x="0" y="461962"/>
                </a:lnTo>
                <a:lnTo>
                  <a:pt x="10006673" y="461962"/>
                </a:lnTo>
                <a:lnTo>
                  <a:pt x="10006673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102" y="4060278"/>
            <a:ext cx="10006965" cy="520700"/>
          </a:xfrm>
          <a:custGeom>
            <a:avLst/>
            <a:gdLst/>
            <a:ahLst/>
            <a:cxnLst/>
            <a:rect l="l" t="t" r="r" b="b"/>
            <a:pathLst>
              <a:path w="10006965" h="520700">
                <a:moveTo>
                  <a:pt x="10006673" y="0"/>
                </a:moveTo>
                <a:lnTo>
                  <a:pt x="10006673" y="0"/>
                </a:lnTo>
                <a:lnTo>
                  <a:pt x="0" y="0"/>
                </a:lnTo>
                <a:lnTo>
                  <a:pt x="0" y="520255"/>
                </a:lnTo>
                <a:lnTo>
                  <a:pt x="10006673" y="520255"/>
                </a:lnTo>
                <a:lnTo>
                  <a:pt x="10006673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102" y="5091277"/>
            <a:ext cx="10006965" cy="520700"/>
          </a:xfrm>
          <a:custGeom>
            <a:avLst/>
            <a:gdLst/>
            <a:ahLst/>
            <a:cxnLst/>
            <a:rect l="l" t="t" r="r" b="b"/>
            <a:pathLst>
              <a:path w="10006965" h="520700">
                <a:moveTo>
                  <a:pt x="10006673" y="0"/>
                </a:moveTo>
                <a:lnTo>
                  <a:pt x="10006673" y="0"/>
                </a:lnTo>
                <a:lnTo>
                  <a:pt x="0" y="0"/>
                </a:lnTo>
                <a:lnTo>
                  <a:pt x="0" y="520255"/>
                </a:lnTo>
                <a:lnTo>
                  <a:pt x="10006673" y="520255"/>
                </a:lnTo>
                <a:lnTo>
                  <a:pt x="10006673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36002" y="36411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80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69644" y="36411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79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18122" y="36411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79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60531" y="36411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79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36002" y="4575769"/>
            <a:ext cx="5080" cy="520700"/>
          </a:xfrm>
          <a:custGeom>
            <a:avLst/>
            <a:gdLst/>
            <a:ahLst/>
            <a:cxnLst/>
            <a:rect l="l" t="t" r="r" b="b"/>
            <a:pathLst>
              <a:path w="5080" h="520700">
                <a:moveTo>
                  <a:pt x="4762" y="520262"/>
                </a:moveTo>
                <a:lnTo>
                  <a:pt x="0" y="520262"/>
                </a:lnTo>
                <a:lnTo>
                  <a:pt x="0" y="0"/>
                </a:lnTo>
                <a:lnTo>
                  <a:pt x="4762" y="0"/>
                </a:lnTo>
                <a:lnTo>
                  <a:pt x="4762" y="5202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69644" y="4575769"/>
            <a:ext cx="5080" cy="520700"/>
          </a:xfrm>
          <a:custGeom>
            <a:avLst/>
            <a:gdLst/>
            <a:ahLst/>
            <a:cxnLst/>
            <a:rect l="l" t="t" r="r" b="b"/>
            <a:pathLst>
              <a:path w="5079" h="520700">
                <a:moveTo>
                  <a:pt x="4762" y="520262"/>
                </a:moveTo>
                <a:lnTo>
                  <a:pt x="0" y="520262"/>
                </a:lnTo>
                <a:lnTo>
                  <a:pt x="0" y="0"/>
                </a:lnTo>
                <a:lnTo>
                  <a:pt x="4762" y="0"/>
                </a:lnTo>
                <a:lnTo>
                  <a:pt x="4762" y="5202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18122" y="4575769"/>
            <a:ext cx="5080" cy="520700"/>
          </a:xfrm>
          <a:custGeom>
            <a:avLst/>
            <a:gdLst/>
            <a:ahLst/>
            <a:cxnLst/>
            <a:rect l="l" t="t" r="r" b="b"/>
            <a:pathLst>
              <a:path w="5079" h="520700">
                <a:moveTo>
                  <a:pt x="4762" y="520262"/>
                </a:moveTo>
                <a:lnTo>
                  <a:pt x="0" y="520262"/>
                </a:lnTo>
                <a:lnTo>
                  <a:pt x="0" y="0"/>
                </a:lnTo>
                <a:lnTo>
                  <a:pt x="4762" y="0"/>
                </a:lnTo>
                <a:lnTo>
                  <a:pt x="4762" y="5202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60531" y="4575769"/>
            <a:ext cx="5080" cy="520700"/>
          </a:xfrm>
          <a:custGeom>
            <a:avLst/>
            <a:gdLst/>
            <a:ahLst/>
            <a:cxnLst/>
            <a:rect l="l" t="t" r="r" b="b"/>
            <a:pathLst>
              <a:path w="5079" h="520700">
                <a:moveTo>
                  <a:pt x="4762" y="520262"/>
                </a:moveTo>
                <a:lnTo>
                  <a:pt x="0" y="520262"/>
                </a:lnTo>
                <a:lnTo>
                  <a:pt x="0" y="0"/>
                </a:lnTo>
                <a:lnTo>
                  <a:pt x="4762" y="0"/>
                </a:lnTo>
                <a:lnTo>
                  <a:pt x="4762" y="5202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36002" y="56067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80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69644" y="56067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79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218122" y="56067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79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960531" y="5606769"/>
            <a:ext cx="5080" cy="424180"/>
          </a:xfrm>
          <a:custGeom>
            <a:avLst/>
            <a:gdLst/>
            <a:ahLst/>
            <a:cxnLst/>
            <a:rect l="l" t="t" r="r" b="b"/>
            <a:pathLst>
              <a:path w="5079" h="424179">
                <a:moveTo>
                  <a:pt x="4762" y="423862"/>
                </a:moveTo>
                <a:lnTo>
                  <a:pt x="0" y="423862"/>
                </a:lnTo>
                <a:lnTo>
                  <a:pt x="0" y="0"/>
                </a:lnTo>
                <a:lnTo>
                  <a:pt x="4762" y="0"/>
                </a:lnTo>
                <a:lnTo>
                  <a:pt x="4762" y="42386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8569" y="1412534"/>
            <a:ext cx="972819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0" b="1">
                <a:latin typeface="Times New Roman"/>
                <a:cs typeface="Times New Roman"/>
              </a:rPr>
              <a:t>Tax</a:t>
            </a:r>
            <a:r>
              <a:rPr dirty="0" sz="1250" spc="-30" b="1">
                <a:latin typeface="Times New Roman"/>
                <a:cs typeface="Times New Roman"/>
              </a:rPr>
              <a:t> </a:t>
            </a:r>
            <a:r>
              <a:rPr dirty="0" sz="1250" spc="-5" b="1">
                <a:latin typeface="Times New Roman"/>
                <a:cs typeface="Times New Roman"/>
              </a:rPr>
              <a:t>Roll</a:t>
            </a:r>
            <a:r>
              <a:rPr dirty="0" sz="1250" spc="-25" b="1">
                <a:latin typeface="Times New Roman"/>
                <a:cs typeface="Times New Roman"/>
              </a:rPr>
              <a:t> </a:t>
            </a:r>
            <a:r>
              <a:rPr dirty="0" sz="1250" spc="-40" b="1">
                <a:latin typeface="Times New Roman"/>
                <a:cs typeface="Times New Roman"/>
              </a:rPr>
              <a:t>Year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94388" y="1412534"/>
            <a:ext cx="32893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0" b="1">
                <a:latin typeface="Times New Roman"/>
                <a:cs typeface="Times New Roman"/>
              </a:rPr>
              <a:t>2020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91365" y="1412534"/>
            <a:ext cx="31750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5" b="1">
                <a:latin typeface="Times New Roman"/>
                <a:cs typeface="Times New Roman"/>
              </a:rPr>
              <a:t>2021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30913" y="1412534"/>
            <a:ext cx="32893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0" b="1">
                <a:latin typeface="Times New Roman"/>
                <a:cs typeface="Times New Roman"/>
              </a:rPr>
              <a:t>2022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49854" y="1412534"/>
            <a:ext cx="32893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0" b="1">
                <a:latin typeface="Times New Roman"/>
                <a:cs typeface="Times New Roman"/>
              </a:rPr>
              <a:t>2023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8569" y="2349522"/>
            <a:ext cx="915669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10" b="1">
                <a:latin typeface="Times New Roman"/>
                <a:cs typeface="Times New Roman"/>
              </a:rPr>
              <a:t>Parcel</a:t>
            </a:r>
            <a:r>
              <a:rPr dirty="0" sz="1250" spc="-40" b="1">
                <a:latin typeface="Times New Roman"/>
                <a:cs typeface="Times New Roman"/>
              </a:rPr>
              <a:t> </a:t>
            </a:r>
            <a:r>
              <a:rPr dirty="0" sz="1250" spc="-5" b="1">
                <a:latin typeface="Times New Roman"/>
                <a:cs typeface="Times New Roman"/>
              </a:rPr>
              <a:t>Count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7509" y="2349522"/>
            <a:ext cx="52324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5" b="1">
                <a:latin typeface="Times New Roman"/>
                <a:cs typeface="Times New Roman"/>
              </a:rPr>
              <a:t>356,743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94407" y="2349522"/>
            <a:ext cx="51117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5" b="1">
                <a:latin typeface="Times New Roman"/>
                <a:cs typeface="Times New Roman"/>
              </a:rPr>
              <a:t>359,314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39881" y="2349522"/>
            <a:ext cx="51117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5" b="1">
                <a:latin typeface="Times New Roman"/>
                <a:cs typeface="Times New Roman"/>
              </a:rPr>
              <a:t>361,994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52895" y="2349522"/>
            <a:ext cx="52324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5" b="1">
                <a:latin typeface="Times New Roman"/>
                <a:cs typeface="Times New Roman"/>
              </a:rPr>
              <a:t>364,870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8569" y="3290259"/>
            <a:ext cx="1844039" cy="2120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-5" b="1">
                <a:latin typeface="Times New Roman"/>
                <a:cs typeface="Times New Roman"/>
              </a:rPr>
              <a:t>Personal</a:t>
            </a:r>
            <a:r>
              <a:rPr dirty="0" sz="1200" spc="-15" b="1">
                <a:latin typeface="Times New Roman"/>
                <a:cs typeface="Times New Roman"/>
              </a:rPr>
              <a:t> </a:t>
            </a:r>
            <a:r>
              <a:rPr dirty="0" sz="1200" spc="-30" b="1">
                <a:latin typeface="Times New Roman"/>
                <a:cs typeface="Times New Roman"/>
              </a:rPr>
              <a:t>Property</a:t>
            </a:r>
            <a:r>
              <a:rPr dirty="0" sz="1200" spc="-10" b="1">
                <a:latin typeface="Times New Roman"/>
                <a:cs typeface="Times New Roman"/>
              </a:rPr>
              <a:t> </a:t>
            </a:r>
            <a:r>
              <a:rPr dirty="0" sz="1200" spc="5" b="1">
                <a:latin typeface="Times New Roman"/>
                <a:cs typeface="Times New Roman"/>
              </a:rPr>
              <a:t>Accounts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35439" y="3288539"/>
            <a:ext cx="44704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27,730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26489" y="3288539"/>
            <a:ext cx="44704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28,029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71964" y="3288539"/>
            <a:ext cx="44704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28,352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90825" y="3288539"/>
            <a:ext cx="44704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27,922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8569" y="4195183"/>
            <a:ext cx="133858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101090" algn="l"/>
              </a:tabLst>
            </a:pPr>
            <a:r>
              <a:rPr dirty="0" sz="1250" spc="-25" b="1">
                <a:latin typeface="Times New Roman"/>
                <a:cs typeface="Times New Roman"/>
              </a:rPr>
              <a:t>Market</a:t>
            </a:r>
            <a:r>
              <a:rPr dirty="0" sz="1250" spc="5" b="1">
                <a:latin typeface="Times New Roman"/>
                <a:cs typeface="Times New Roman"/>
              </a:rPr>
              <a:t> </a:t>
            </a:r>
            <a:r>
              <a:rPr dirty="0" sz="1250" spc="-10" b="1">
                <a:latin typeface="Times New Roman"/>
                <a:cs typeface="Times New Roman"/>
              </a:rPr>
              <a:t>Value</a:t>
            </a:r>
            <a:r>
              <a:rPr dirty="0" sz="1250" b="1">
                <a:latin typeface="Times New Roman"/>
                <a:cs typeface="Times New Roman"/>
              </a:rPr>
              <a:t>	</a:t>
            </a:r>
            <a:r>
              <a:rPr dirty="0" sz="1250" spc="30" b="1">
                <a:latin typeface="Times New Roman"/>
                <a:cs typeface="Times New Roman"/>
              </a:rPr>
              <a:t>(B)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41286" y="4195183"/>
            <a:ext cx="435609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40" b="1">
                <a:latin typeface="Times New Roman"/>
                <a:cs typeface="Times New Roman"/>
              </a:rPr>
              <a:t>$173.3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32337" y="4195183"/>
            <a:ext cx="435609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40" b="1">
                <a:latin typeface="Times New Roman"/>
                <a:cs typeface="Times New Roman"/>
              </a:rPr>
              <a:t>$183.5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36840" y="4195183"/>
            <a:ext cx="31750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5" b="1">
                <a:latin typeface="Times New Roman"/>
                <a:cs typeface="Times New Roman"/>
              </a:rPr>
              <a:t>$198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855701" y="4195183"/>
            <a:ext cx="31750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5" b="1">
                <a:latin typeface="Times New Roman"/>
                <a:cs typeface="Times New Roman"/>
              </a:rPr>
              <a:t>$217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8569" y="5226184"/>
            <a:ext cx="138112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5" b="1">
                <a:latin typeface="Times New Roman"/>
                <a:cs typeface="Times New Roman"/>
              </a:rPr>
              <a:t>Assessed</a:t>
            </a:r>
            <a:r>
              <a:rPr dirty="0" sz="1250" spc="-20" b="1">
                <a:latin typeface="Times New Roman"/>
                <a:cs typeface="Times New Roman"/>
              </a:rPr>
              <a:t> </a:t>
            </a:r>
            <a:r>
              <a:rPr dirty="0" sz="1250" spc="-10" b="1">
                <a:latin typeface="Times New Roman"/>
                <a:cs typeface="Times New Roman"/>
              </a:rPr>
              <a:t>Value</a:t>
            </a:r>
            <a:r>
              <a:rPr dirty="0" sz="1250" spc="285" b="1">
                <a:latin typeface="Times New Roman"/>
                <a:cs typeface="Times New Roman"/>
              </a:rPr>
              <a:t> </a:t>
            </a:r>
            <a:r>
              <a:rPr dirty="0" sz="1250" spc="30" b="1">
                <a:latin typeface="Times New Roman"/>
                <a:cs typeface="Times New Roman"/>
              </a:rPr>
              <a:t>(B)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73369" y="5226184"/>
            <a:ext cx="37147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$69.3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64419" y="5226184"/>
            <a:ext cx="37147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$73.4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09893" y="5226184"/>
            <a:ext cx="37147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$79.2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828755" y="5226184"/>
            <a:ext cx="37147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 b="1">
                <a:latin typeface="Times New Roman"/>
                <a:cs typeface="Times New Roman"/>
              </a:rPr>
              <a:t>$86.8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0" y="1025995"/>
            <a:ext cx="10041890" cy="133350"/>
          </a:xfrm>
          <a:custGeom>
            <a:avLst/>
            <a:gdLst/>
            <a:ahLst/>
            <a:cxnLst/>
            <a:rect l="l" t="t" r="r" b="b"/>
            <a:pathLst>
              <a:path w="10041890" h="133350">
                <a:moveTo>
                  <a:pt x="0" y="133349"/>
                </a:moveTo>
                <a:lnTo>
                  <a:pt x="0" y="0"/>
                </a:lnTo>
                <a:lnTo>
                  <a:pt x="10041564" y="0"/>
                </a:lnTo>
                <a:lnTo>
                  <a:pt x="10041564" y="133349"/>
                </a:lnTo>
                <a:lnTo>
                  <a:pt x="0" y="133349"/>
                </a:lnTo>
                <a:close/>
              </a:path>
            </a:pathLst>
          </a:custGeom>
          <a:solidFill>
            <a:srgbClr val="28C1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800529" y="432045"/>
            <a:ext cx="8049259" cy="546735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400" spc="-105" b="0">
                <a:solidFill>
                  <a:srgbClr val="000000"/>
                </a:solidFill>
                <a:latin typeface="Times New Roman"/>
                <a:cs typeface="Times New Roman"/>
              </a:rPr>
              <a:t>2023</a:t>
            </a:r>
            <a:r>
              <a:rPr dirty="0" sz="3400" spc="-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400" spc="40" b="0">
                <a:solidFill>
                  <a:srgbClr val="000000"/>
                </a:solidFill>
                <a:latin typeface="Times New Roman"/>
                <a:cs typeface="Times New Roman"/>
              </a:rPr>
              <a:t>FULTON</a:t>
            </a:r>
            <a:r>
              <a:rPr dirty="0" sz="340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400" spc="5" b="0">
                <a:solidFill>
                  <a:srgbClr val="000000"/>
                </a:solidFill>
                <a:latin typeface="Times New Roman"/>
                <a:cs typeface="Times New Roman"/>
              </a:rPr>
              <a:t>COUNTY</a:t>
            </a:r>
            <a:r>
              <a:rPr dirty="0" sz="340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400" spc="-40" b="0">
                <a:solidFill>
                  <a:srgbClr val="000000"/>
                </a:solidFill>
                <a:latin typeface="Times New Roman"/>
                <a:cs typeface="Times New Roman"/>
              </a:rPr>
              <a:t>MARKET</a:t>
            </a:r>
            <a:r>
              <a:rPr dirty="0" sz="340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400" spc="-60" b="0">
                <a:solidFill>
                  <a:srgbClr val="000000"/>
                </a:solidFill>
                <a:latin typeface="Times New Roman"/>
                <a:cs typeface="Times New Roman"/>
              </a:rPr>
              <a:t>VALUE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84202" y="7433385"/>
            <a:ext cx="1411605" cy="1600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13664">
              <a:lnSpc>
                <a:spcPts val="420"/>
              </a:lnSpc>
              <a:spcBef>
                <a:spcPts val="12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ts val="600"/>
              </a:lnSpc>
            </a:pPr>
            <a:r>
              <a:rPr dirty="0" sz="600" spc="-50" b="1"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8184" y="5762941"/>
            <a:ext cx="3797300" cy="1955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100" spc="-25" b="1">
                <a:latin typeface="Times New Roman"/>
                <a:cs typeface="Times New Roman"/>
              </a:rPr>
              <a:t>Market</a:t>
            </a:r>
            <a:r>
              <a:rPr dirty="0" sz="1100" b="1">
                <a:latin typeface="Times New Roman"/>
                <a:cs typeface="Times New Roman"/>
              </a:rPr>
              <a:t> </a:t>
            </a:r>
            <a:r>
              <a:rPr dirty="0" sz="1100" spc="-10" b="1">
                <a:latin typeface="Times New Roman"/>
                <a:cs typeface="Times New Roman"/>
              </a:rPr>
              <a:t>Value</a:t>
            </a:r>
            <a:r>
              <a:rPr dirty="0" sz="1100" spc="5" b="1">
                <a:latin typeface="Times New Roman"/>
                <a:cs typeface="Times New Roman"/>
              </a:rPr>
              <a:t> </a:t>
            </a:r>
            <a:r>
              <a:rPr dirty="0" sz="1100" spc="-5" b="1">
                <a:latin typeface="Times New Roman"/>
                <a:cs typeface="Times New Roman"/>
              </a:rPr>
              <a:t>and</a:t>
            </a:r>
            <a:r>
              <a:rPr dirty="0" sz="1100" spc="5" b="1">
                <a:latin typeface="Times New Roman"/>
                <a:cs typeface="Times New Roman"/>
              </a:rPr>
              <a:t> </a:t>
            </a:r>
            <a:r>
              <a:rPr dirty="0" sz="1100" spc="15" b="1">
                <a:latin typeface="Times New Roman"/>
                <a:cs typeface="Times New Roman"/>
              </a:rPr>
              <a:t>Assessed</a:t>
            </a:r>
            <a:r>
              <a:rPr dirty="0" sz="1100" spc="5" b="1">
                <a:latin typeface="Times New Roman"/>
                <a:cs typeface="Times New Roman"/>
              </a:rPr>
              <a:t> </a:t>
            </a:r>
            <a:r>
              <a:rPr dirty="0" sz="1100" spc="-10" b="1">
                <a:latin typeface="Times New Roman"/>
                <a:cs typeface="Times New Roman"/>
              </a:rPr>
              <a:t>Value</a:t>
            </a:r>
            <a:r>
              <a:rPr dirty="0" sz="1100" spc="5" b="1">
                <a:latin typeface="Times New Roman"/>
                <a:cs typeface="Times New Roman"/>
              </a:rPr>
              <a:t> </a:t>
            </a:r>
            <a:r>
              <a:rPr dirty="0" sz="1100" spc="-30" b="1">
                <a:latin typeface="Times New Roman"/>
                <a:cs typeface="Times New Roman"/>
              </a:rPr>
              <a:t>are</a:t>
            </a:r>
            <a:r>
              <a:rPr dirty="0" sz="1100" spc="5" b="1">
                <a:latin typeface="Times New Roman"/>
                <a:cs typeface="Times New Roman"/>
              </a:rPr>
              <a:t> expressed in billions </a:t>
            </a:r>
            <a:r>
              <a:rPr dirty="0" sz="1100" spc="20" b="1">
                <a:latin typeface="Times New Roman"/>
                <a:cs typeface="Times New Roman"/>
              </a:rPr>
              <a:t>(B).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207" y="815261"/>
            <a:ext cx="9544729" cy="48683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750" y="6316833"/>
            <a:ext cx="96817" cy="954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5498" y="6548532"/>
            <a:ext cx="89058" cy="870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57018" y="6068383"/>
            <a:ext cx="7371715" cy="840105"/>
            <a:chOff x="1157018" y="6068383"/>
            <a:chExt cx="7371715" cy="84010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7018" y="6780220"/>
              <a:ext cx="91329" cy="936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1998" y="6068383"/>
              <a:ext cx="7256264" cy="83998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811651" y="7334339"/>
            <a:ext cx="1614170" cy="194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15" b="1">
                <a:latin typeface="Times New Roman"/>
                <a:cs typeface="Times New Roman"/>
              </a:rPr>
              <a:t>*Some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Data</a:t>
            </a:r>
            <a:r>
              <a:rPr dirty="0" sz="450" spc="5" b="1">
                <a:latin typeface="Times New Roman"/>
                <a:cs typeface="Times New Roman"/>
              </a:rPr>
              <a:t> Reported May </a:t>
            </a:r>
            <a:r>
              <a:rPr dirty="0" sz="450" spc="20" b="1">
                <a:latin typeface="Times New Roman"/>
                <a:cs typeface="Times New Roman"/>
              </a:rPr>
              <a:t>Be</a:t>
            </a:r>
            <a:r>
              <a:rPr dirty="0" sz="450" spc="5" b="1">
                <a:latin typeface="Times New Roman"/>
                <a:cs typeface="Times New Roman"/>
              </a:rPr>
              <a:t> Subject </a:t>
            </a:r>
            <a:r>
              <a:rPr dirty="0" sz="450" spc="25" b="1">
                <a:latin typeface="Times New Roman"/>
                <a:cs typeface="Times New Roman"/>
              </a:rPr>
              <a:t>To</a:t>
            </a:r>
            <a:r>
              <a:rPr dirty="0" sz="450" spc="5" b="1">
                <a:latin typeface="Times New Roman"/>
                <a:cs typeface="Times New Roman"/>
              </a:rPr>
              <a:t> </a:t>
            </a:r>
            <a:r>
              <a:rPr dirty="0" sz="450" spc="10" b="1">
                <a:latin typeface="Times New Roman"/>
                <a:cs typeface="Times New Roman"/>
              </a:rPr>
              <a:t>Change</a:t>
            </a:r>
            <a:endParaRPr sz="4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35"/>
              </a:spcBef>
            </a:pPr>
            <a:r>
              <a:rPr dirty="0" sz="600" spc="-5" b="1">
                <a:latin typeface="Times New Roman"/>
                <a:cs typeface="Times New Roman"/>
              </a:rPr>
              <a:t>2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35146" y="319903"/>
            <a:ext cx="2588260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heavy" sz="2200" spc="13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MARKET</a:t>
            </a:r>
            <a:r>
              <a:rPr dirty="0" u="heavy" sz="2200" spc="3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200" spc="1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VALUE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3135" y="7481363"/>
            <a:ext cx="1330960" cy="996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" spc="-30" b="1">
                <a:latin typeface="Georgia"/>
                <a:cs typeface="Georgia"/>
              </a:rPr>
              <a:t>*Some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Data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5" b="1">
                <a:latin typeface="Georgia"/>
                <a:cs typeface="Georgia"/>
              </a:rPr>
              <a:t>Reported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May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Be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Subject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5" b="1">
                <a:latin typeface="Georgia"/>
                <a:cs typeface="Georgia"/>
              </a:rPr>
              <a:t>To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Change</a:t>
            </a:r>
            <a:endParaRPr sz="45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154" y="680531"/>
            <a:ext cx="9978390" cy="133350"/>
          </a:xfrm>
          <a:custGeom>
            <a:avLst/>
            <a:gdLst/>
            <a:ahLst/>
            <a:cxnLst/>
            <a:rect l="l" t="t" r="r" b="b"/>
            <a:pathLst>
              <a:path w="9978390" h="133350">
                <a:moveTo>
                  <a:pt x="0" y="0"/>
                </a:moveTo>
                <a:lnTo>
                  <a:pt x="9978088" y="0"/>
                </a:lnTo>
                <a:lnTo>
                  <a:pt x="9978088" y="133349"/>
                </a:lnTo>
                <a:lnTo>
                  <a:pt x="0" y="133349"/>
                </a:lnTo>
                <a:lnTo>
                  <a:pt x="0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3135" y="224483"/>
            <a:ext cx="8955405" cy="42354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600" spc="-85" b="0">
                <a:solidFill>
                  <a:srgbClr val="000000"/>
                </a:solidFill>
                <a:latin typeface="Times New Roman"/>
                <a:cs typeface="Times New Roman"/>
              </a:rPr>
              <a:t>2023</a:t>
            </a:r>
            <a:r>
              <a:rPr dirty="0" sz="260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600" spc="30" b="0">
                <a:solidFill>
                  <a:srgbClr val="000000"/>
                </a:solidFill>
                <a:latin typeface="Times New Roman"/>
                <a:cs typeface="Times New Roman"/>
              </a:rPr>
              <a:t>FULTON</a:t>
            </a:r>
            <a:r>
              <a:rPr dirty="0" sz="2600" spc="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600" b="0">
                <a:solidFill>
                  <a:srgbClr val="000000"/>
                </a:solidFill>
                <a:latin typeface="Times New Roman"/>
                <a:cs typeface="Times New Roman"/>
              </a:rPr>
              <a:t>COUNTY </a:t>
            </a:r>
            <a:r>
              <a:rPr dirty="0" sz="2600" spc="-35" b="0">
                <a:solidFill>
                  <a:srgbClr val="000000"/>
                </a:solidFill>
                <a:latin typeface="Times New Roman"/>
                <a:cs typeface="Times New Roman"/>
              </a:rPr>
              <a:t>MARKET</a:t>
            </a:r>
            <a:r>
              <a:rPr dirty="0" sz="2600" spc="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600" spc="-50" b="0">
                <a:solidFill>
                  <a:srgbClr val="000000"/>
                </a:solidFill>
                <a:latin typeface="Times New Roman"/>
                <a:cs typeface="Times New Roman"/>
              </a:rPr>
              <a:t>VALUE</a:t>
            </a:r>
            <a:r>
              <a:rPr dirty="0" sz="260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600" spc="-155" b="0">
                <a:solidFill>
                  <a:srgbClr val="000000"/>
                </a:solidFill>
                <a:latin typeface="Times New Roman"/>
                <a:cs typeface="Times New Roman"/>
              </a:rPr>
              <a:t>BY</a:t>
            </a:r>
            <a:r>
              <a:rPr dirty="0" sz="2600" spc="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600" spc="-55" b="0">
                <a:solidFill>
                  <a:srgbClr val="000000"/>
                </a:solidFill>
                <a:latin typeface="Times New Roman"/>
                <a:cs typeface="Times New Roman"/>
              </a:rPr>
              <a:t>TAX</a:t>
            </a:r>
            <a:r>
              <a:rPr dirty="0" sz="260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600" spc="-20" b="0">
                <a:solidFill>
                  <a:srgbClr val="000000"/>
                </a:solidFill>
                <a:latin typeface="Times New Roman"/>
                <a:cs typeface="Times New Roman"/>
              </a:rPr>
              <a:t>DISTRICT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141" y="1500067"/>
            <a:ext cx="9577705" cy="284480"/>
          </a:xfrm>
          <a:custGeom>
            <a:avLst/>
            <a:gdLst/>
            <a:ahLst/>
            <a:cxnLst/>
            <a:rect l="l" t="t" r="r" b="b"/>
            <a:pathLst>
              <a:path w="9577705" h="284480">
                <a:moveTo>
                  <a:pt x="9473772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3772" y="0"/>
                </a:lnTo>
                <a:lnTo>
                  <a:pt x="9514120" y="8145"/>
                </a:lnTo>
                <a:lnTo>
                  <a:pt x="9547068" y="30360"/>
                </a:lnTo>
                <a:lnTo>
                  <a:pt x="9569283" y="63308"/>
                </a:lnTo>
                <a:lnTo>
                  <a:pt x="9577428" y="103656"/>
                </a:lnTo>
                <a:lnTo>
                  <a:pt x="9577428" y="180334"/>
                </a:lnTo>
                <a:lnTo>
                  <a:pt x="9569283" y="220682"/>
                </a:lnTo>
                <a:lnTo>
                  <a:pt x="9547068" y="253630"/>
                </a:lnTo>
                <a:lnTo>
                  <a:pt x="9514120" y="275845"/>
                </a:lnTo>
                <a:lnTo>
                  <a:pt x="9473772" y="283991"/>
                </a:lnTo>
                <a:close/>
              </a:path>
            </a:pathLst>
          </a:custGeom>
          <a:solidFill>
            <a:srgbClr val="A7FDFD">
              <a:alpha val="84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7550" y="1521433"/>
            <a:ext cx="72580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5">
                <a:latin typeface="Georgia"/>
                <a:cs typeface="Georgia"/>
              </a:rPr>
              <a:t>T</a:t>
            </a:r>
            <a:r>
              <a:rPr dirty="0" sz="1200" spc="-20">
                <a:latin typeface="Georgia"/>
                <a:cs typeface="Georgia"/>
              </a:rPr>
              <a:t>L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15">
                <a:latin typeface="Georgia"/>
                <a:cs typeface="Georgia"/>
              </a:rPr>
              <a:t>N</a:t>
            </a:r>
            <a:r>
              <a:rPr dirty="0" sz="1200" spc="-5">
                <a:latin typeface="Georgia"/>
                <a:cs typeface="Georgia"/>
              </a:rPr>
              <a:t>T</a:t>
            </a:r>
            <a:r>
              <a:rPr dirty="0" sz="1200">
                <a:latin typeface="Georgia"/>
                <a:cs typeface="Georgia"/>
              </a:rPr>
              <a:t>A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8394" y="1521433"/>
            <a:ext cx="100393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15">
                <a:latin typeface="Georgia"/>
                <a:cs typeface="Georgia"/>
              </a:rPr>
              <a:t>0</a:t>
            </a:r>
            <a:r>
              <a:rPr dirty="0" sz="1200" spc="-55">
                <a:latin typeface="Georgia"/>
                <a:cs typeface="Georgia"/>
              </a:rPr>
              <a:t>6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141" y="1900426"/>
            <a:ext cx="9579610" cy="284480"/>
          </a:xfrm>
          <a:custGeom>
            <a:avLst/>
            <a:gdLst/>
            <a:ahLst/>
            <a:cxnLst/>
            <a:rect l="l" t="t" r="r" b="b"/>
            <a:pathLst>
              <a:path w="9579610" h="284480">
                <a:moveTo>
                  <a:pt x="9475619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5619" y="0"/>
                </a:lnTo>
                <a:lnTo>
                  <a:pt x="9515967" y="8145"/>
                </a:lnTo>
                <a:lnTo>
                  <a:pt x="9548915" y="30360"/>
                </a:lnTo>
                <a:lnTo>
                  <a:pt x="9571130" y="63308"/>
                </a:lnTo>
                <a:lnTo>
                  <a:pt x="9579276" y="103656"/>
                </a:lnTo>
                <a:lnTo>
                  <a:pt x="9579276" y="180334"/>
                </a:lnTo>
                <a:lnTo>
                  <a:pt x="9571130" y="220682"/>
                </a:lnTo>
                <a:lnTo>
                  <a:pt x="9548915" y="253630"/>
                </a:lnTo>
                <a:lnTo>
                  <a:pt x="9515967" y="275845"/>
                </a:lnTo>
                <a:lnTo>
                  <a:pt x="9475619" y="283991"/>
                </a:lnTo>
                <a:close/>
              </a:path>
            </a:pathLst>
          </a:custGeom>
          <a:solidFill>
            <a:srgbClr val="FDC8E7">
              <a:alpha val="84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37550" y="1921792"/>
            <a:ext cx="1878964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10">
                <a:latin typeface="Georgia"/>
                <a:cs typeface="Georgia"/>
              </a:rPr>
              <a:t>CHATTAHOOCHEE</a:t>
            </a:r>
            <a:r>
              <a:rPr dirty="0" sz="1200" spc="-50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HILLS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03085" y="1921792"/>
            <a:ext cx="114617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80">
                <a:latin typeface="Georgia"/>
                <a:cs typeface="Georgia"/>
              </a:rPr>
              <a:t>7</a:t>
            </a:r>
            <a:r>
              <a:rPr dirty="0" sz="1200" spc="-55">
                <a:latin typeface="Georgia"/>
                <a:cs typeface="Georgia"/>
              </a:rPr>
              <a:t>9</a:t>
            </a:r>
            <a:r>
              <a:rPr dirty="0" sz="1200" spc="-65">
                <a:latin typeface="Georgia"/>
                <a:cs typeface="Georgia"/>
              </a:rPr>
              <a:t>2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85">
                <a:latin typeface="Georgia"/>
                <a:cs typeface="Georgia"/>
              </a:rPr>
              <a:t>8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M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6141" y="2300785"/>
            <a:ext cx="9571990" cy="284480"/>
          </a:xfrm>
          <a:custGeom>
            <a:avLst/>
            <a:gdLst/>
            <a:ahLst/>
            <a:cxnLst/>
            <a:rect l="l" t="t" r="r" b="b"/>
            <a:pathLst>
              <a:path w="9571990" h="284480">
                <a:moveTo>
                  <a:pt x="9467990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67990" y="0"/>
                </a:lnTo>
                <a:lnTo>
                  <a:pt x="9508338" y="8145"/>
                </a:lnTo>
                <a:lnTo>
                  <a:pt x="9541286" y="30360"/>
                </a:lnTo>
                <a:lnTo>
                  <a:pt x="9563501" y="63308"/>
                </a:lnTo>
                <a:lnTo>
                  <a:pt x="9571647" y="103656"/>
                </a:lnTo>
                <a:lnTo>
                  <a:pt x="9571647" y="180334"/>
                </a:lnTo>
                <a:lnTo>
                  <a:pt x="9563501" y="220682"/>
                </a:lnTo>
                <a:lnTo>
                  <a:pt x="9541286" y="253630"/>
                </a:lnTo>
                <a:lnTo>
                  <a:pt x="9508338" y="275845"/>
                </a:lnTo>
                <a:lnTo>
                  <a:pt x="9467990" y="283991"/>
                </a:lnTo>
                <a:close/>
              </a:path>
            </a:pathLst>
          </a:custGeom>
          <a:solidFill>
            <a:srgbClr val="94FFB8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37550" y="2322151"/>
            <a:ext cx="116141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15">
                <a:latin typeface="Georgia"/>
                <a:cs typeface="Georgia"/>
              </a:rPr>
              <a:t>C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55">
                <a:latin typeface="Georgia"/>
                <a:cs typeface="Georgia"/>
              </a:rPr>
              <a:t>E</a:t>
            </a:r>
            <a:r>
              <a:rPr dirty="0" sz="1200" spc="-20">
                <a:latin typeface="Georgia"/>
                <a:cs typeface="Georgia"/>
              </a:rPr>
              <a:t>G</a:t>
            </a:r>
            <a:r>
              <a:rPr dirty="0" sz="1200" spc="-55">
                <a:latin typeface="Georgia"/>
                <a:cs typeface="Georgia"/>
              </a:rPr>
              <a:t>E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10">
                <a:latin typeface="Georgia"/>
                <a:cs typeface="Georgia"/>
              </a:rPr>
              <a:t>P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15">
                <a:latin typeface="Georgia"/>
                <a:cs typeface="Georgia"/>
              </a:rPr>
              <a:t>R</a:t>
            </a:r>
            <a:r>
              <a:rPr dirty="0" sz="1200" spc="30">
                <a:latin typeface="Georgia"/>
                <a:cs typeface="Georgia"/>
              </a:rPr>
              <a:t>K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9709" y="2322151"/>
            <a:ext cx="947419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55">
                <a:latin typeface="Georgia"/>
                <a:cs typeface="Georgia"/>
              </a:rPr>
              <a:t>9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141" y="2701144"/>
            <a:ext cx="9576435" cy="284480"/>
          </a:xfrm>
          <a:custGeom>
            <a:avLst/>
            <a:gdLst/>
            <a:ahLst/>
            <a:cxnLst/>
            <a:rect l="l" t="t" r="r" b="b"/>
            <a:pathLst>
              <a:path w="9576435" h="284480">
                <a:moveTo>
                  <a:pt x="9472246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2246" y="0"/>
                </a:lnTo>
                <a:lnTo>
                  <a:pt x="9512594" y="8145"/>
                </a:lnTo>
                <a:lnTo>
                  <a:pt x="9545542" y="30360"/>
                </a:lnTo>
                <a:lnTo>
                  <a:pt x="9567757" y="63308"/>
                </a:lnTo>
                <a:lnTo>
                  <a:pt x="9575903" y="103656"/>
                </a:lnTo>
                <a:lnTo>
                  <a:pt x="9575903" y="180334"/>
                </a:lnTo>
                <a:lnTo>
                  <a:pt x="9567757" y="220682"/>
                </a:lnTo>
                <a:lnTo>
                  <a:pt x="9545542" y="253630"/>
                </a:lnTo>
                <a:lnTo>
                  <a:pt x="9512594" y="275845"/>
                </a:lnTo>
                <a:lnTo>
                  <a:pt x="9472246" y="283991"/>
                </a:lnTo>
                <a:close/>
              </a:path>
            </a:pathLst>
          </a:custGeom>
          <a:solidFill>
            <a:srgbClr val="FFC200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37550" y="2722510"/>
            <a:ext cx="91186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55">
                <a:latin typeface="Georgia"/>
                <a:cs typeface="Georgia"/>
              </a:rPr>
              <a:t>E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5">
                <a:latin typeface="Georgia"/>
                <a:cs typeface="Georgia"/>
              </a:rPr>
              <a:t>S</a:t>
            </a:r>
            <a:r>
              <a:rPr dirty="0" sz="1200" spc="-5">
                <a:latin typeface="Georgia"/>
                <a:cs typeface="Georgia"/>
              </a:rPr>
              <a:t>T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10">
                <a:latin typeface="Georgia"/>
                <a:cs typeface="Georgia"/>
              </a:rPr>
              <a:t>P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15">
                <a:latin typeface="Georgia"/>
                <a:cs typeface="Georgia"/>
              </a:rPr>
              <a:t>N</a:t>
            </a:r>
            <a:r>
              <a:rPr dirty="0" sz="1200" spc="-5">
                <a:latin typeface="Georgia"/>
                <a:cs typeface="Georgia"/>
              </a:rPr>
              <a:t>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49743" y="2722510"/>
            <a:ext cx="95631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65">
                <a:latin typeface="Georgia"/>
                <a:cs typeface="Georgia"/>
              </a:rPr>
              <a:t>3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55">
                <a:latin typeface="Georgia"/>
                <a:cs typeface="Georgia"/>
              </a:rPr>
              <a:t>9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6141" y="3101503"/>
            <a:ext cx="9563100" cy="284480"/>
          </a:xfrm>
          <a:custGeom>
            <a:avLst/>
            <a:gdLst/>
            <a:ahLst/>
            <a:cxnLst/>
            <a:rect l="l" t="t" r="r" b="b"/>
            <a:pathLst>
              <a:path w="9563100" h="284479">
                <a:moveTo>
                  <a:pt x="9458996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58996" y="0"/>
                </a:lnTo>
                <a:lnTo>
                  <a:pt x="9499344" y="8145"/>
                </a:lnTo>
                <a:lnTo>
                  <a:pt x="9532292" y="30360"/>
                </a:lnTo>
                <a:lnTo>
                  <a:pt x="9554507" y="63308"/>
                </a:lnTo>
                <a:lnTo>
                  <a:pt x="9562652" y="103656"/>
                </a:lnTo>
                <a:lnTo>
                  <a:pt x="9562652" y="180334"/>
                </a:lnTo>
                <a:lnTo>
                  <a:pt x="9554507" y="220682"/>
                </a:lnTo>
                <a:lnTo>
                  <a:pt x="9532292" y="253630"/>
                </a:lnTo>
                <a:lnTo>
                  <a:pt x="9499344" y="275845"/>
                </a:lnTo>
                <a:lnTo>
                  <a:pt x="9458996" y="283991"/>
                </a:lnTo>
                <a:close/>
              </a:path>
            </a:pathLst>
          </a:custGeom>
          <a:solidFill>
            <a:srgbClr val="E18261">
              <a:alpha val="6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37550" y="3122869"/>
            <a:ext cx="80327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25">
                <a:latin typeface="Georgia"/>
                <a:cs typeface="Georgia"/>
              </a:rPr>
              <a:t>FAIRBURN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45968" y="3122869"/>
            <a:ext cx="84201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65">
                <a:latin typeface="Georgia"/>
                <a:cs typeface="Georgia"/>
              </a:rPr>
              <a:t>3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6141" y="3501862"/>
            <a:ext cx="9563735" cy="284480"/>
          </a:xfrm>
          <a:custGeom>
            <a:avLst/>
            <a:gdLst/>
            <a:ahLst/>
            <a:cxnLst/>
            <a:rect l="l" t="t" r="r" b="b"/>
            <a:pathLst>
              <a:path w="9563735" h="284479">
                <a:moveTo>
                  <a:pt x="9459718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59718" y="0"/>
                </a:lnTo>
                <a:lnTo>
                  <a:pt x="9500066" y="8145"/>
                </a:lnTo>
                <a:lnTo>
                  <a:pt x="9533015" y="30360"/>
                </a:lnTo>
                <a:lnTo>
                  <a:pt x="9555229" y="63308"/>
                </a:lnTo>
                <a:lnTo>
                  <a:pt x="9563375" y="103656"/>
                </a:lnTo>
                <a:lnTo>
                  <a:pt x="9563375" y="180334"/>
                </a:lnTo>
                <a:lnTo>
                  <a:pt x="9555229" y="220682"/>
                </a:lnTo>
                <a:lnTo>
                  <a:pt x="9533015" y="253630"/>
                </a:lnTo>
                <a:lnTo>
                  <a:pt x="9500066" y="275845"/>
                </a:lnTo>
                <a:lnTo>
                  <a:pt x="9459718" y="283991"/>
                </a:lnTo>
                <a:close/>
              </a:path>
            </a:pathLst>
          </a:custGeom>
          <a:solidFill>
            <a:srgbClr val="DBA3FA">
              <a:alpha val="77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37550" y="3523228"/>
            <a:ext cx="234505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20">
                <a:latin typeface="Georgia"/>
                <a:cs typeface="Georgia"/>
              </a:rPr>
              <a:t>FULTON</a:t>
            </a:r>
            <a:r>
              <a:rPr dirty="0" sz="1200" spc="-30">
                <a:latin typeface="Georgia"/>
                <a:cs typeface="Georgia"/>
              </a:rPr>
              <a:t> </a:t>
            </a:r>
            <a:r>
              <a:rPr dirty="0" sz="1200" spc="-15">
                <a:latin typeface="Georgia"/>
                <a:cs typeface="Georgia"/>
              </a:rPr>
              <a:t>INDUSTRIAL</a:t>
            </a:r>
            <a:r>
              <a:rPr dirty="0" sz="1200" spc="-35">
                <a:latin typeface="Georgia"/>
                <a:cs typeface="Georgia"/>
              </a:rPr>
              <a:t> </a:t>
            </a:r>
            <a:r>
              <a:rPr dirty="0" sz="1200" spc="-5">
                <a:latin typeface="Georgia"/>
                <a:cs typeface="Georgia"/>
              </a:rPr>
              <a:t>DISTRICT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49743" y="3523228"/>
            <a:ext cx="94361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65">
                <a:latin typeface="Georgia"/>
                <a:cs typeface="Georgia"/>
              </a:rPr>
              <a:t>3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6141" y="3902221"/>
            <a:ext cx="9580880" cy="284480"/>
          </a:xfrm>
          <a:custGeom>
            <a:avLst/>
            <a:gdLst/>
            <a:ahLst/>
            <a:cxnLst/>
            <a:rect l="l" t="t" r="r" b="b"/>
            <a:pathLst>
              <a:path w="9580880" h="284479">
                <a:moveTo>
                  <a:pt x="9476743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6743" y="0"/>
                </a:lnTo>
                <a:lnTo>
                  <a:pt x="9517091" y="8145"/>
                </a:lnTo>
                <a:lnTo>
                  <a:pt x="9550039" y="30360"/>
                </a:lnTo>
                <a:lnTo>
                  <a:pt x="9572254" y="63308"/>
                </a:lnTo>
                <a:lnTo>
                  <a:pt x="9580400" y="103656"/>
                </a:lnTo>
                <a:lnTo>
                  <a:pt x="9580400" y="180334"/>
                </a:lnTo>
                <a:lnTo>
                  <a:pt x="9572254" y="220682"/>
                </a:lnTo>
                <a:lnTo>
                  <a:pt x="9550039" y="253630"/>
                </a:lnTo>
                <a:lnTo>
                  <a:pt x="9517091" y="275845"/>
                </a:lnTo>
                <a:lnTo>
                  <a:pt x="9476743" y="283991"/>
                </a:lnTo>
                <a:close/>
              </a:path>
            </a:pathLst>
          </a:custGeom>
          <a:solidFill>
            <a:srgbClr val="FFA5D5">
              <a:alpha val="77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37550" y="3923587"/>
            <a:ext cx="86868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20">
                <a:latin typeface="Georgia"/>
                <a:cs typeface="Georgia"/>
              </a:rPr>
              <a:t>H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10">
                <a:latin typeface="Georgia"/>
                <a:cs typeface="Georgia"/>
              </a:rPr>
              <a:t>P</a:t>
            </a:r>
            <a:r>
              <a:rPr dirty="0" sz="1200" spc="-55">
                <a:latin typeface="Georgia"/>
                <a:cs typeface="Georgia"/>
              </a:rPr>
              <a:t>E</a:t>
            </a:r>
            <a:r>
              <a:rPr dirty="0" sz="1200">
                <a:latin typeface="Georgia"/>
                <a:cs typeface="Georgia"/>
              </a:rPr>
              <a:t>V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55">
                <a:latin typeface="Georgia"/>
                <a:cs typeface="Georgia"/>
              </a:rPr>
              <a:t>E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40989" y="3923587"/>
            <a:ext cx="934719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6141" y="4302580"/>
            <a:ext cx="9576435" cy="284480"/>
          </a:xfrm>
          <a:custGeom>
            <a:avLst/>
            <a:gdLst/>
            <a:ahLst/>
            <a:cxnLst/>
            <a:rect l="l" t="t" r="r" b="b"/>
            <a:pathLst>
              <a:path w="9576435" h="284479">
                <a:moveTo>
                  <a:pt x="9472246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2246" y="0"/>
                </a:lnTo>
                <a:lnTo>
                  <a:pt x="9512594" y="8145"/>
                </a:lnTo>
                <a:lnTo>
                  <a:pt x="9545542" y="30360"/>
                </a:lnTo>
                <a:lnTo>
                  <a:pt x="9567757" y="63308"/>
                </a:lnTo>
                <a:lnTo>
                  <a:pt x="9575903" y="103656"/>
                </a:lnTo>
                <a:lnTo>
                  <a:pt x="9575903" y="180334"/>
                </a:lnTo>
                <a:lnTo>
                  <a:pt x="9567757" y="220682"/>
                </a:lnTo>
                <a:lnTo>
                  <a:pt x="9545542" y="253630"/>
                </a:lnTo>
                <a:lnTo>
                  <a:pt x="9512594" y="275845"/>
                </a:lnTo>
                <a:lnTo>
                  <a:pt x="9472246" y="283991"/>
                </a:lnTo>
                <a:close/>
              </a:path>
            </a:pathLst>
          </a:custGeom>
          <a:solidFill>
            <a:srgbClr val="B1E6F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237550" y="4323946"/>
            <a:ext cx="105664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180">
                <a:latin typeface="Georgia"/>
                <a:cs typeface="Georgia"/>
              </a:rPr>
              <a:t>J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20">
                <a:latin typeface="Georgia"/>
                <a:cs typeface="Georgia"/>
              </a:rPr>
              <a:t>H</a:t>
            </a:r>
            <a:r>
              <a:rPr dirty="0" sz="1200" spc="-15">
                <a:latin typeface="Georgia"/>
                <a:cs typeface="Georgia"/>
              </a:rPr>
              <a:t>N</a:t>
            </a:r>
            <a:r>
              <a:rPr dirty="0" sz="1200" spc="-5">
                <a:latin typeface="Georgia"/>
                <a:cs typeface="Georgia"/>
              </a:rPr>
              <a:t>S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15">
                <a:latin typeface="Georgia"/>
                <a:cs typeface="Georgia"/>
              </a:rPr>
              <a:t>C</a:t>
            </a:r>
            <a:r>
              <a:rPr dirty="0" sz="1200" spc="-15">
                <a:latin typeface="Georgia"/>
                <a:cs typeface="Georgia"/>
              </a:rPr>
              <a:t>R</a:t>
            </a:r>
            <a:r>
              <a:rPr dirty="0" sz="1200" spc="-55">
                <a:latin typeface="Georgia"/>
                <a:cs typeface="Georgia"/>
              </a:rPr>
              <a:t>EE</a:t>
            </a:r>
            <a:r>
              <a:rPr dirty="0" sz="1200" spc="30">
                <a:latin typeface="Georgia"/>
                <a:cs typeface="Georgia"/>
              </a:rPr>
              <a:t>K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54320" y="4323946"/>
            <a:ext cx="102171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70">
                <a:latin typeface="Georgia"/>
                <a:cs typeface="Georgia"/>
              </a:rPr>
              <a:t>4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65">
                <a:latin typeface="Georgia"/>
                <a:cs typeface="Georgia"/>
              </a:rPr>
              <a:t>3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6141" y="4702939"/>
            <a:ext cx="9584055" cy="284480"/>
          </a:xfrm>
          <a:custGeom>
            <a:avLst/>
            <a:gdLst/>
            <a:ahLst/>
            <a:cxnLst/>
            <a:rect l="l" t="t" r="r" b="b"/>
            <a:pathLst>
              <a:path w="9584055" h="284479">
                <a:moveTo>
                  <a:pt x="9480276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80276" y="0"/>
                </a:lnTo>
                <a:lnTo>
                  <a:pt x="9520624" y="8145"/>
                </a:lnTo>
                <a:lnTo>
                  <a:pt x="9553573" y="30360"/>
                </a:lnTo>
                <a:lnTo>
                  <a:pt x="9575787" y="63308"/>
                </a:lnTo>
                <a:lnTo>
                  <a:pt x="9583933" y="103656"/>
                </a:lnTo>
                <a:lnTo>
                  <a:pt x="9583933" y="180334"/>
                </a:lnTo>
                <a:lnTo>
                  <a:pt x="9575787" y="220682"/>
                </a:lnTo>
                <a:lnTo>
                  <a:pt x="9553573" y="253630"/>
                </a:lnTo>
                <a:lnTo>
                  <a:pt x="9520624" y="275845"/>
                </a:lnTo>
                <a:lnTo>
                  <a:pt x="9480276" y="283991"/>
                </a:lnTo>
                <a:close/>
              </a:path>
            </a:pathLst>
          </a:custGeom>
          <a:solidFill>
            <a:srgbClr val="FFA3F0">
              <a:alpha val="9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37550" y="4724305"/>
            <a:ext cx="63627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20">
                <a:latin typeface="Georgia"/>
                <a:cs typeface="Georgia"/>
              </a:rPr>
              <a:t>M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</a:t>
            </a:r>
            <a:r>
              <a:rPr dirty="0" sz="1200" spc="-5">
                <a:latin typeface="Georgia"/>
                <a:cs typeface="Georgia"/>
              </a:rPr>
              <a:t>T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53677" y="4724305"/>
            <a:ext cx="960119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85">
                <a:latin typeface="Georgia"/>
                <a:cs typeface="Georgia"/>
              </a:rPr>
              <a:t>8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55">
                <a:latin typeface="Georgia"/>
                <a:cs typeface="Georgia"/>
              </a:rPr>
              <a:t>9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6141" y="5103297"/>
            <a:ext cx="9585960" cy="284480"/>
          </a:xfrm>
          <a:custGeom>
            <a:avLst/>
            <a:gdLst/>
            <a:ahLst/>
            <a:cxnLst/>
            <a:rect l="l" t="t" r="r" b="b"/>
            <a:pathLst>
              <a:path w="9585960" h="284479">
                <a:moveTo>
                  <a:pt x="9482123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82123" y="0"/>
                </a:lnTo>
                <a:lnTo>
                  <a:pt x="9522471" y="8145"/>
                </a:lnTo>
                <a:lnTo>
                  <a:pt x="9555420" y="30360"/>
                </a:lnTo>
                <a:lnTo>
                  <a:pt x="9577634" y="63308"/>
                </a:lnTo>
                <a:lnTo>
                  <a:pt x="9585780" y="103656"/>
                </a:lnTo>
                <a:lnTo>
                  <a:pt x="9585780" y="180334"/>
                </a:lnTo>
                <a:lnTo>
                  <a:pt x="9577634" y="220682"/>
                </a:lnTo>
                <a:lnTo>
                  <a:pt x="9555420" y="253630"/>
                </a:lnTo>
                <a:lnTo>
                  <a:pt x="9522471" y="275845"/>
                </a:lnTo>
                <a:lnTo>
                  <a:pt x="9482123" y="283991"/>
                </a:lnTo>
                <a:close/>
              </a:path>
            </a:pathLst>
          </a:custGeom>
          <a:solidFill>
            <a:srgbClr val="7EFF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237550" y="5124664"/>
            <a:ext cx="132461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20">
                <a:latin typeface="Georgia"/>
                <a:cs typeface="Georgia"/>
              </a:rPr>
              <a:t>M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20">
                <a:latin typeface="Georgia"/>
                <a:cs typeface="Georgia"/>
              </a:rPr>
              <a:t>U</a:t>
            </a:r>
            <a:r>
              <a:rPr dirty="0" sz="1200" spc="-15">
                <a:latin typeface="Georgia"/>
                <a:cs typeface="Georgia"/>
              </a:rPr>
              <a:t>N</a:t>
            </a:r>
            <a:r>
              <a:rPr dirty="0" sz="1200" spc="-5">
                <a:latin typeface="Georgia"/>
                <a:cs typeface="Georgia"/>
              </a:rPr>
              <a:t>T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15">
                <a:latin typeface="Georgia"/>
                <a:cs typeface="Georgia"/>
              </a:rPr>
              <a:t>N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10">
                <a:latin typeface="Georgia"/>
                <a:cs typeface="Georgia"/>
              </a:rPr>
              <a:t>P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15">
                <a:latin typeface="Georgia"/>
                <a:cs typeface="Georgia"/>
              </a:rPr>
              <a:t>R</a:t>
            </a:r>
            <a:r>
              <a:rPr dirty="0" sz="1200" spc="30">
                <a:latin typeface="Georgia"/>
                <a:cs typeface="Georgia"/>
              </a:rPr>
              <a:t>K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42756" y="5124664"/>
            <a:ext cx="104330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80">
                <a:latin typeface="Georgia"/>
                <a:cs typeface="Georgia"/>
              </a:rPr>
              <a:t>77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M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46141" y="5503657"/>
            <a:ext cx="9575800" cy="284480"/>
          </a:xfrm>
          <a:custGeom>
            <a:avLst/>
            <a:gdLst/>
            <a:ahLst/>
            <a:cxnLst/>
            <a:rect l="l" t="t" r="r" b="b"/>
            <a:pathLst>
              <a:path w="9575800" h="284479">
                <a:moveTo>
                  <a:pt x="9472085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2085" y="0"/>
                </a:lnTo>
                <a:lnTo>
                  <a:pt x="9512433" y="8145"/>
                </a:lnTo>
                <a:lnTo>
                  <a:pt x="9545382" y="30360"/>
                </a:lnTo>
                <a:lnTo>
                  <a:pt x="9567596" y="63308"/>
                </a:lnTo>
                <a:lnTo>
                  <a:pt x="9575742" y="103656"/>
                </a:lnTo>
                <a:lnTo>
                  <a:pt x="9575742" y="180334"/>
                </a:lnTo>
                <a:lnTo>
                  <a:pt x="9567596" y="220682"/>
                </a:lnTo>
                <a:lnTo>
                  <a:pt x="9545382" y="253630"/>
                </a:lnTo>
                <a:lnTo>
                  <a:pt x="9512433" y="275845"/>
                </a:lnTo>
                <a:lnTo>
                  <a:pt x="9472085" y="283991"/>
                </a:lnTo>
                <a:close/>
              </a:path>
            </a:pathLst>
          </a:custGeom>
          <a:solidFill>
            <a:srgbClr val="A3C4FD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237550" y="5525023"/>
            <a:ext cx="84836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10">
                <a:latin typeface="Georgia"/>
                <a:cs typeface="Georgia"/>
              </a:rPr>
              <a:t>P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20">
                <a:latin typeface="Georgia"/>
                <a:cs typeface="Georgia"/>
              </a:rPr>
              <a:t>L</a:t>
            </a:r>
            <a:r>
              <a:rPr dirty="0" sz="1200" spc="-20">
                <a:latin typeface="Georgia"/>
                <a:cs typeface="Georgia"/>
              </a:rPr>
              <a:t>M</a:t>
            </a:r>
            <a:r>
              <a:rPr dirty="0" sz="1200" spc="-55">
                <a:latin typeface="Georgia"/>
                <a:cs typeface="Georgia"/>
              </a:rPr>
              <a:t>E</a:t>
            </a:r>
            <a:r>
              <a:rPr dirty="0" sz="1200" spc="-5">
                <a:latin typeface="Georgia"/>
                <a:cs typeface="Georgia"/>
              </a:rPr>
              <a:t>TT</a:t>
            </a:r>
            <a:r>
              <a:rPr dirty="0" sz="1200" spc="10">
                <a:latin typeface="Georgia"/>
                <a:cs typeface="Georgia"/>
              </a:rPr>
              <a:t>O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55605" y="5525023"/>
            <a:ext cx="116014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55">
                <a:latin typeface="Georgia"/>
                <a:cs typeface="Georgia"/>
              </a:rPr>
              <a:t>6</a:t>
            </a:r>
            <a:r>
              <a:rPr dirty="0" sz="1200" spc="-85">
                <a:latin typeface="Georgia"/>
                <a:cs typeface="Georgia"/>
              </a:rPr>
              <a:t>8</a:t>
            </a:r>
            <a:r>
              <a:rPr dirty="0" sz="1200" spc="-55">
                <a:latin typeface="Georgia"/>
                <a:cs typeface="Georgia"/>
              </a:rPr>
              <a:t>9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70">
                <a:latin typeface="Georgia"/>
                <a:cs typeface="Georgia"/>
              </a:rPr>
              <a:t>4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M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6141" y="5904016"/>
            <a:ext cx="9582150" cy="284480"/>
          </a:xfrm>
          <a:custGeom>
            <a:avLst/>
            <a:gdLst/>
            <a:ahLst/>
            <a:cxnLst/>
            <a:rect l="l" t="t" r="r" b="b"/>
            <a:pathLst>
              <a:path w="9582150" h="284479">
                <a:moveTo>
                  <a:pt x="9478349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8349" y="0"/>
                </a:lnTo>
                <a:lnTo>
                  <a:pt x="9518697" y="8145"/>
                </a:lnTo>
                <a:lnTo>
                  <a:pt x="9551645" y="30360"/>
                </a:lnTo>
                <a:lnTo>
                  <a:pt x="9573860" y="63308"/>
                </a:lnTo>
                <a:lnTo>
                  <a:pt x="9582006" y="103656"/>
                </a:lnTo>
                <a:lnTo>
                  <a:pt x="9582006" y="180334"/>
                </a:lnTo>
                <a:lnTo>
                  <a:pt x="9573860" y="220682"/>
                </a:lnTo>
                <a:lnTo>
                  <a:pt x="9551645" y="253630"/>
                </a:lnTo>
                <a:lnTo>
                  <a:pt x="9518697" y="275845"/>
                </a:lnTo>
                <a:lnTo>
                  <a:pt x="9478349" y="283991"/>
                </a:lnTo>
                <a:close/>
              </a:path>
            </a:pathLst>
          </a:custGeom>
          <a:solidFill>
            <a:srgbClr val="FFDE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237550" y="5925382"/>
            <a:ext cx="74993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15">
                <a:latin typeface="Georgia"/>
                <a:cs typeface="Georgia"/>
              </a:rPr>
              <a:t>R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5">
                <a:latin typeface="Georgia"/>
                <a:cs typeface="Georgia"/>
              </a:rPr>
              <a:t>S</a:t>
            </a:r>
            <a:r>
              <a:rPr dirty="0" sz="1200" spc="-20">
                <a:latin typeface="Georgia"/>
                <a:cs typeface="Georgia"/>
              </a:rPr>
              <a:t>W</a:t>
            </a:r>
            <a:r>
              <a:rPr dirty="0" sz="1200" spc="-55">
                <a:latin typeface="Georgia"/>
                <a:cs typeface="Georgia"/>
              </a:rPr>
              <a:t>E</a:t>
            </a:r>
            <a:r>
              <a:rPr dirty="0" sz="1200" spc="-20">
                <a:latin typeface="Georgia"/>
                <a:cs typeface="Georgia"/>
              </a:rPr>
              <a:t>LL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62511" y="5925382"/>
            <a:ext cx="101981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40">
                <a:latin typeface="Georgia"/>
                <a:cs typeface="Georgia"/>
              </a:rPr>
              <a:t>5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40">
                <a:latin typeface="Georgia"/>
                <a:cs typeface="Georgia"/>
              </a:rPr>
              <a:t>5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6141" y="6304374"/>
            <a:ext cx="9570720" cy="284480"/>
          </a:xfrm>
          <a:custGeom>
            <a:avLst/>
            <a:gdLst/>
            <a:ahLst/>
            <a:cxnLst/>
            <a:rect l="l" t="t" r="r" b="b"/>
            <a:pathLst>
              <a:path w="9570720" h="284479">
                <a:moveTo>
                  <a:pt x="9466785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66785" y="0"/>
                </a:lnTo>
                <a:lnTo>
                  <a:pt x="9507133" y="8145"/>
                </a:lnTo>
                <a:lnTo>
                  <a:pt x="9540081" y="30360"/>
                </a:lnTo>
                <a:lnTo>
                  <a:pt x="9562296" y="63308"/>
                </a:lnTo>
                <a:lnTo>
                  <a:pt x="9570442" y="103656"/>
                </a:lnTo>
                <a:lnTo>
                  <a:pt x="9570442" y="180334"/>
                </a:lnTo>
                <a:lnTo>
                  <a:pt x="9562296" y="220682"/>
                </a:lnTo>
                <a:lnTo>
                  <a:pt x="9540081" y="253630"/>
                </a:lnTo>
                <a:lnTo>
                  <a:pt x="9507133" y="275845"/>
                </a:lnTo>
                <a:lnTo>
                  <a:pt x="9466785" y="283991"/>
                </a:lnTo>
                <a:close/>
              </a:path>
            </a:pathLst>
          </a:custGeom>
          <a:solidFill>
            <a:srgbClr val="FDEBB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37550" y="6325741"/>
            <a:ext cx="122745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latin typeface="Georgia"/>
                <a:cs typeface="Georgia"/>
              </a:rPr>
              <a:t>SANDY</a:t>
            </a:r>
            <a:r>
              <a:rPr dirty="0" sz="1200" spc="-60">
                <a:latin typeface="Georgia"/>
                <a:cs typeface="Georgia"/>
              </a:rPr>
              <a:t> </a:t>
            </a:r>
            <a:r>
              <a:rPr dirty="0" sz="1200" spc="-10">
                <a:latin typeface="Georgia"/>
                <a:cs typeface="Georgia"/>
              </a:rPr>
              <a:t>SPRINGS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50305" y="6325741"/>
            <a:ext cx="1020444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65">
                <a:latin typeface="Georgia"/>
                <a:cs typeface="Georgia"/>
              </a:rPr>
              <a:t>2</a:t>
            </a:r>
            <a:r>
              <a:rPr dirty="0" sz="1200" spc="-40">
                <a:latin typeface="Georgia"/>
                <a:cs typeface="Georgia"/>
              </a:rPr>
              <a:t>5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80">
                <a:latin typeface="Georgia"/>
                <a:cs typeface="Georgia"/>
              </a:rPr>
              <a:t>7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46141" y="6704734"/>
            <a:ext cx="9582150" cy="284480"/>
          </a:xfrm>
          <a:custGeom>
            <a:avLst/>
            <a:gdLst/>
            <a:ahLst/>
            <a:cxnLst/>
            <a:rect l="l" t="t" r="r" b="b"/>
            <a:pathLst>
              <a:path w="9582150" h="284479">
                <a:moveTo>
                  <a:pt x="9477867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77867" y="0"/>
                </a:lnTo>
                <a:lnTo>
                  <a:pt x="9518215" y="8145"/>
                </a:lnTo>
                <a:lnTo>
                  <a:pt x="9551164" y="30360"/>
                </a:lnTo>
                <a:lnTo>
                  <a:pt x="9573378" y="63308"/>
                </a:lnTo>
                <a:lnTo>
                  <a:pt x="9581524" y="103656"/>
                </a:lnTo>
                <a:lnTo>
                  <a:pt x="9581524" y="180334"/>
                </a:lnTo>
                <a:lnTo>
                  <a:pt x="9573378" y="220682"/>
                </a:lnTo>
                <a:lnTo>
                  <a:pt x="9551164" y="253630"/>
                </a:lnTo>
                <a:lnTo>
                  <a:pt x="9518215" y="275845"/>
                </a:lnTo>
                <a:lnTo>
                  <a:pt x="9477867" y="283991"/>
                </a:lnTo>
                <a:close/>
              </a:path>
            </a:pathLst>
          </a:custGeom>
          <a:solidFill>
            <a:srgbClr val="F7F5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237550" y="6726101"/>
            <a:ext cx="119951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10">
                <a:latin typeface="Georgia"/>
                <a:cs typeface="Georgia"/>
              </a:rPr>
              <a:t>SOUTH</a:t>
            </a:r>
            <a:r>
              <a:rPr dirty="0" sz="1200" spc="-6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FULTON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557452" y="6726101"/>
            <a:ext cx="102425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65">
                <a:latin typeface="Georgia"/>
                <a:cs typeface="Georgia"/>
              </a:rPr>
              <a:t>2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55">
                <a:latin typeface="Georgia"/>
                <a:cs typeface="Georgia"/>
              </a:rPr>
              <a:t>9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46141" y="7105093"/>
            <a:ext cx="9585960" cy="284480"/>
          </a:xfrm>
          <a:custGeom>
            <a:avLst/>
            <a:gdLst/>
            <a:ahLst/>
            <a:cxnLst/>
            <a:rect l="l" t="t" r="r" b="b"/>
            <a:pathLst>
              <a:path w="9585960" h="284479">
                <a:moveTo>
                  <a:pt x="9482043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82043" y="0"/>
                </a:lnTo>
                <a:lnTo>
                  <a:pt x="9522391" y="8145"/>
                </a:lnTo>
                <a:lnTo>
                  <a:pt x="9555340" y="30360"/>
                </a:lnTo>
                <a:lnTo>
                  <a:pt x="9577554" y="63308"/>
                </a:lnTo>
                <a:lnTo>
                  <a:pt x="9585700" y="103656"/>
                </a:lnTo>
                <a:lnTo>
                  <a:pt x="9585700" y="180334"/>
                </a:lnTo>
                <a:lnTo>
                  <a:pt x="9577554" y="220682"/>
                </a:lnTo>
                <a:lnTo>
                  <a:pt x="9555340" y="253630"/>
                </a:lnTo>
                <a:lnTo>
                  <a:pt x="9522391" y="275845"/>
                </a:lnTo>
                <a:lnTo>
                  <a:pt x="9482043" y="283991"/>
                </a:lnTo>
                <a:close/>
              </a:path>
            </a:pathLst>
          </a:custGeom>
          <a:solidFill>
            <a:srgbClr val="95E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237550" y="7126458"/>
            <a:ext cx="925194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20">
                <a:latin typeface="Georgia"/>
                <a:cs typeface="Georgia"/>
              </a:rPr>
              <a:t>U</a:t>
            </a:r>
            <a:r>
              <a:rPr dirty="0" sz="1200" spc="-15">
                <a:latin typeface="Georgia"/>
                <a:cs typeface="Georgia"/>
              </a:rPr>
              <a:t>N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15">
                <a:latin typeface="Georgia"/>
                <a:cs typeface="Georgia"/>
              </a:rPr>
              <a:t>C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5">
                <a:latin typeface="Georgia"/>
                <a:cs typeface="Georgia"/>
              </a:rPr>
              <a:t>T</a:t>
            </a:r>
            <a:r>
              <a:rPr dirty="0" sz="1200" spc="25">
                <a:latin typeface="Georgia"/>
                <a:cs typeface="Georgia"/>
              </a:rPr>
              <a:t>Y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563073" y="7126458"/>
            <a:ext cx="95250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-65">
                <a:latin typeface="Georgia"/>
                <a:cs typeface="Georgia"/>
              </a:rPr>
              <a:t>3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40">
                <a:latin typeface="Georgia"/>
                <a:cs typeface="Georgia"/>
              </a:rPr>
              <a:t>5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46141" y="1099708"/>
            <a:ext cx="9568815" cy="284480"/>
          </a:xfrm>
          <a:custGeom>
            <a:avLst/>
            <a:gdLst/>
            <a:ahLst/>
            <a:cxnLst/>
            <a:rect l="l" t="t" r="r" b="b"/>
            <a:pathLst>
              <a:path w="9568815" h="284480">
                <a:moveTo>
                  <a:pt x="9464777" y="283991"/>
                </a:moveTo>
                <a:lnTo>
                  <a:pt x="103656" y="283991"/>
                </a:lnTo>
                <a:lnTo>
                  <a:pt x="63308" y="275845"/>
                </a:lnTo>
                <a:lnTo>
                  <a:pt x="30360" y="253630"/>
                </a:lnTo>
                <a:lnTo>
                  <a:pt x="8145" y="220682"/>
                </a:lnTo>
                <a:lnTo>
                  <a:pt x="0" y="180334"/>
                </a:lnTo>
                <a:lnTo>
                  <a:pt x="0" y="103656"/>
                </a:lnTo>
                <a:lnTo>
                  <a:pt x="8145" y="63308"/>
                </a:lnTo>
                <a:lnTo>
                  <a:pt x="30360" y="30360"/>
                </a:lnTo>
                <a:lnTo>
                  <a:pt x="63308" y="8145"/>
                </a:lnTo>
                <a:lnTo>
                  <a:pt x="103656" y="0"/>
                </a:lnTo>
                <a:lnTo>
                  <a:pt x="9464777" y="0"/>
                </a:lnTo>
                <a:lnTo>
                  <a:pt x="9505125" y="8145"/>
                </a:lnTo>
                <a:lnTo>
                  <a:pt x="9538074" y="30360"/>
                </a:lnTo>
                <a:lnTo>
                  <a:pt x="9560288" y="63308"/>
                </a:lnTo>
                <a:lnTo>
                  <a:pt x="9568434" y="103656"/>
                </a:lnTo>
                <a:lnTo>
                  <a:pt x="9568434" y="180334"/>
                </a:lnTo>
                <a:lnTo>
                  <a:pt x="9560288" y="220682"/>
                </a:lnTo>
                <a:lnTo>
                  <a:pt x="9538074" y="253630"/>
                </a:lnTo>
                <a:lnTo>
                  <a:pt x="9505125" y="275845"/>
                </a:lnTo>
                <a:lnTo>
                  <a:pt x="9464777" y="283991"/>
                </a:lnTo>
                <a:close/>
              </a:path>
            </a:pathLst>
          </a:custGeom>
          <a:solidFill>
            <a:srgbClr val="F7B4AB">
              <a:alpha val="84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237550" y="1121074"/>
            <a:ext cx="102489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20">
                <a:latin typeface="Georgia"/>
                <a:cs typeface="Georgia"/>
              </a:rPr>
              <a:t>L</a:t>
            </a:r>
            <a:r>
              <a:rPr dirty="0" sz="1200" spc="10">
                <a:latin typeface="Georgia"/>
                <a:cs typeface="Georgia"/>
              </a:rPr>
              <a:t>P</a:t>
            </a:r>
            <a:r>
              <a:rPr dirty="0" sz="1200" spc="-20">
                <a:latin typeface="Georgia"/>
                <a:cs typeface="Georgia"/>
              </a:rPr>
              <a:t>H</a:t>
            </a:r>
            <a:r>
              <a:rPr dirty="0" sz="1200">
                <a:latin typeface="Georgia"/>
                <a:cs typeface="Georgia"/>
              </a:rPr>
              <a:t>A</a:t>
            </a:r>
            <a:r>
              <a:rPr dirty="0" sz="1200" spc="-15">
                <a:latin typeface="Georgia"/>
                <a:cs typeface="Georgia"/>
              </a:rPr>
              <a:t>R</a:t>
            </a:r>
            <a:r>
              <a:rPr dirty="0" sz="1200" spc="-55">
                <a:latin typeface="Georgia"/>
                <a:cs typeface="Georgia"/>
              </a:rPr>
              <a:t>E</a:t>
            </a:r>
            <a:r>
              <a:rPr dirty="0" sz="1200" spc="-5">
                <a:latin typeface="Georgia"/>
                <a:cs typeface="Georgia"/>
              </a:rPr>
              <a:t>TT</a:t>
            </a:r>
            <a:r>
              <a:rPr dirty="0" sz="1200">
                <a:latin typeface="Georgia"/>
                <a:cs typeface="Georgia"/>
              </a:rPr>
              <a:t>A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487988" y="1121074"/>
            <a:ext cx="101028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75">
                <a:latin typeface="Georgia"/>
                <a:cs typeface="Georgia"/>
              </a:rPr>
              <a:t>$</a:t>
            </a:r>
            <a:r>
              <a:rPr dirty="0" sz="1200" spc="10">
                <a:latin typeface="Georgia"/>
                <a:cs typeface="Georgia"/>
              </a:rPr>
              <a:t>1</a:t>
            </a:r>
            <a:r>
              <a:rPr dirty="0" sz="1200" spc="-80">
                <a:latin typeface="Georgia"/>
                <a:cs typeface="Georgia"/>
              </a:rPr>
              <a:t>7</a:t>
            </a:r>
            <a:r>
              <a:rPr dirty="0" sz="1200" spc="-50">
                <a:latin typeface="Georgia"/>
                <a:cs typeface="Georgia"/>
              </a:rPr>
              <a:t>.</a:t>
            </a:r>
            <a:r>
              <a:rPr dirty="0" sz="1200" spc="-65">
                <a:latin typeface="Georgia"/>
                <a:cs typeface="Georgia"/>
              </a:rPr>
              <a:t>3</a:t>
            </a:r>
            <a:r>
              <a:rPr dirty="0" sz="1200" spc="-15">
                <a:latin typeface="Georgia"/>
                <a:cs typeface="Georgia"/>
              </a:rPr>
              <a:t> </a:t>
            </a:r>
            <a:r>
              <a:rPr dirty="0" sz="1200" spc="-20">
                <a:latin typeface="Georgia"/>
                <a:cs typeface="Georgia"/>
              </a:rPr>
              <a:t>B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-20">
                <a:latin typeface="Georgia"/>
                <a:cs typeface="Georgia"/>
              </a:rPr>
              <a:t>LL</a:t>
            </a:r>
            <a:r>
              <a:rPr dirty="0" sz="1200" spc="-20">
                <a:latin typeface="Georgia"/>
                <a:cs typeface="Georgia"/>
              </a:rPr>
              <a:t>I</a:t>
            </a:r>
            <a:r>
              <a:rPr dirty="0" sz="1200" spc="10">
                <a:latin typeface="Georgia"/>
                <a:cs typeface="Georgia"/>
              </a:rPr>
              <a:t>O</a:t>
            </a:r>
            <a:r>
              <a:rPr dirty="0" sz="1200" spc="-15">
                <a:latin typeface="Georgia"/>
                <a:cs typeface="Georgia"/>
              </a:rPr>
              <a:t>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3234" y="7484447"/>
            <a:ext cx="64135" cy="124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50" spc="-105" b="1">
                <a:latin typeface="Georgia"/>
                <a:cs typeface="Georgia"/>
              </a:rPr>
              <a:t>3</a:t>
            </a:r>
            <a:endParaRPr sz="6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3553" y="822802"/>
            <a:ext cx="5754233" cy="622337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2222" y="228927"/>
            <a:ext cx="4446270" cy="3086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850" spc="-190" b="1">
                <a:latin typeface="Georgia"/>
                <a:cs typeface="Georgia"/>
              </a:rPr>
              <a:t>Fulton</a:t>
            </a:r>
            <a:r>
              <a:rPr dirty="0" sz="1850" spc="-10" b="1">
                <a:latin typeface="Georgia"/>
                <a:cs typeface="Georgia"/>
              </a:rPr>
              <a:t> </a:t>
            </a:r>
            <a:r>
              <a:rPr dirty="0" sz="1850" spc="-185" b="1">
                <a:latin typeface="Georgia"/>
                <a:cs typeface="Georgia"/>
              </a:rPr>
              <a:t>County</a:t>
            </a:r>
            <a:r>
              <a:rPr dirty="0" sz="1850" spc="-10" b="1">
                <a:latin typeface="Georgia"/>
                <a:cs typeface="Georgia"/>
              </a:rPr>
              <a:t> </a:t>
            </a:r>
            <a:r>
              <a:rPr dirty="0" sz="1850" spc="-125" b="1">
                <a:latin typeface="Georgia"/>
                <a:cs typeface="Georgia"/>
              </a:rPr>
              <a:t>Tax</a:t>
            </a:r>
            <a:r>
              <a:rPr dirty="0" sz="1850" spc="-10" b="1">
                <a:latin typeface="Georgia"/>
                <a:cs typeface="Georgia"/>
              </a:rPr>
              <a:t> </a:t>
            </a:r>
            <a:r>
              <a:rPr dirty="0" sz="1850" spc="-170" b="1">
                <a:latin typeface="Georgia"/>
                <a:cs typeface="Georgia"/>
              </a:rPr>
              <a:t>Districts</a:t>
            </a:r>
            <a:r>
              <a:rPr dirty="0" sz="1850" spc="-10" b="1">
                <a:latin typeface="Georgia"/>
                <a:cs typeface="Georgia"/>
              </a:rPr>
              <a:t> </a:t>
            </a:r>
            <a:r>
              <a:rPr dirty="0" sz="1850" spc="-229" b="1">
                <a:latin typeface="Georgia"/>
                <a:cs typeface="Georgia"/>
              </a:rPr>
              <a:t>and</a:t>
            </a:r>
            <a:r>
              <a:rPr dirty="0" sz="1850" spc="-10" b="1">
                <a:latin typeface="Georgia"/>
                <a:cs typeface="Georgia"/>
              </a:rPr>
              <a:t> </a:t>
            </a:r>
            <a:r>
              <a:rPr dirty="0" sz="1850" spc="-140" b="1">
                <a:latin typeface="Georgia"/>
                <a:cs typeface="Georgia"/>
              </a:rPr>
              <a:t>City</a:t>
            </a:r>
            <a:r>
              <a:rPr dirty="0" sz="1850" spc="-5" b="1">
                <a:latin typeface="Georgia"/>
                <a:cs typeface="Georgia"/>
              </a:rPr>
              <a:t> </a:t>
            </a:r>
            <a:r>
              <a:rPr dirty="0" sz="1850" spc="-175" b="1">
                <a:latin typeface="Georgia"/>
                <a:cs typeface="Georgia"/>
              </a:rPr>
              <a:t>Limits</a:t>
            </a:r>
            <a:endParaRPr sz="185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74628" y="7510050"/>
            <a:ext cx="64135" cy="124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" spc="-120" b="1">
                <a:latin typeface="Georgia"/>
                <a:cs typeface="Georgia"/>
              </a:rPr>
              <a:t>4</a:t>
            </a:r>
            <a:endParaRPr sz="6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110" y="1013959"/>
            <a:ext cx="9506585" cy="56432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7000"/>
              </a:lnSpc>
              <a:spcBef>
                <a:spcPts val="95"/>
              </a:spcBef>
            </a:pPr>
            <a:r>
              <a:rPr dirty="0" sz="1500" spc="-5">
                <a:latin typeface="Times New Roman"/>
                <a:cs typeface="Times New Roman"/>
              </a:rPr>
              <a:t>The </a:t>
            </a:r>
            <a:r>
              <a:rPr dirty="0" sz="1500" spc="-35">
                <a:latin typeface="Times New Roman"/>
                <a:cs typeface="Times New Roman"/>
              </a:rPr>
              <a:t>Residential </a:t>
            </a:r>
            <a:r>
              <a:rPr dirty="0" sz="1500" spc="-25">
                <a:latin typeface="Times New Roman"/>
                <a:cs typeface="Times New Roman"/>
              </a:rPr>
              <a:t>Division </a:t>
            </a:r>
            <a:r>
              <a:rPr dirty="0" sz="1500" spc="-10">
                <a:latin typeface="Times New Roman"/>
                <a:cs typeface="Times New Roman"/>
              </a:rPr>
              <a:t>had </a:t>
            </a:r>
            <a:r>
              <a:rPr dirty="0" sz="1500" spc="-15">
                <a:latin typeface="Times New Roman"/>
                <a:cs typeface="Times New Roman"/>
              </a:rPr>
              <a:t>an </a:t>
            </a:r>
            <a:r>
              <a:rPr dirty="0" sz="1500" spc="-40">
                <a:latin typeface="Times New Roman"/>
                <a:cs typeface="Times New Roman"/>
              </a:rPr>
              <a:t>active </a:t>
            </a:r>
            <a:r>
              <a:rPr dirty="0" sz="1500" spc="-20">
                <a:latin typeface="Times New Roman"/>
                <a:cs typeface="Times New Roman"/>
              </a:rPr>
              <a:t>market </a:t>
            </a:r>
            <a:r>
              <a:rPr dirty="0" sz="1500" spc="5">
                <a:latin typeface="Times New Roman"/>
                <a:cs typeface="Times New Roman"/>
              </a:rPr>
              <a:t>for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30">
                <a:latin typeface="Times New Roman"/>
                <a:cs typeface="Times New Roman"/>
              </a:rPr>
              <a:t>tax </a:t>
            </a:r>
            <a:r>
              <a:rPr dirty="0" sz="1500" spc="-55">
                <a:latin typeface="Times New Roman"/>
                <a:cs typeface="Times New Roman"/>
              </a:rPr>
              <a:t>year </a:t>
            </a:r>
            <a:r>
              <a:rPr dirty="0" sz="1500" spc="-45">
                <a:latin typeface="Times New Roman"/>
                <a:cs typeface="Times New Roman"/>
              </a:rPr>
              <a:t>2023. </a:t>
            </a:r>
            <a:r>
              <a:rPr dirty="0" sz="1500" spc="-35">
                <a:latin typeface="Times New Roman"/>
                <a:cs typeface="Times New Roman"/>
              </a:rPr>
              <a:t>Staff </a:t>
            </a:r>
            <a:r>
              <a:rPr dirty="0" sz="1500" spc="-15">
                <a:latin typeface="Times New Roman"/>
                <a:cs typeface="Times New Roman"/>
              </a:rPr>
              <a:t>processed </a:t>
            </a:r>
            <a:r>
              <a:rPr dirty="0" sz="1500" spc="-55">
                <a:latin typeface="Times New Roman"/>
                <a:cs typeface="Times New Roman"/>
              </a:rPr>
              <a:t>a </a:t>
            </a:r>
            <a:r>
              <a:rPr dirty="0" sz="1500" spc="-40">
                <a:latin typeface="Times New Roman"/>
                <a:cs typeface="Times New Roman"/>
              </a:rPr>
              <a:t>sizeable </a:t>
            </a:r>
            <a:r>
              <a:rPr dirty="0" sz="1500" spc="-5">
                <a:latin typeface="Times New Roman"/>
                <a:cs typeface="Times New Roman"/>
              </a:rPr>
              <a:t>number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 spc="-45">
                <a:latin typeface="Times New Roman"/>
                <a:cs typeface="Times New Roman"/>
              </a:rPr>
              <a:t>sales, </a:t>
            </a:r>
            <a:r>
              <a:rPr dirty="0" sz="1500" spc="-10">
                <a:latin typeface="Times New Roman"/>
                <a:cs typeface="Times New Roman"/>
              </a:rPr>
              <a:t>permitted 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45">
                <a:latin typeface="Times New Roman"/>
                <a:cs typeface="Times New Roman"/>
              </a:rPr>
              <a:t>activity, </a:t>
            </a:r>
            <a:r>
              <a:rPr dirty="0" sz="1500" spc="-10">
                <a:latin typeface="Times New Roman"/>
                <a:cs typeface="Times New Roman"/>
              </a:rPr>
              <a:t>and </a:t>
            </a:r>
            <a:r>
              <a:rPr dirty="0" sz="1500" spc="-25">
                <a:latin typeface="Times New Roman"/>
                <a:cs typeface="Times New Roman"/>
              </a:rPr>
              <a:t>land </a:t>
            </a:r>
            <a:r>
              <a:rPr dirty="0" sz="1500" spc="-20">
                <a:latin typeface="Times New Roman"/>
                <a:cs typeface="Times New Roman"/>
              </a:rPr>
              <a:t>dimension </a:t>
            </a:r>
            <a:r>
              <a:rPr dirty="0" sz="1500" spc="-30">
                <a:latin typeface="Times New Roman"/>
                <a:cs typeface="Times New Roman"/>
              </a:rPr>
              <a:t>changes </a:t>
            </a:r>
            <a:r>
              <a:rPr dirty="0" sz="1500" spc="-15">
                <a:latin typeface="Times New Roman"/>
                <a:cs typeface="Times New Roman"/>
              </a:rPr>
              <a:t>over </a:t>
            </a:r>
            <a:r>
              <a:rPr dirty="0" sz="1500" spc="-45">
                <a:latin typeface="Times New Roman"/>
                <a:cs typeface="Times New Roman"/>
              </a:rPr>
              <a:t>500 </a:t>
            </a:r>
            <a:r>
              <a:rPr dirty="0" sz="1500" spc="-30">
                <a:latin typeface="Times New Roman"/>
                <a:cs typeface="Times New Roman"/>
              </a:rPr>
              <a:t>splits </a:t>
            </a:r>
            <a:r>
              <a:rPr dirty="0" sz="1500" spc="-10">
                <a:latin typeface="Times New Roman"/>
                <a:cs typeface="Times New Roman"/>
              </a:rPr>
              <a:t>and </a:t>
            </a:r>
            <a:r>
              <a:rPr dirty="0" sz="1500" spc="-20">
                <a:latin typeface="Times New Roman"/>
                <a:cs typeface="Times New Roman"/>
              </a:rPr>
              <a:t>consolidations. </a:t>
            </a:r>
            <a:r>
              <a:rPr dirty="0" sz="1500" spc="-35">
                <a:latin typeface="Times New Roman"/>
                <a:cs typeface="Times New Roman"/>
              </a:rPr>
              <a:t>They </a:t>
            </a:r>
            <a:r>
              <a:rPr dirty="0" sz="1500" spc="-15">
                <a:latin typeface="Times New Roman"/>
                <a:cs typeface="Times New Roman"/>
              </a:rPr>
              <a:t>processed an </a:t>
            </a:r>
            <a:r>
              <a:rPr dirty="0" sz="1500" spc="-20">
                <a:latin typeface="Times New Roman"/>
                <a:cs typeface="Times New Roman"/>
              </a:rPr>
              <a:t>estimated </a:t>
            </a:r>
            <a:r>
              <a:rPr dirty="0" sz="1500" spc="-45">
                <a:latin typeface="Times New Roman"/>
                <a:cs typeface="Times New Roman"/>
              </a:rPr>
              <a:t>14,000 </a:t>
            </a:r>
            <a:r>
              <a:rPr dirty="0" sz="1500" spc="-15">
                <a:latin typeface="Times New Roman"/>
                <a:cs typeface="Times New Roman"/>
              </a:rPr>
              <a:t>permits </a:t>
            </a:r>
            <a:r>
              <a:rPr dirty="0" sz="1500" spc="-10">
                <a:latin typeface="Times New Roman"/>
                <a:cs typeface="Times New Roman"/>
              </a:rPr>
              <a:t>and </a:t>
            </a:r>
            <a:r>
              <a:rPr dirty="0" sz="1500" spc="-15">
                <a:latin typeface="Times New Roman"/>
                <a:cs typeface="Times New Roman"/>
              </a:rPr>
              <a:t>added 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almost </a:t>
            </a:r>
            <a:r>
              <a:rPr dirty="0" sz="1500" spc="-45">
                <a:latin typeface="Times New Roman"/>
                <a:cs typeface="Times New Roman"/>
              </a:rPr>
              <a:t>3,000 </a:t>
            </a:r>
            <a:r>
              <a:rPr dirty="0" sz="1500" spc="-30">
                <a:latin typeface="Times New Roman"/>
                <a:cs typeface="Times New Roman"/>
              </a:rPr>
              <a:t>new </a:t>
            </a:r>
            <a:r>
              <a:rPr dirty="0" sz="1500" spc="-10">
                <a:latin typeface="Times New Roman"/>
                <a:cs typeface="Times New Roman"/>
              </a:rPr>
              <a:t>homes and </a:t>
            </a:r>
            <a:r>
              <a:rPr dirty="0" sz="1500" spc="-20">
                <a:latin typeface="Times New Roman"/>
                <a:cs typeface="Times New Roman"/>
              </a:rPr>
              <a:t>incomplete </a:t>
            </a:r>
            <a:r>
              <a:rPr dirty="0" sz="1500" spc="-5">
                <a:latin typeface="Times New Roman"/>
                <a:cs typeface="Times New Roman"/>
              </a:rPr>
              <a:t>construction </a:t>
            </a:r>
            <a:r>
              <a:rPr dirty="0" sz="1500" spc="20">
                <a:latin typeface="Times New Roman"/>
                <a:cs typeface="Times New Roman"/>
              </a:rPr>
              <a:t>to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35">
                <a:latin typeface="Times New Roman"/>
                <a:cs typeface="Times New Roman"/>
              </a:rPr>
              <a:t>digest. They also </a:t>
            </a:r>
            <a:r>
              <a:rPr dirty="0" sz="1500" spc="-40">
                <a:latin typeface="Times New Roman"/>
                <a:cs typeface="Times New Roman"/>
              </a:rPr>
              <a:t>reviewed </a:t>
            </a:r>
            <a:r>
              <a:rPr dirty="0" sz="1500">
                <a:latin typeface="Times New Roman"/>
                <a:cs typeface="Times New Roman"/>
              </a:rPr>
              <a:t>about </a:t>
            </a:r>
            <a:r>
              <a:rPr dirty="0" sz="1500" spc="-45">
                <a:latin typeface="Times New Roman"/>
                <a:cs typeface="Times New Roman"/>
              </a:rPr>
              <a:t>40,000 sales </a:t>
            </a:r>
            <a:r>
              <a:rPr dirty="0" sz="1500" spc="-10">
                <a:latin typeface="Times New Roman"/>
                <a:cs typeface="Times New Roman"/>
              </a:rPr>
              <a:t>and </a:t>
            </a:r>
            <a:r>
              <a:rPr dirty="0" sz="1500" spc="-15">
                <a:latin typeface="Times New Roman"/>
                <a:cs typeface="Times New Roman"/>
              </a:rPr>
              <a:t>confirmed </a:t>
            </a:r>
            <a:r>
              <a:rPr dirty="0" sz="1500" spc="-10">
                <a:latin typeface="Times New Roman"/>
                <a:cs typeface="Times New Roman"/>
              </a:rPr>
              <a:t> property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characteristics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for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over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45">
                <a:latin typeface="Times New Roman"/>
                <a:cs typeface="Times New Roman"/>
              </a:rPr>
              <a:t>15,000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parcels.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7000"/>
              </a:lnSpc>
              <a:spcBef>
                <a:spcPts val="5"/>
              </a:spcBef>
            </a:pPr>
            <a:r>
              <a:rPr dirty="0" sz="1500" spc="-20">
                <a:latin typeface="Times New Roman"/>
                <a:cs typeface="Times New Roman"/>
              </a:rPr>
              <a:t>This </a:t>
            </a:r>
            <a:r>
              <a:rPr dirty="0" sz="1500" spc="-55">
                <a:latin typeface="Times New Roman"/>
                <a:cs typeface="Times New Roman"/>
              </a:rPr>
              <a:t>year</a:t>
            </a:r>
            <a:r>
              <a:rPr dirty="0" sz="1500" spc="265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has </a:t>
            </a:r>
            <a:r>
              <a:rPr dirty="0" sz="1500" spc="-10">
                <a:latin typeface="Times New Roman"/>
                <a:cs typeface="Times New Roman"/>
              </a:rPr>
              <a:t>been </a:t>
            </a:r>
            <a:r>
              <a:rPr dirty="0" sz="1500" spc="-20">
                <a:latin typeface="Times New Roman"/>
                <a:cs typeface="Times New Roman"/>
              </a:rPr>
              <a:t>considered </a:t>
            </a:r>
            <a:r>
              <a:rPr dirty="0" sz="1500" spc="-55">
                <a:latin typeface="Times New Roman"/>
                <a:cs typeface="Times New Roman"/>
              </a:rPr>
              <a:t>a</a:t>
            </a:r>
            <a:r>
              <a:rPr dirty="0" sz="1500" spc="265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seller's </a:t>
            </a:r>
            <a:r>
              <a:rPr dirty="0" sz="1500" spc="-25">
                <a:latin typeface="Times New Roman"/>
                <a:cs typeface="Times New Roman"/>
              </a:rPr>
              <a:t>market. </a:t>
            </a:r>
            <a:r>
              <a:rPr dirty="0" sz="1500" spc="-60">
                <a:latin typeface="Times New Roman"/>
                <a:cs typeface="Times New Roman"/>
              </a:rPr>
              <a:t>We</a:t>
            </a:r>
            <a:r>
              <a:rPr dirty="0" sz="1500" spc="254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experienced </a:t>
            </a:r>
            <a:r>
              <a:rPr dirty="0" sz="1500" spc="-55">
                <a:latin typeface="Times New Roman"/>
                <a:cs typeface="Times New Roman"/>
              </a:rPr>
              <a:t>a</a:t>
            </a:r>
            <a:r>
              <a:rPr dirty="0" sz="1500" spc="265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significant </a:t>
            </a:r>
            <a:r>
              <a:rPr dirty="0" sz="1500" spc="-30">
                <a:latin typeface="Times New Roman"/>
                <a:cs typeface="Times New Roman"/>
              </a:rPr>
              <a:t>increase </a:t>
            </a:r>
            <a:r>
              <a:rPr dirty="0" sz="1500" spc="-25">
                <a:latin typeface="Times New Roman"/>
                <a:cs typeface="Times New Roman"/>
              </a:rPr>
              <a:t>in </a:t>
            </a:r>
            <a:r>
              <a:rPr dirty="0" sz="1500" spc="-30">
                <a:latin typeface="Times New Roman"/>
                <a:cs typeface="Times New Roman"/>
              </a:rPr>
              <a:t>residential </a:t>
            </a:r>
            <a:r>
              <a:rPr dirty="0" sz="1500" spc="-45">
                <a:latin typeface="Times New Roman"/>
                <a:cs typeface="Times New Roman"/>
              </a:rPr>
              <a:t>sales activity </a:t>
            </a:r>
            <a:r>
              <a:rPr dirty="0" sz="1500" spc="-25">
                <a:latin typeface="Times New Roman"/>
                <a:cs typeface="Times New Roman"/>
              </a:rPr>
              <a:t>in </a:t>
            </a:r>
            <a:r>
              <a:rPr dirty="0" sz="1500">
                <a:latin typeface="Times New Roman"/>
                <a:cs typeface="Times New Roman"/>
              </a:rPr>
              <a:t>most </a:t>
            </a:r>
            <a:r>
              <a:rPr dirty="0" sz="1500" spc="-35">
                <a:latin typeface="Times New Roman"/>
                <a:cs typeface="Times New Roman"/>
              </a:rPr>
              <a:t>areas </a:t>
            </a:r>
            <a:r>
              <a:rPr dirty="0" sz="1500" spc="-30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25">
                <a:latin typeface="Times New Roman"/>
                <a:cs typeface="Times New Roman"/>
              </a:rPr>
              <a:t>county. </a:t>
            </a:r>
            <a:r>
              <a:rPr dirty="0" sz="1500" spc="-40">
                <a:latin typeface="Times New Roman"/>
                <a:cs typeface="Times New Roman"/>
              </a:rPr>
              <a:t>Additionally,</a:t>
            </a:r>
            <a:r>
              <a:rPr dirty="0" sz="1500" spc="29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most </a:t>
            </a:r>
            <a:r>
              <a:rPr dirty="0" sz="1500" spc="5">
                <a:latin typeface="Times New Roman"/>
                <a:cs typeface="Times New Roman"/>
              </a:rPr>
              <a:t>of our </a:t>
            </a:r>
            <a:r>
              <a:rPr dirty="0" sz="1500" spc="-30">
                <a:latin typeface="Times New Roman"/>
                <a:cs typeface="Times New Roman"/>
              </a:rPr>
              <a:t>new </a:t>
            </a:r>
            <a:r>
              <a:rPr dirty="0" sz="1500" spc="-5">
                <a:latin typeface="Times New Roman"/>
                <a:cs typeface="Times New Roman"/>
              </a:rPr>
              <a:t>construction </a:t>
            </a:r>
            <a:r>
              <a:rPr dirty="0" sz="1500" spc="-55">
                <a:latin typeface="Times New Roman"/>
                <a:cs typeface="Times New Roman"/>
              </a:rPr>
              <a:t>was</a:t>
            </a:r>
            <a:r>
              <a:rPr dirty="0" sz="1500" spc="265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primarily</a:t>
            </a:r>
            <a:r>
              <a:rPr dirty="0" sz="1500" spc="295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in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25">
                <a:latin typeface="Times New Roman"/>
                <a:cs typeface="Times New Roman"/>
              </a:rPr>
              <a:t>North </a:t>
            </a:r>
            <a:r>
              <a:rPr dirty="0" sz="1500" spc="-10">
                <a:latin typeface="Times New Roman"/>
                <a:cs typeface="Times New Roman"/>
              </a:rPr>
              <a:t>and </a:t>
            </a:r>
            <a:r>
              <a:rPr dirty="0" sz="1500" spc="-15">
                <a:latin typeface="Times New Roman"/>
                <a:cs typeface="Times New Roman"/>
              </a:rPr>
              <a:t>South </a:t>
            </a:r>
            <a:r>
              <a:rPr dirty="0" sz="1500" spc="-25">
                <a:latin typeface="Times New Roman"/>
                <a:cs typeface="Times New Roman"/>
              </a:rPr>
              <a:t>regions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25">
                <a:latin typeface="Times New Roman"/>
                <a:cs typeface="Times New Roman"/>
              </a:rPr>
              <a:t>county. </a:t>
            </a:r>
            <a:r>
              <a:rPr dirty="0" sz="1500" spc="-20">
                <a:latin typeface="Times New Roman"/>
                <a:cs typeface="Times New Roman"/>
              </a:rPr>
              <a:t>This </a:t>
            </a:r>
            <a:r>
              <a:rPr dirty="0" sz="1500" spc="-15">
                <a:latin typeface="Times New Roman"/>
                <a:cs typeface="Times New Roman"/>
              </a:rPr>
              <a:t> </a:t>
            </a:r>
            <a:r>
              <a:rPr dirty="0" sz="1500" spc="-55">
                <a:latin typeface="Times New Roman"/>
                <a:cs typeface="Times New Roman"/>
              </a:rPr>
              <a:t>was </a:t>
            </a:r>
            <a:r>
              <a:rPr dirty="0" sz="1500" spc="-15">
                <a:latin typeface="Times New Roman"/>
                <a:cs typeface="Times New Roman"/>
              </a:rPr>
              <a:t>due </a:t>
            </a:r>
            <a:r>
              <a:rPr dirty="0" sz="1500" spc="20">
                <a:latin typeface="Times New Roman"/>
                <a:cs typeface="Times New Roman"/>
              </a:rPr>
              <a:t>to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15">
                <a:latin typeface="Times New Roman"/>
                <a:cs typeface="Times New Roman"/>
              </a:rPr>
              <a:t>abundance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 spc="-50">
                <a:latin typeface="Times New Roman"/>
                <a:cs typeface="Times New Roman"/>
              </a:rPr>
              <a:t>available </a:t>
            </a:r>
            <a:r>
              <a:rPr dirty="0" sz="1500" spc="-15">
                <a:latin typeface="Times New Roman"/>
                <a:cs typeface="Times New Roman"/>
              </a:rPr>
              <a:t>undeveloped </a:t>
            </a:r>
            <a:r>
              <a:rPr dirty="0" sz="1500" spc="-40">
                <a:latin typeface="Times New Roman"/>
                <a:cs typeface="Times New Roman"/>
              </a:rPr>
              <a:t>large-acre </a:t>
            </a:r>
            <a:r>
              <a:rPr dirty="0" sz="1500" spc="-15">
                <a:latin typeface="Times New Roman"/>
                <a:cs typeface="Times New Roman"/>
              </a:rPr>
              <a:t>tracts </a:t>
            </a:r>
            <a:r>
              <a:rPr dirty="0" sz="1500" spc="-25">
                <a:latin typeface="Times New Roman"/>
                <a:cs typeface="Times New Roman"/>
              </a:rPr>
              <a:t>in </a:t>
            </a:r>
            <a:r>
              <a:rPr dirty="0" sz="1500" spc="-15">
                <a:latin typeface="Times New Roman"/>
                <a:cs typeface="Times New Roman"/>
              </a:rPr>
              <a:t>these </a:t>
            </a:r>
            <a:r>
              <a:rPr dirty="0" sz="1500" spc="-40">
                <a:latin typeface="Times New Roman"/>
                <a:cs typeface="Times New Roman"/>
              </a:rPr>
              <a:t>areas. </a:t>
            </a:r>
            <a:r>
              <a:rPr dirty="0" sz="1500" spc="-5">
                <a:latin typeface="Times New Roman"/>
                <a:cs typeface="Times New Roman"/>
              </a:rPr>
              <a:t>Both </a:t>
            </a:r>
            <a:r>
              <a:rPr dirty="0" sz="1500" spc="-25">
                <a:latin typeface="Times New Roman"/>
                <a:cs typeface="Times New Roman"/>
              </a:rPr>
              <a:t>regions </a:t>
            </a:r>
            <a:r>
              <a:rPr dirty="0" sz="1500" spc="-10">
                <a:latin typeface="Times New Roman"/>
                <a:cs typeface="Times New Roman"/>
              </a:rPr>
              <a:t>had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25">
                <a:latin typeface="Times New Roman"/>
                <a:cs typeface="Times New Roman"/>
              </a:rPr>
              <a:t>bulk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25">
                <a:latin typeface="Times New Roman"/>
                <a:cs typeface="Times New Roman"/>
              </a:rPr>
              <a:t>land </a:t>
            </a:r>
            <a:r>
              <a:rPr dirty="0" sz="1500" spc="-20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packages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processed,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in</a:t>
            </a:r>
            <a:r>
              <a:rPr dirty="0" sz="1500">
                <a:latin typeface="Times New Roman"/>
                <a:cs typeface="Times New Roman"/>
              </a:rPr>
              <a:t> most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cases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subdividing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parcel(s)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into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45">
                <a:latin typeface="Times New Roman"/>
                <a:cs typeface="Times New Roman"/>
              </a:rPr>
              <a:t>50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or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more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residential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lots.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7000"/>
              </a:lnSpc>
            </a:pPr>
            <a:r>
              <a:rPr dirty="0" sz="1500" spc="10">
                <a:latin typeface="Times New Roman"/>
                <a:cs typeface="Times New Roman"/>
              </a:rPr>
              <a:t>For </a:t>
            </a:r>
            <a:r>
              <a:rPr dirty="0" sz="1500" spc="-45">
                <a:latin typeface="Times New Roman"/>
                <a:cs typeface="Times New Roman"/>
              </a:rPr>
              <a:t>2023, </a:t>
            </a:r>
            <a:r>
              <a:rPr dirty="0" sz="1500" spc="-60">
                <a:latin typeface="Times New Roman"/>
                <a:cs typeface="Times New Roman"/>
              </a:rPr>
              <a:t>we </a:t>
            </a:r>
            <a:r>
              <a:rPr dirty="0" sz="1500" spc="-10">
                <a:latin typeface="Times New Roman"/>
                <a:cs typeface="Times New Roman"/>
              </a:rPr>
              <a:t>had </a:t>
            </a:r>
            <a:r>
              <a:rPr dirty="0" sz="1500" spc="-30">
                <a:latin typeface="Times New Roman"/>
                <a:cs typeface="Times New Roman"/>
              </a:rPr>
              <a:t>parcels with </a:t>
            </a:r>
            <a:r>
              <a:rPr dirty="0" sz="1500" spc="-10">
                <a:latin typeface="Times New Roman"/>
                <a:cs typeface="Times New Roman"/>
              </a:rPr>
              <a:t>permitted </a:t>
            </a:r>
            <a:r>
              <a:rPr dirty="0" sz="1500" spc="-45">
                <a:latin typeface="Times New Roman"/>
                <a:cs typeface="Times New Roman"/>
              </a:rPr>
              <a:t>activity </a:t>
            </a:r>
            <a:r>
              <a:rPr dirty="0" sz="1500" spc="-25">
                <a:latin typeface="Times New Roman"/>
                <a:cs typeface="Times New Roman"/>
              </a:rPr>
              <a:t>identified </a:t>
            </a:r>
            <a:r>
              <a:rPr dirty="0" sz="1500" spc="-45">
                <a:latin typeface="Times New Roman"/>
                <a:cs typeface="Times New Roman"/>
              </a:rPr>
              <a:t>as </a:t>
            </a:r>
            <a:r>
              <a:rPr dirty="0" sz="1500" spc="-20">
                <a:latin typeface="Times New Roman"/>
                <a:cs typeface="Times New Roman"/>
              </a:rPr>
              <a:t>demos, additions, </a:t>
            </a:r>
            <a:r>
              <a:rPr dirty="0" sz="1500" spc="-25">
                <a:latin typeface="Times New Roman"/>
                <a:cs typeface="Times New Roman"/>
              </a:rPr>
              <a:t>maintenance, </a:t>
            </a:r>
            <a:r>
              <a:rPr dirty="0" sz="1500" spc="-10">
                <a:latin typeface="Times New Roman"/>
                <a:cs typeface="Times New Roman"/>
              </a:rPr>
              <a:t>and </a:t>
            </a:r>
            <a:r>
              <a:rPr dirty="0" sz="1500" spc="-15">
                <a:latin typeface="Times New Roman"/>
                <a:cs typeface="Times New Roman"/>
              </a:rPr>
              <a:t>pools. </a:t>
            </a:r>
            <a:r>
              <a:rPr dirty="0" sz="1500" spc="-5">
                <a:latin typeface="Times New Roman"/>
                <a:cs typeface="Times New Roman"/>
              </a:rPr>
              <a:t>The </a:t>
            </a:r>
            <a:r>
              <a:rPr dirty="0" sz="1500" spc="-35">
                <a:latin typeface="Times New Roman"/>
                <a:cs typeface="Times New Roman"/>
              </a:rPr>
              <a:t>primary </a:t>
            </a:r>
            <a:r>
              <a:rPr dirty="0" sz="1500" spc="-15">
                <a:latin typeface="Times New Roman"/>
                <a:cs typeface="Times New Roman"/>
              </a:rPr>
              <a:t>focus </a:t>
            </a:r>
            <a:r>
              <a:rPr dirty="0" sz="1500" spc="5">
                <a:latin typeface="Times New Roman"/>
                <a:cs typeface="Times New Roman"/>
              </a:rPr>
              <a:t>for </a:t>
            </a:r>
            <a:r>
              <a:rPr dirty="0" sz="1500" spc="1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maintenance</a:t>
            </a:r>
            <a:r>
              <a:rPr dirty="0" sz="1500" spc="-1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and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addition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permits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-55">
                <a:latin typeface="Times New Roman"/>
                <a:cs typeface="Times New Roman"/>
              </a:rPr>
              <a:t>was</a:t>
            </a:r>
            <a:r>
              <a:rPr dirty="0" sz="1500" spc="-50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in</a:t>
            </a:r>
            <a:r>
              <a:rPr dirty="0" sz="1500" spc="-2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the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14th/17th</a:t>
            </a:r>
            <a:r>
              <a:rPr dirty="0" sz="1500" spc="30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tax</a:t>
            </a:r>
            <a:r>
              <a:rPr dirty="0" sz="1500" spc="-25">
                <a:latin typeface="Times New Roman"/>
                <a:cs typeface="Times New Roman"/>
              </a:rPr>
              <a:t> districts</a:t>
            </a:r>
            <a:r>
              <a:rPr dirty="0" sz="1500" spc="-20">
                <a:latin typeface="Times New Roman"/>
                <a:cs typeface="Times New Roman"/>
              </a:rPr>
              <a:t> </a:t>
            </a:r>
            <a:r>
              <a:rPr dirty="0" sz="1500" spc="-55">
                <a:latin typeface="Times New Roman"/>
                <a:cs typeface="Times New Roman"/>
              </a:rPr>
              <a:t>(City</a:t>
            </a:r>
            <a:r>
              <a:rPr dirty="0" sz="1500" spc="-50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of</a:t>
            </a:r>
            <a:r>
              <a:rPr dirty="0" sz="1500" spc="10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Atlanta).</a:t>
            </a:r>
            <a:r>
              <a:rPr dirty="0" sz="1500" spc="-3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Property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owners</a:t>
            </a:r>
            <a:r>
              <a:rPr dirty="0" sz="1500" spc="-1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tend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to</a:t>
            </a:r>
            <a:r>
              <a:rPr dirty="0" sz="1500" spc="25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make </a:t>
            </a:r>
            <a:r>
              <a:rPr dirty="0" sz="1500" spc="-30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interior/exterior updates/renovations </a:t>
            </a:r>
            <a:r>
              <a:rPr dirty="0" sz="1500" spc="20">
                <a:latin typeface="Times New Roman"/>
                <a:cs typeface="Times New Roman"/>
              </a:rPr>
              <a:t>to </a:t>
            </a:r>
            <a:r>
              <a:rPr dirty="0" sz="1500" spc="-15">
                <a:latin typeface="Times New Roman"/>
                <a:cs typeface="Times New Roman"/>
              </a:rPr>
              <a:t>their </a:t>
            </a:r>
            <a:r>
              <a:rPr dirty="0" sz="1500" spc="-10">
                <a:latin typeface="Times New Roman"/>
                <a:cs typeface="Times New Roman"/>
              </a:rPr>
              <a:t>homes </a:t>
            </a:r>
            <a:r>
              <a:rPr dirty="0" sz="1500" spc="-25">
                <a:latin typeface="Times New Roman"/>
                <a:cs typeface="Times New Roman"/>
              </a:rPr>
              <a:t>in </a:t>
            </a:r>
            <a:r>
              <a:rPr dirty="0" sz="1500" spc="-15">
                <a:latin typeface="Times New Roman"/>
                <a:cs typeface="Times New Roman"/>
              </a:rPr>
              <a:t>these </a:t>
            </a:r>
            <a:r>
              <a:rPr dirty="0" sz="1500" spc="-40">
                <a:latin typeface="Times New Roman"/>
                <a:cs typeface="Times New Roman"/>
              </a:rPr>
              <a:t>areas. </a:t>
            </a:r>
            <a:r>
              <a:rPr dirty="0" sz="1500" spc="-10">
                <a:latin typeface="Times New Roman"/>
                <a:cs typeface="Times New Roman"/>
              </a:rPr>
              <a:t>There </a:t>
            </a:r>
            <a:r>
              <a:rPr dirty="0" sz="1500" spc="-55">
                <a:latin typeface="Times New Roman"/>
                <a:cs typeface="Times New Roman"/>
              </a:rPr>
              <a:t>is </a:t>
            </a:r>
            <a:r>
              <a:rPr dirty="0" sz="1500" spc="-45">
                <a:latin typeface="Times New Roman"/>
                <a:cs typeface="Times New Roman"/>
              </a:rPr>
              <a:t>less </a:t>
            </a:r>
            <a:r>
              <a:rPr dirty="0" sz="1500" spc="-50">
                <a:latin typeface="Times New Roman"/>
                <a:cs typeface="Times New Roman"/>
              </a:rPr>
              <a:t>available </a:t>
            </a:r>
            <a:r>
              <a:rPr dirty="0" sz="1500" spc="-25">
                <a:latin typeface="Times New Roman"/>
                <a:cs typeface="Times New Roman"/>
              </a:rPr>
              <a:t>land </a:t>
            </a:r>
            <a:r>
              <a:rPr dirty="0" sz="1500" spc="5">
                <a:latin typeface="Times New Roman"/>
                <a:cs typeface="Times New Roman"/>
              </a:rPr>
              <a:t>for </a:t>
            </a:r>
            <a:r>
              <a:rPr dirty="0" sz="1500" spc="-35">
                <a:latin typeface="Times New Roman"/>
                <a:cs typeface="Times New Roman"/>
              </a:rPr>
              <a:t>building </a:t>
            </a:r>
            <a:r>
              <a:rPr dirty="0" sz="1500" spc="-30">
                <a:latin typeface="Times New Roman"/>
                <a:cs typeface="Times New Roman"/>
              </a:rPr>
              <a:t>new </a:t>
            </a:r>
            <a:r>
              <a:rPr dirty="0" sz="1500" spc="-10">
                <a:latin typeface="Times New Roman"/>
                <a:cs typeface="Times New Roman"/>
              </a:rPr>
              <a:t>construction. 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Therefore,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demos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and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rebuilds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are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at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55">
                <a:latin typeface="Times New Roman"/>
                <a:cs typeface="Times New Roman"/>
              </a:rPr>
              <a:t>a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higher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rate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in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these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areas.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50">
                <a:latin typeface="Times New Roman"/>
                <a:cs typeface="Times New Roman"/>
              </a:rPr>
              <a:t>(i.e.,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50">
                <a:latin typeface="Times New Roman"/>
                <a:cs typeface="Times New Roman"/>
              </a:rPr>
              <a:t>Mini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Mansion,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etc.).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7000"/>
              </a:lnSpc>
            </a:pPr>
            <a:r>
              <a:rPr dirty="0" sz="1500" spc="-40">
                <a:latin typeface="Times New Roman"/>
                <a:cs typeface="Times New Roman"/>
              </a:rPr>
              <a:t>Based </a:t>
            </a:r>
            <a:r>
              <a:rPr dirty="0" sz="1500" spc="20">
                <a:latin typeface="Times New Roman"/>
                <a:cs typeface="Times New Roman"/>
              </a:rPr>
              <a:t>on </a:t>
            </a:r>
            <a:r>
              <a:rPr dirty="0" sz="1500" spc="5">
                <a:latin typeface="Times New Roman"/>
                <a:cs typeface="Times New Roman"/>
              </a:rPr>
              <a:t>our </a:t>
            </a:r>
            <a:r>
              <a:rPr dirty="0" sz="1500" spc="-45">
                <a:latin typeface="Times New Roman"/>
                <a:cs typeface="Times New Roman"/>
              </a:rPr>
              <a:t>sales </a:t>
            </a:r>
            <a:r>
              <a:rPr dirty="0" sz="1500" spc="-55">
                <a:latin typeface="Times New Roman"/>
                <a:cs typeface="Times New Roman"/>
              </a:rPr>
              <a:t>analysis, </a:t>
            </a:r>
            <a:r>
              <a:rPr dirty="0" sz="1500" spc="-40">
                <a:latin typeface="Times New Roman"/>
                <a:cs typeface="Times New Roman"/>
              </a:rPr>
              <a:t>many </a:t>
            </a:r>
            <a:r>
              <a:rPr dirty="0" sz="1500" spc="-30">
                <a:latin typeface="Times New Roman"/>
                <a:cs typeface="Times New Roman"/>
              </a:rPr>
              <a:t>residential </a:t>
            </a:r>
            <a:r>
              <a:rPr dirty="0" sz="1500" spc="-5">
                <a:latin typeface="Times New Roman"/>
                <a:cs typeface="Times New Roman"/>
              </a:rPr>
              <a:t>neighborhoods </a:t>
            </a:r>
            <a:r>
              <a:rPr dirty="0" sz="1500" spc="-40">
                <a:latin typeface="Times New Roman"/>
                <a:cs typeface="Times New Roman"/>
              </a:rPr>
              <a:t>were </a:t>
            </a:r>
            <a:r>
              <a:rPr dirty="0" sz="1500" spc="-20">
                <a:latin typeface="Times New Roman"/>
                <a:cs typeface="Times New Roman"/>
              </a:rPr>
              <a:t>subject </a:t>
            </a:r>
            <a:r>
              <a:rPr dirty="0" sz="1500" spc="20">
                <a:latin typeface="Times New Roman"/>
                <a:cs typeface="Times New Roman"/>
              </a:rPr>
              <a:t>to </a:t>
            </a:r>
            <a:r>
              <a:rPr dirty="0" sz="1500" spc="-10">
                <a:latin typeface="Times New Roman"/>
                <a:cs typeface="Times New Roman"/>
              </a:rPr>
              <a:t>be </a:t>
            </a:r>
            <a:r>
              <a:rPr dirty="0" sz="1500" spc="-25">
                <a:latin typeface="Times New Roman"/>
                <a:cs typeface="Times New Roman"/>
              </a:rPr>
              <a:t>adjusted </a:t>
            </a:r>
            <a:r>
              <a:rPr dirty="0" sz="1500" spc="20">
                <a:latin typeface="Times New Roman"/>
                <a:cs typeface="Times New Roman"/>
              </a:rPr>
              <a:t>to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25">
                <a:latin typeface="Times New Roman"/>
                <a:cs typeface="Times New Roman"/>
              </a:rPr>
              <a:t>market. </a:t>
            </a:r>
            <a:r>
              <a:rPr dirty="0" sz="1500" spc="-20">
                <a:latin typeface="Times New Roman"/>
                <a:cs typeface="Times New Roman"/>
              </a:rPr>
              <a:t>After </a:t>
            </a:r>
            <a:r>
              <a:rPr dirty="0" sz="1500" spc="-60">
                <a:latin typeface="Times New Roman"/>
                <a:cs typeface="Times New Roman"/>
              </a:rPr>
              <a:t>we </a:t>
            </a:r>
            <a:r>
              <a:rPr dirty="0" sz="1500" spc="-40">
                <a:latin typeface="Times New Roman"/>
                <a:cs typeface="Times New Roman"/>
              </a:rPr>
              <a:t>reviewed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property </a:t>
            </a:r>
            <a:r>
              <a:rPr dirty="0" sz="1500" spc="-25">
                <a:latin typeface="Times New Roman"/>
                <a:cs typeface="Times New Roman"/>
              </a:rPr>
              <a:t>characteristics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15">
                <a:latin typeface="Times New Roman"/>
                <a:cs typeface="Times New Roman"/>
              </a:rPr>
              <a:t>homes, </a:t>
            </a:r>
            <a:r>
              <a:rPr dirty="0" sz="1500" spc="-60">
                <a:latin typeface="Times New Roman"/>
                <a:cs typeface="Times New Roman"/>
              </a:rPr>
              <a:t>we</a:t>
            </a:r>
            <a:r>
              <a:rPr dirty="0" sz="1500" spc="-55">
                <a:latin typeface="Times New Roman"/>
                <a:cs typeface="Times New Roman"/>
              </a:rPr>
              <a:t> </a:t>
            </a:r>
            <a:r>
              <a:rPr dirty="0" sz="1500" spc="-25">
                <a:latin typeface="Times New Roman"/>
                <a:cs typeface="Times New Roman"/>
              </a:rPr>
              <a:t>identified </a:t>
            </a:r>
            <a:r>
              <a:rPr dirty="0" sz="1500" spc="-20">
                <a:latin typeface="Times New Roman"/>
                <a:cs typeface="Times New Roman"/>
              </a:rPr>
              <a:t>almost </a:t>
            </a:r>
            <a:r>
              <a:rPr dirty="0" sz="1500" spc="-45">
                <a:latin typeface="Times New Roman"/>
                <a:cs typeface="Times New Roman"/>
              </a:rPr>
              <a:t>1,600</a:t>
            </a:r>
            <a:r>
              <a:rPr dirty="0" sz="1500" spc="-40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neighborhoods </a:t>
            </a:r>
            <a:r>
              <a:rPr dirty="0" sz="1500" spc="10">
                <a:latin typeface="Times New Roman"/>
                <a:cs typeface="Times New Roman"/>
              </a:rPr>
              <a:t>out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 spc="-55">
                <a:latin typeface="Times New Roman"/>
                <a:cs typeface="Times New Roman"/>
              </a:rPr>
              <a:t>a</a:t>
            </a:r>
            <a:r>
              <a:rPr dirty="0" sz="1500" spc="-5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total </a:t>
            </a:r>
            <a:r>
              <a:rPr dirty="0" sz="1500" spc="5">
                <a:latin typeface="Times New Roman"/>
                <a:cs typeface="Times New Roman"/>
              </a:rPr>
              <a:t>of </a:t>
            </a:r>
            <a:r>
              <a:rPr dirty="0" sz="1500">
                <a:latin typeface="Times New Roman"/>
                <a:cs typeface="Times New Roman"/>
              </a:rPr>
              <a:t>about </a:t>
            </a:r>
            <a:r>
              <a:rPr dirty="0" sz="1500" spc="-45">
                <a:latin typeface="Times New Roman"/>
                <a:cs typeface="Times New Roman"/>
              </a:rPr>
              <a:t>3,400</a:t>
            </a:r>
            <a:r>
              <a:rPr dirty="0" sz="1500" spc="-40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residential </a:t>
            </a:r>
            <a:r>
              <a:rPr dirty="0" sz="1500" spc="-2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neighborhoods</a:t>
            </a:r>
            <a:r>
              <a:rPr dirty="0" sz="1500">
                <a:latin typeface="Times New Roman"/>
                <a:cs typeface="Times New Roman"/>
              </a:rPr>
              <a:t> that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required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market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adjustments.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7000"/>
              </a:lnSpc>
            </a:pPr>
            <a:r>
              <a:rPr dirty="0" sz="1500" spc="-30">
                <a:latin typeface="Times New Roman"/>
                <a:cs typeface="Times New Roman"/>
              </a:rPr>
              <a:t>Overall, </a:t>
            </a:r>
            <a:r>
              <a:rPr dirty="0" sz="1500">
                <a:latin typeface="Times New Roman"/>
                <a:cs typeface="Times New Roman"/>
              </a:rPr>
              <a:t>the </a:t>
            </a:r>
            <a:r>
              <a:rPr dirty="0" sz="1500" spc="-35">
                <a:latin typeface="Times New Roman"/>
                <a:cs typeface="Times New Roman"/>
              </a:rPr>
              <a:t>Residential </a:t>
            </a:r>
            <a:r>
              <a:rPr dirty="0" sz="1500" spc="-25">
                <a:latin typeface="Times New Roman"/>
                <a:cs typeface="Times New Roman"/>
              </a:rPr>
              <a:t>Division </a:t>
            </a:r>
            <a:r>
              <a:rPr dirty="0" sz="1500" spc="-45">
                <a:latin typeface="Times New Roman"/>
                <a:cs typeface="Times New Roman"/>
              </a:rPr>
              <a:t>2023 </a:t>
            </a:r>
            <a:r>
              <a:rPr dirty="0" sz="1500" spc="-25">
                <a:latin typeface="Times New Roman"/>
                <a:cs typeface="Times New Roman"/>
              </a:rPr>
              <a:t>assessment </a:t>
            </a:r>
            <a:r>
              <a:rPr dirty="0" sz="1500" spc="-20">
                <a:latin typeface="Times New Roman"/>
                <a:cs typeface="Times New Roman"/>
              </a:rPr>
              <a:t>notices </a:t>
            </a:r>
            <a:r>
              <a:rPr dirty="0" sz="1500" spc="5">
                <a:latin typeface="Times New Roman"/>
                <a:cs typeface="Times New Roman"/>
              </a:rPr>
              <a:t>for </a:t>
            </a:r>
            <a:r>
              <a:rPr dirty="0" sz="1500">
                <a:latin typeface="Times New Roman"/>
                <a:cs typeface="Times New Roman"/>
              </a:rPr>
              <a:t>Fulton </a:t>
            </a:r>
            <a:r>
              <a:rPr dirty="0" sz="1500" spc="-20">
                <a:latin typeface="Times New Roman"/>
                <a:cs typeface="Times New Roman"/>
              </a:rPr>
              <a:t>County </a:t>
            </a:r>
            <a:r>
              <a:rPr dirty="0" sz="1500" spc="-25">
                <a:latin typeface="Times New Roman"/>
                <a:cs typeface="Times New Roman"/>
              </a:rPr>
              <a:t>reflect </a:t>
            </a:r>
            <a:r>
              <a:rPr dirty="0" sz="1500" spc="-35">
                <a:latin typeface="Times New Roman"/>
                <a:cs typeface="Times New Roman"/>
              </a:rPr>
              <a:t>fair </a:t>
            </a:r>
            <a:r>
              <a:rPr dirty="0" sz="1500" spc="-20">
                <a:latin typeface="Times New Roman"/>
                <a:cs typeface="Times New Roman"/>
              </a:rPr>
              <a:t>market </a:t>
            </a:r>
            <a:r>
              <a:rPr dirty="0" sz="1500" spc="-45">
                <a:latin typeface="Times New Roman"/>
                <a:cs typeface="Times New Roman"/>
              </a:rPr>
              <a:t>value </a:t>
            </a:r>
            <a:r>
              <a:rPr dirty="0" sz="1500" spc="-20">
                <a:latin typeface="Times New Roman"/>
                <a:cs typeface="Times New Roman"/>
              </a:rPr>
              <a:t>based </a:t>
            </a:r>
            <a:r>
              <a:rPr dirty="0" sz="1500" spc="20">
                <a:latin typeface="Times New Roman"/>
                <a:cs typeface="Times New Roman"/>
              </a:rPr>
              <a:t>on </a:t>
            </a:r>
            <a:r>
              <a:rPr dirty="0" sz="1500" spc="-50">
                <a:latin typeface="Times New Roman"/>
                <a:cs typeface="Times New Roman"/>
              </a:rPr>
              <a:t>valid </a:t>
            </a:r>
            <a:r>
              <a:rPr dirty="0" sz="1500" spc="-45">
                <a:latin typeface="Times New Roman"/>
                <a:cs typeface="Times New Roman"/>
              </a:rPr>
              <a:t>sales, </a:t>
            </a:r>
            <a:r>
              <a:rPr dirty="0" sz="1500" spc="-40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detailed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market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55">
                <a:latin typeface="Times New Roman"/>
                <a:cs typeface="Times New Roman"/>
              </a:rPr>
              <a:t>analysis,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market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conditions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and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trends.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628" y="781353"/>
            <a:ext cx="9925050" cy="140335"/>
          </a:xfrm>
          <a:custGeom>
            <a:avLst/>
            <a:gdLst/>
            <a:ahLst/>
            <a:cxnLst/>
            <a:rect l="l" t="t" r="r" b="b"/>
            <a:pathLst>
              <a:path w="9925050" h="140334">
                <a:moveTo>
                  <a:pt x="92" y="0"/>
                </a:moveTo>
                <a:lnTo>
                  <a:pt x="9925048" y="6864"/>
                </a:lnTo>
                <a:lnTo>
                  <a:pt x="9924955" y="140214"/>
                </a:lnTo>
                <a:lnTo>
                  <a:pt x="0" y="133349"/>
                </a:lnTo>
                <a:lnTo>
                  <a:pt x="92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3273" y="260760"/>
            <a:ext cx="5307330" cy="5518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50" spc="-350">
                <a:solidFill>
                  <a:srgbClr val="1A4D7D"/>
                </a:solidFill>
                <a:latin typeface="Georgia"/>
                <a:cs typeface="Georgia"/>
              </a:rPr>
              <a:t>R</a:t>
            </a:r>
            <a:r>
              <a:rPr dirty="0" sz="3450" spc="-50">
                <a:solidFill>
                  <a:srgbClr val="1A4D7D"/>
                </a:solidFill>
                <a:latin typeface="Georgia"/>
                <a:cs typeface="Georgia"/>
              </a:rPr>
              <a:t>E</a:t>
            </a:r>
            <a:r>
              <a:rPr dirty="0" sz="3450" spc="-484">
                <a:solidFill>
                  <a:srgbClr val="1A4D7D"/>
                </a:solidFill>
                <a:latin typeface="Georgia"/>
                <a:cs typeface="Georgia"/>
              </a:rPr>
              <a:t>S</a:t>
            </a:r>
            <a:r>
              <a:rPr dirty="0" sz="345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50" spc="-190">
                <a:solidFill>
                  <a:srgbClr val="1A4D7D"/>
                </a:solidFill>
                <a:latin typeface="Georgia"/>
                <a:cs typeface="Georgia"/>
              </a:rPr>
              <a:t>D</a:t>
            </a:r>
            <a:r>
              <a:rPr dirty="0" sz="3450" spc="-50">
                <a:solidFill>
                  <a:srgbClr val="1A4D7D"/>
                </a:solidFill>
                <a:latin typeface="Georgia"/>
                <a:cs typeface="Georgia"/>
              </a:rPr>
              <a:t>E</a:t>
            </a:r>
            <a:r>
              <a:rPr dirty="0" sz="3450" spc="10">
                <a:solidFill>
                  <a:srgbClr val="1A4D7D"/>
                </a:solidFill>
                <a:latin typeface="Georgia"/>
                <a:cs typeface="Georgia"/>
              </a:rPr>
              <a:t>N</a:t>
            </a:r>
            <a:r>
              <a:rPr dirty="0" sz="3450" spc="5">
                <a:solidFill>
                  <a:srgbClr val="1A4D7D"/>
                </a:solidFill>
                <a:latin typeface="Georgia"/>
                <a:cs typeface="Georgia"/>
              </a:rPr>
              <a:t>T</a:t>
            </a:r>
            <a:r>
              <a:rPr dirty="0" sz="345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50" spc="-360">
                <a:solidFill>
                  <a:srgbClr val="1A4D7D"/>
                </a:solidFill>
                <a:latin typeface="Georgia"/>
                <a:cs typeface="Georgia"/>
              </a:rPr>
              <a:t>A</a:t>
            </a:r>
            <a:r>
              <a:rPr dirty="0" sz="3450" spc="-175">
                <a:solidFill>
                  <a:srgbClr val="1A4D7D"/>
                </a:solidFill>
                <a:latin typeface="Georgia"/>
                <a:cs typeface="Georgia"/>
              </a:rPr>
              <a:t>L</a:t>
            </a:r>
            <a:r>
              <a:rPr dirty="0" sz="3450" spc="-15">
                <a:solidFill>
                  <a:srgbClr val="1A4D7D"/>
                </a:solidFill>
                <a:latin typeface="Georgia"/>
                <a:cs typeface="Georgia"/>
              </a:rPr>
              <a:t> </a:t>
            </a:r>
            <a:r>
              <a:rPr dirty="0" sz="3450" spc="-190">
                <a:solidFill>
                  <a:srgbClr val="1A4D7D"/>
                </a:solidFill>
                <a:latin typeface="Georgia"/>
                <a:cs typeface="Georgia"/>
              </a:rPr>
              <a:t>D</a:t>
            </a:r>
            <a:r>
              <a:rPr dirty="0" sz="345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50" spc="-335">
                <a:solidFill>
                  <a:srgbClr val="1A4D7D"/>
                </a:solidFill>
                <a:latin typeface="Georgia"/>
                <a:cs typeface="Georgia"/>
              </a:rPr>
              <a:t>V</a:t>
            </a:r>
            <a:r>
              <a:rPr dirty="0" sz="345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50" spc="-484">
                <a:solidFill>
                  <a:srgbClr val="1A4D7D"/>
                </a:solidFill>
                <a:latin typeface="Georgia"/>
                <a:cs typeface="Georgia"/>
              </a:rPr>
              <a:t>S</a:t>
            </a:r>
            <a:r>
              <a:rPr dirty="0" sz="3450" spc="-180">
                <a:solidFill>
                  <a:srgbClr val="1A4D7D"/>
                </a:solidFill>
                <a:latin typeface="Georgia"/>
                <a:cs typeface="Georgia"/>
              </a:rPr>
              <a:t>I</a:t>
            </a:r>
            <a:r>
              <a:rPr dirty="0" sz="3450" spc="-105">
                <a:solidFill>
                  <a:srgbClr val="1A4D7D"/>
                </a:solidFill>
                <a:latin typeface="Georgia"/>
                <a:cs typeface="Georgia"/>
              </a:rPr>
              <a:t>O</a:t>
            </a:r>
            <a:r>
              <a:rPr dirty="0" sz="3450" spc="15">
                <a:solidFill>
                  <a:srgbClr val="1A4D7D"/>
                </a:solidFill>
                <a:latin typeface="Georgia"/>
                <a:cs typeface="Georgia"/>
              </a:rPr>
              <a:t>N</a:t>
            </a:r>
            <a:endParaRPr sz="345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424" y="7368530"/>
            <a:ext cx="1539240" cy="1974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19075">
              <a:lnSpc>
                <a:spcPts val="540"/>
              </a:lnSpc>
              <a:spcBef>
                <a:spcPts val="135"/>
              </a:spcBef>
            </a:pPr>
            <a:r>
              <a:rPr dirty="0" sz="450" spc="-30" b="1">
                <a:latin typeface="Georgia"/>
                <a:cs typeface="Georgia"/>
              </a:rPr>
              <a:t>*Some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Data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5" b="1">
                <a:latin typeface="Georgia"/>
                <a:cs typeface="Georgia"/>
              </a:rPr>
              <a:t>Reported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May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Be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Subject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5" b="1">
                <a:latin typeface="Georgia"/>
                <a:cs typeface="Georgia"/>
              </a:rPr>
              <a:t>To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Change</a:t>
            </a:r>
            <a:endParaRPr sz="450">
              <a:latin typeface="Georgia"/>
              <a:cs typeface="Georgia"/>
            </a:endParaRPr>
          </a:p>
          <a:p>
            <a:pPr marL="12700">
              <a:lnSpc>
                <a:spcPts val="780"/>
              </a:lnSpc>
            </a:pPr>
            <a:r>
              <a:rPr dirty="0" sz="650" spc="-90" b="1">
                <a:latin typeface="Georgia"/>
                <a:cs typeface="Georgia"/>
              </a:rPr>
              <a:t>5</a:t>
            </a:r>
            <a:endParaRPr sz="6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275" y="185842"/>
            <a:ext cx="5271135" cy="54800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400" spc="-165">
                <a:solidFill>
                  <a:srgbClr val="1A4D7D"/>
                </a:solidFill>
                <a:latin typeface="Georgia"/>
                <a:cs typeface="Georgia"/>
              </a:rPr>
              <a:t>RESIDENTIAL</a:t>
            </a:r>
            <a:r>
              <a:rPr dirty="0" sz="3400" spc="-45">
                <a:solidFill>
                  <a:srgbClr val="1A4D7D"/>
                </a:solidFill>
                <a:latin typeface="Georgia"/>
                <a:cs typeface="Georgia"/>
              </a:rPr>
              <a:t> </a:t>
            </a:r>
            <a:r>
              <a:rPr dirty="0" sz="3400" spc="-185">
                <a:solidFill>
                  <a:srgbClr val="1A4D7D"/>
                </a:solidFill>
                <a:latin typeface="Georgia"/>
                <a:cs typeface="Georgia"/>
              </a:rPr>
              <a:t>DIVISION</a:t>
            </a:r>
            <a:endParaRPr sz="34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83" y="702457"/>
            <a:ext cx="10048875" cy="140335"/>
          </a:xfrm>
          <a:custGeom>
            <a:avLst/>
            <a:gdLst/>
            <a:ahLst/>
            <a:cxnLst/>
            <a:rect l="l" t="t" r="r" b="b"/>
            <a:pathLst>
              <a:path w="10048875" h="140334">
                <a:moveTo>
                  <a:pt x="90" y="0"/>
                </a:moveTo>
                <a:lnTo>
                  <a:pt x="10048432" y="6818"/>
                </a:lnTo>
                <a:lnTo>
                  <a:pt x="10048342" y="140168"/>
                </a:lnTo>
                <a:lnTo>
                  <a:pt x="0" y="133349"/>
                </a:lnTo>
                <a:lnTo>
                  <a:pt x="90" y="0"/>
                </a:lnTo>
                <a:close/>
              </a:path>
            </a:pathLst>
          </a:custGeom>
          <a:solidFill>
            <a:srgbClr val="E6733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23" y="1504819"/>
            <a:ext cx="9628357" cy="48852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206599" y="7192186"/>
            <a:ext cx="1323340" cy="990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" spc="-30" b="1">
                <a:latin typeface="Georgia"/>
                <a:cs typeface="Georgia"/>
              </a:rPr>
              <a:t>*Some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Data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5" b="1">
                <a:latin typeface="Georgia"/>
                <a:cs typeface="Georgia"/>
              </a:rPr>
              <a:t>Reported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May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Be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30" b="1">
                <a:latin typeface="Georgia"/>
                <a:cs typeface="Georgia"/>
              </a:rPr>
              <a:t>Subject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10" b="1">
                <a:latin typeface="Georgia"/>
                <a:cs typeface="Georgia"/>
              </a:rPr>
              <a:t>To</a:t>
            </a:r>
            <a:r>
              <a:rPr dirty="0" sz="450" spc="5" b="1">
                <a:latin typeface="Georgia"/>
                <a:cs typeface="Georgia"/>
              </a:rPr>
              <a:t> </a:t>
            </a:r>
            <a:r>
              <a:rPr dirty="0" sz="450" spc="-25" b="1">
                <a:latin typeface="Georgia"/>
                <a:cs typeface="Georgia"/>
              </a:rPr>
              <a:t>Change</a:t>
            </a:r>
            <a:endParaRPr sz="45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65882" y="978510"/>
            <a:ext cx="3307079" cy="2870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heavy" sz="1700" spc="60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RESIDENTIAL</a:t>
            </a:r>
            <a:r>
              <a:rPr dirty="0" u="heavy" sz="1700" spc="285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1700" spc="25" b="1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TRANSFERS</a:t>
            </a:r>
            <a:endParaRPr sz="1700">
              <a:latin typeface="Georgia"/>
              <a:cs typeface="Georg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4037" y="6678534"/>
            <a:ext cx="142874" cy="1333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0248" y="6678534"/>
            <a:ext cx="142874" cy="1333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689847" y="6654011"/>
            <a:ext cx="871219" cy="1562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50" spc="-40" b="1">
                <a:latin typeface="Georgia"/>
                <a:cs typeface="Georgia"/>
              </a:rPr>
              <a:t>-</a:t>
            </a:r>
            <a:r>
              <a:rPr dirty="0" sz="850" spc="-140" b="1">
                <a:latin typeface="Georgia"/>
                <a:cs typeface="Georgia"/>
              </a:rPr>
              <a:t> </a:t>
            </a:r>
            <a:r>
              <a:rPr dirty="0" sz="850" spc="-5" b="1">
                <a:latin typeface="Georgia"/>
                <a:cs typeface="Georgia"/>
              </a:rPr>
              <a:t>V</a:t>
            </a:r>
            <a:r>
              <a:rPr dirty="0" sz="850" spc="-10" b="1">
                <a:latin typeface="Georgia"/>
                <a:cs typeface="Georgia"/>
              </a:rPr>
              <a:t>A</a:t>
            </a:r>
            <a:r>
              <a:rPr dirty="0" sz="850" spc="35" b="1">
                <a:latin typeface="Georgia"/>
                <a:cs typeface="Georgia"/>
              </a:rPr>
              <a:t>L</a:t>
            </a:r>
            <a:r>
              <a:rPr dirty="0" sz="850" spc="35" b="1">
                <a:latin typeface="Georgia"/>
                <a:cs typeface="Georgia"/>
              </a:rPr>
              <a:t>I</a:t>
            </a:r>
            <a:r>
              <a:rPr dirty="0" sz="850" spc="-40" b="1">
                <a:latin typeface="Georgia"/>
                <a:cs typeface="Georgia"/>
              </a:rPr>
              <a:t>D</a:t>
            </a:r>
            <a:r>
              <a:rPr dirty="0" sz="850" b="1">
                <a:latin typeface="Georgia"/>
                <a:cs typeface="Georgia"/>
              </a:rPr>
              <a:t> </a:t>
            </a:r>
            <a:r>
              <a:rPr dirty="0" sz="850" spc="-60" b="1">
                <a:latin typeface="Georgia"/>
                <a:cs typeface="Georgia"/>
              </a:rPr>
              <a:t> </a:t>
            </a:r>
            <a:r>
              <a:rPr dirty="0" sz="850" spc="-40" b="1">
                <a:latin typeface="Georgia"/>
                <a:cs typeface="Georgia"/>
              </a:rPr>
              <a:t>S</a:t>
            </a:r>
            <a:r>
              <a:rPr dirty="0" sz="850" spc="-10" b="1">
                <a:latin typeface="Georgia"/>
                <a:cs typeface="Georgia"/>
              </a:rPr>
              <a:t>A</a:t>
            </a:r>
            <a:r>
              <a:rPr dirty="0" sz="850" spc="35" b="1">
                <a:latin typeface="Georgia"/>
                <a:cs typeface="Georgia"/>
              </a:rPr>
              <a:t>L</a:t>
            </a:r>
            <a:r>
              <a:rPr dirty="0" sz="850" spc="65" b="1">
                <a:latin typeface="Georgia"/>
                <a:cs typeface="Georgia"/>
              </a:rPr>
              <a:t>E</a:t>
            </a:r>
            <a:r>
              <a:rPr dirty="0" sz="850" spc="-114" b="1">
                <a:latin typeface="Georgia"/>
                <a:cs typeface="Georgia"/>
              </a:rPr>
              <a:t>S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7045" y="6657140"/>
            <a:ext cx="73469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35" b="1">
                <a:latin typeface="Georgia"/>
                <a:cs typeface="Georgia"/>
              </a:rPr>
              <a:t>-</a:t>
            </a:r>
            <a:r>
              <a:rPr dirty="0" sz="750" spc="90" b="1">
                <a:latin typeface="Georgia"/>
                <a:cs typeface="Georgia"/>
              </a:rPr>
              <a:t> </a:t>
            </a:r>
            <a:r>
              <a:rPr dirty="0" sz="750" b="1">
                <a:latin typeface="Georgia"/>
                <a:cs typeface="Georgia"/>
              </a:rPr>
              <a:t>TRANSFERS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8900" y="7229986"/>
            <a:ext cx="64135" cy="1238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120" b="1">
                <a:latin typeface="Georgia"/>
                <a:cs typeface="Georgia"/>
              </a:rPr>
              <a:t>6</a:t>
            </a:r>
            <a:endParaRPr sz="6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Lori Padgett</dc:creator>
  <cp:keywords>"DAFxjeOQJB4,BAFePbpMrCs"</cp:keywords>
  <dc:title>2023 Annual Report - Revised Final - 11-03-23</dc:title>
  <dcterms:created xsi:type="dcterms:W3CDTF">2024-02-20T22:41:27Z</dcterms:created>
  <dcterms:modified xsi:type="dcterms:W3CDTF">2024-02-20T22:41:27Z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2023-11-03T00:00:00Z</vt:filetime>
  </property>
  <property fmtid="{D5CDD505-2E9C-101B-9397-08002B2CF9AE}" pid="3" name="Creator">
    <vt:lpwstr>Canva</vt:lpwstr>
  </property>
  <property fmtid="{D5CDD505-2E9C-101B-9397-08002B2CF9AE}" pid="4" name="LastSaved">
    <vt:filetime>2024-02-20T00:00:00Z</vt:filetime>
  </property>
</Properties>
</file>